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vml" ContentType="application/vnd.openxmlformats-officedocument.vmlDrawin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84" r:id="rId2"/>
    <p:sldId id="285" r:id="rId3"/>
    <p:sldId id="286" r:id="rId4"/>
    <p:sldId id="257" r:id="rId5"/>
    <p:sldId id="258" r:id="rId6"/>
    <p:sldId id="259" r:id="rId7"/>
    <p:sldId id="260" r:id="rId8"/>
    <p:sldId id="261" r:id="rId9"/>
    <p:sldId id="278" r:id="rId10"/>
    <p:sldId id="292" r:id="rId11"/>
    <p:sldId id="293" r:id="rId12"/>
    <p:sldId id="291" r:id="rId13"/>
    <p:sldId id="287" r:id="rId14"/>
    <p:sldId id="288" r:id="rId15"/>
    <p:sldId id="289" r:id="rId16"/>
    <p:sldId id="290" r:id="rId17"/>
    <p:sldId id="268" r:id="rId18"/>
    <p:sldId id="269" r:id="rId19"/>
    <p:sldId id="270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00"/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006" autoAdjust="0"/>
    <p:restoredTop sz="94660"/>
  </p:normalViewPr>
  <p:slideViewPr>
    <p:cSldViewPr snapToObjects="1">
      <p:cViewPr>
        <p:scale>
          <a:sx n="170" d="100"/>
          <a:sy n="170" d="100"/>
        </p:scale>
        <p:origin x="-80" y="7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presProps" Target="presProps.xml"/><Relationship Id="rId4" Type="http://schemas.openxmlformats.org/officeDocument/2006/relationships/slide" Target="slides/slide3.xml"/><Relationship Id="rId26" Type="http://schemas.openxmlformats.org/officeDocument/2006/relationships/tableStyles" Target="tableStyle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printerSettings" Target="printerSettings/printerSettings1.bin"/><Relationship Id="rId21" Type="http://schemas.openxmlformats.org/officeDocument/2006/relationships/notesMaster" Target="notesMasters/notes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5C4D7-545A-854D-A713-A412BE0AD9EF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39152-2057-6D4D-AE00-BA3136384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592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66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.xml"/><Relationship Id="rId3" Type="http://schemas.openxmlformats.org/officeDocument/2006/relationships/oleObject" Target="!OLE_LINK1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6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228600" y="2831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Angel C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28600" y="3974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Anthony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362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Felecia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96200" y="3745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Selena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383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Alejandro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696200" y="228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Gene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8600" y="4953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Miranda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96200" y="4964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Glendi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1722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Layla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5720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Malaysia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696200" y="4355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0480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Angel R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52400" y="34612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Azuree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96200" y="2743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Deja</a:t>
            </a:r>
            <a:endParaRPr lang="en-US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7696200" y="5498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Marisol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28600" y="4431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Isael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28600" y="5562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Daniel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69620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Michael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228600" y="593193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Sequiyia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077882" y="23009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09800" y="91440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6</a:t>
            </a:r>
          </a:p>
          <a:p>
            <a:pPr algn="ctr"/>
            <a:r>
              <a:rPr lang="en-US" sz="3000" dirty="0" smtClean="0"/>
              <a:t>Here are the partners:</a:t>
            </a:r>
          </a:p>
          <a:p>
            <a:pPr algn="ctr"/>
            <a:r>
              <a:rPr lang="en-US" sz="3000" dirty="0" smtClean="0"/>
              <a:t>(p.42-44)</a:t>
            </a:r>
          </a:p>
          <a:p>
            <a:pPr algn="ctr"/>
            <a:r>
              <a:rPr lang="en-US" sz="2000" dirty="0" smtClean="0"/>
              <a:t>Selena, </a:t>
            </a:r>
            <a:r>
              <a:rPr lang="en-US" sz="2000" dirty="0" err="1" smtClean="0"/>
              <a:t>Layla</a:t>
            </a:r>
            <a:r>
              <a:rPr lang="en-US" sz="2000" dirty="0" smtClean="0"/>
              <a:t>, Miranda, Michael </a:t>
            </a:r>
          </a:p>
          <a:p>
            <a:pPr algn="ctr"/>
            <a:r>
              <a:rPr lang="en-US" sz="3000" dirty="0" smtClean="0"/>
              <a:t>(p.42-44)</a:t>
            </a:r>
          </a:p>
          <a:p>
            <a:pPr algn="ctr"/>
            <a:r>
              <a:rPr lang="en-US" sz="2000" dirty="0" smtClean="0"/>
              <a:t>Malaysia, Marisol, </a:t>
            </a:r>
            <a:r>
              <a:rPr lang="en-US" sz="2000" dirty="0" err="1" smtClean="0"/>
              <a:t>Glendi</a:t>
            </a:r>
            <a:r>
              <a:rPr lang="en-US" sz="2000" dirty="0" smtClean="0"/>
              <a:t>, </a:t>
            </a:r>
            <a:r>
              <a:rPr lang="en-US" sz="2000" dirty="0" err="1" smtClean="0"/>
              <a:t>Azuree</a:t>
            </a:r>
            <a:endParaRPr lang="en-US" sz="2000" dirty="0" smtClean="0"/>
          </a:p>
          <a:p>
            <a:pPr algn="ctr"/>
            <a:r>
              <a:rPr lang="en-US" sz="3000" dirty="0" smtClean="0"/>
              <a:t>(p.42-44)</a:t>
            </a:r>
          </a:p>
          <a:p>
            <a:pPr algn="ctr"/>
            <a:r>
              <a:rPr lang="en-US" sz="2000" dirty="0" err="1" smtClean="0"/>
              <a:t>Daeja</a:t>
            </a:r>
            <a:r>
              <a:rPr lang="en-US" sz="2000" dirty="0" smtClean="0"/>
              <a:t>, Daniel, Felecia, Gene </a:t>
            </a:r>
          </a:p>
          <a:p>
            <a:pPr algn="ctr"/>
            <a:r>
              <a:rPr lang="en-US" sz="3000" dirty="0" smtClean="0"/>
              <a:t>(p.42-44)</a:t>
            </a:r>
          </a:p>
          <a:p>
            <a:pPr algn="ctr"/>
            <a:r>
              <a:rPr lang="en-US" sz="2000" dirty="0" smtClean="0"/>
              <a:t>James, Alejandro, Angel Calderon,</a:t>
            </a:r>
          </a:p>
          <a:p>
            <a:pPr algn="ctr"/>
            <a:r>
              <a:rPr lang="en-US" sz="3000" dirty="0" smtClean="0"/>
              <a:t>(p.42-44)</a:t>
            </a:r>
          </a:p>
          <a:p>
            <a:pPr algn="ctr"/>
            <a:r>
              <a:rPr lang="en-US" sz="2000" dirty="0" err="1" smtClean="0"/>
              <a:t>Sequiyia</a:t>
            </a:r>
            <a:r>
              <a:rPr lang="en-US" sz="2000" dirty="0" smtClean="0"/>
              <a:t>, Angel Ramirez, </a:t>
            </a:r>
            <a:r>
              <a:rPr lang="en-US" sz="2000" dirty="0" err="1" smtClean="0"/>
              <a:t>Sitney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09800" y="91440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7</a:t>
            </a:r>
          </a:p>
          <a:p>
            <a:pPr algn="ctr"/>
            <a:r>
              <a:rPr lang="en-US" sz="3000" dirty="0" smtClean="0"/>
              <a:t>Here are the partners:</a:t>
            </a:r>
          </a:p>
          <a:p>
            <a:pPr algn="ctr"/>
            <a:r>
              <a:rPr lang="en-US" sz="3000" dirty="0" smtClean="0"/>
              <a:t>(p.42-44)</a:t>
            </a:r>
          </a:p>
          <a:p>
            <a:pPr algn="ctr"/>
            <a:r>
              <a:rPr lang="en-US" sz="2000" dirty="0" err="1" smtClean="0"/>
              <a:t>Ozzy</a:t>
            </a:r>
            <a:r>
              <a:rPr lang="en-US" sz="2000" dirty="0" smtClean="0"/>
              <a:t>, </a:t>
            </a:r>
            <a:r>
              <a:rPr lang="en-US" sz="2000" dirty="0" err="1" smtClean="0"/>
              <a:t>Mandi</a:t>
            </a:r>
            <a:r>
              <a:rPr lang="en-US" sz="2000" dirty="0" smtClean="0"/>
              <a:t>, Alan, Dante</a:t>
            </a:r>
          </a:p>
          <a:p>
            <a:pPr algn="ctr"/>
            <a:r>
              <a:rPr lang="en-US" sz="3000" dirty="0" smtClean="0"/>
              <a:t>(p.42-44)</a:t>
            </a:r>
          </a:p>
          <a:p>
            <a:pPr algn="ctr"/>
            <a:r>
              <a:rPr lang="en-US" sz="2000" dirty="0" smtClean="0"/>
              <a:t>Cameron, </a:t>
            </a:r>
            <a:r>
              <a:rPr lang="en-US" sz="2000" dirty="0" err="1" smtClean="0"/>
              <a:t>Kylee</a:t>
            </a:r>
            <a:r>
              <a:rPr lang="en-US" sz="2000" dirty="0" smtClean="0"/>
              <a:t>, Alfred, Ramon</a:t>
            </a:r>
          </a:p>
          <a:p>
            <a:pPr algn="ctr"/>
            <a:r>
              <a:rPr lang="en-US" sz="3000" dirty="0" smtClean="0"/>
              <a:t>(p.42-44)</a:t>
            </a:r>
          </a:p>
          <a:p>
            <a:pPr algn="ctr"/>
            <a:r>
              <a:rPr lang="en-US" sz="2000" dirty="0" err="1" smtClean="0"/>
              <a:t>Miya</a:t>
            </a:r>
            <a:r>
              <a:rPr lang="en-US" sz="2000" dirty="0" smtClean="0"/>
              <a:t>, </a:t>
            </a:r>
            <a:r>
              <a:rPr lang="en-US" sz="2000" dirty="0" err="1" smtClean="0"/>
              <a:t>Aziel</a:t>
            </a:r>
            <a:r>
              <a:rPr lang="en-US" sz="2000" dirty="0" smtClean="0"/>
              <a:t>, Anthony, John</a:t>
            </a:r>
          </a:p>
          <a:p>
            <a:pPr algn="ctr"/>
            <a:r>
              <a:rPr lang="en-US" sz="3000" dirty="0" smtClean="0"/>
              <a:t>(p.42-44)</a:t>
            </a:r>
          </a:p>
          <a:p>
            <a:pPr algn="ctr"/>
            <a:r>
              <a:rPr lang="en-US" sz="2000" dirty="0" smtClean="0"/>
              <a:t>James, Troy, </a:t>
            </a:r>
            <a:r>
              <a:rPr lang="en-US" sz="2000" dirty="0" err="1" smtClean="0"/>
              <a:t>Shenida</a:t>
            </a:r>
            <a:endParaRPr lang="en-US" sz="2000" dirty="0" smtClean="0"/>
          </a:p>
          <a:p>
            <a:pPr algn="ctr"/>
            <a:r>
              <a:rPr lang="en-US" sz="3000" dirty="0" smtClean="0"/>
              <a:t>(p.42-44)</a:t>
            </a:r>
          </a:p>
          <a:p>
            <a:pPr algn="ctr"/>
            <a:r>
              <a:rPr lang="en-US" sz="2000" dirty="0" smtClean="0"/>
              <a:t>Richard, Mario, </a:t>
            </a:r>
            <a:r>
              <a:rPr lang="en-US" sz="2000" dirty="0" err="1" smtClean="0"/>
              <a:t>Quevon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 Aloud: Chunk 1 (Think Aloud)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Identify the key events in </a:t>
            </a:r>
            <a:r>
              <a:rPr lang="en-US" i="1" dirty="0" smtClean="0"/>
              <a:t>First Love </a:t>
            </a:r>
            <a:r>
              <a:rPr lang="en-US" dirty="0" smtClean="0"/>
              <a:t>by reading and annotating </a:t>
            </a:r>
            <a:r>
              <a:rPr lang="en-US" i="1" dirty="0" smtClean="0"/>
              <a:t>First Love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0"/>
            <a:ext cx="8763000" cy="6858000"/>
            <a:chOff x="0" y="0"/>
            <a:chExt cx="8305800" cy="6858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255930"/>
              <a:ext cx="4191000" cy="445906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59580" y="0"/>
              <a:ext cx="4046220" cy="6858000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0"/>
            <a:ext cx="4421697" cy="674609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31800" y="609600"/>
            <a:ext cx="2235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err="1" smtClean="0"/>
              <a:t>p</a:t>
            </a:r>
            <a:r>
              <a:rPr lang="en-US" sz="6000" dirty="0" smtClean="0"/>
              <a:t>. </a:t>
            </a:r>
            <a:r>
              <a:rPr lang="en-US" sz="6000" b="1" dirty="0" smtClean="0"/>
              <a:t>42-44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Independently Read: Chunk 2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Identify the key events in </a:t>
            </a:r>
            <a:r>
              <a:rPr lang="en-US" i="1" dirty="0" smtClean="0"/>
              <a:t>First Love </a:t>
            </a:r>
            <a:r>
              <a:rPr lang="en-US" dirty="0" smtClean="0"/>
              <a:t>by reading and annotating </a:t>
            </a:r>
            <a:r>
              <a:rPr lang="en-US" i="1" dirty="0" smtClean="0"/>
              <a:t>First Love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31800" y="0"/>
            <a:ext cx="8178800" cy="6858000"/>
            <a:chOff x="431800" y="0"/>
            <a:chExt cx="8178800" cy="6858000"/>
          </a:xfrm>
        </p:grpSpPr>
        <p:grpSp>
          <p:nvGrpSpPr>
            <p:cNvPr id="9" name="Group 8"/>
            <p:cNvGrpSpPr/>
            <p:nvPr/>
          </p:nvGrpSpPr>
          <p:grpSpPr>
            <a:xfrm>
              <a:off x="927919" y="0"/>
              <a:ext cx="7682681" cy="6858000"/>
              <a:chOff x="0" y="0"/>
              <a:chExt cx="7682681" cy="685800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1255931"/>
                <a:ext cx="3810000" cy="964259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10000" y="0"/>
                <a:ext cx="3872681" cy="6858000"/>
              </a:xfrm>
              <a:prstGeom prst="rect">
                <a:avLst/>
              </a:prstGeom>
            </p:spPr>
          </p:pic>
        </p:grp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1800" y="5486400"/>
              <a:ext cx="4127500" cy="711200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431800" y="2667000"/>
            <a:ext cx="2235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err="1" smtClean="0"/>
              <a:t>p</a:t>
            </a:r>
            <a:r>
              <a:rPr lang="en-US" sz="6000" dirty="0" smtClean="0"/>
              <a:t>. </a:t>
            </a:r>
            <a:r>
              <a:rPr lang="en-US" sz="6000" b="1" dirty="0" smtClean="0"/>
              <a:t>44-46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Pair-Share: Discuss Chunk 2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Identify the key events in </a:t>
            </a:r>
            <a:r>
              <a:rPr lang="en-US" i="1" dirty="0" smtClean="0"/>
              <a:t>First Love </a:t>
            </a:r>
            <a:r>
              <a:rPr lang="en-US" dirty="0" smtClean="0"/>
              <a:t>by reading and annotating </a:t>
            </a:r>
            <a:r>
              <a:rPr lang="en-US" i="1" dirty="0" smtClean="0"/>
              <a:t>First Love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5000" y="1676400"/>
            <a:ext cx="4800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What was this section about?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 Aloud: Chunk 3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Identify the key events in </a:t>
            </a:r>
            <a:r>
              <a:rPr lang="en-US" i="1" dirty="0" smtClean="0"/>
              <a:t>First Love </a:t>
            </a:r>
            <a:r>
              <a:rPr lang="en-US" dirty="0" smtClean="0"/>
              <a:t>by reading and annotating </a:t>
            </a:r>
            <a:r>
              <a:rPr lang="en-US" i="1" dirty="0" smtClean="0"/>
              <a:t>First Love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300" y="0"/>
            <a:ext cx="4207918" cy="6705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76200" y="1676400"/>
            <a:ext cx="2667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Do you agree or disagree with the philosopher’s statement in the last paragraph?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756400" y="1255931"/>
            <a:ext cx="2235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p.</a:t>
            </a:r>
            <a:r>
              <a:rPr lang="en-US" sz="6000" b="1" dirty="0" smtClean="0"/>
              <a:t>46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Worksheet #1 and #2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Identify the key events in </a:t>
            </a:r>
            <a:r>
              <a:rPr lang="en-US" i="1" dirty="0" smtClean="0"/>
              <a:t>First Love </a:t>
            </a:r>
            <a:r>
              <a:rPr lang="en-US" dirty="0" smtClean="0"/>
              <a:t>by reading and annotating </a:t>
            </a:r>
            <a:r>
              <a:rPr lang="en-US" i="1" dirty="0" smtClean="0"/>
              <a:t>First Love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16" y="2743200"/>
            <a:ext cx="8846664" cy="3962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1800" y="1255931"/>
            <a:ext cx="2235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err="1" smtClean="0"/>
              <a:t>p</a:t>
            </a:r>
            <a:r>
              <a:rPr lang="en-US" sz="6000" dirty="0" smtClean="0"/>
              <a:t>. </a:t>
            </a:r>
            <a:r>
              <a:rPr lang="en-US" sz="6000" b="1" dirty="0" smtClean="0"/>
              <a:t>41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0" y="35052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and annotating </a:t>
            </a:r>
            <a:r>
              <a:rPr lang="en-US" sz="8000" i="1" dirty="0" smtClean="0"/>
              <a:t>First Love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definitions on a vocabulary sheet</a:t>
            </a:r>
            <a:endParaRPr lang="en-US" sz="76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0" y="1295400"/>
            <a:ext cx="9220200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Identify the key events in </a:t>
            </a:r>
            <a:r>
              <a:rPr lang="en-US" sz="2600" i="1" dirty="0" smtClean="0"/>
              <a:t>First Love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Understand challenging vocabulary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295400"/>
            <a:ext cx="60960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indent="-914400" algn="ctr">
              <a:buAutoNum type="arabicPeriod"/>
            </a:pPr>
            <a:r>
              <a:rPr lang="en-US" sz="5000" dirty="0" smtClean="0"/>
              <a:t>Write and define </a:t>
            </a:r>
            <a:r>
              <a:rPr lang="en-US" sz="5000" b="1" dirty="0" smtClean="0"/>
              <a:t>one new word</a:t>
            </a:r>
            <a:r>
              <a:rPr lang="en-US" sz="5000" dirty="0" smtClean="0"/>
              <a:t> that you learned in class today.</a:t>
            </a:r>
          </a:p>
          <a:p>
            <a:pPr lvl="2" indent="-914400" algn="ctr">
              <a:buAutoNum type="arabicPeriod"/>
            </a:pPr>
            <a:r>
              <a:rPr lang="en-US" sz="5000" dirty="0" smtClean="0"/>
              <a:t>In two sentences or less, summarize </a:t>
            </a:r>
            <a:r>
              <a:rPr lang="en-US" sz="5000" i="1" dirty="0" smtClean="0"/>
              <a:t>First Love.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7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28600" y="439900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Miya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362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52400" y="34612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Alan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96200" y="2743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Richard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96200" y="4583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Shenida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5562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Demetrius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6764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Joseph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696200" y="3974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Troy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52400" y="2895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Ozzy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52400" y="383059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Mario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553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Aziel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620000" y="23738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Kylee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52400" y="4953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Mandi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69620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Dante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696200" y="51376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Ramon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4290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Cameron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696200" y="5650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029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Alvaro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143000"/>
            <a:ext cx="73152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dirty="0" smtClean="0"/>
              <a:t>What type of questions are good interview questions?</a:t>
            </a:r>
          </a:p>
          <a:p>
            <a:pPr algn="ctr"/>
            <a:endParaRPr lang="en-US" sz="5500" dirty="0" smtClean="0"/>
          </a:p>
          <a:p>
            <a:pPr algn="ctr"/>
            <a:r>
              <a:rPr lang="en-US" sz="5500" dirty="0" smtClean="0"/>
              <a:t>(This is an </a:t>
            </a:r>
            <a:r>
              <a:rPr lang="en-US" sz="5500" i="1" dirty="0" smtClean="0"/>
              <a:t>easy</a:t>
            </a:r>
            <a:r>
              <a:rPr lang="en-US" sz="5500" dirty="0" smtClean="0"/>
              <a:t> Do Now question)</a:t>
            </a:r>
            <a:endParaRPr lang="en-US" sz="55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Conversations with Characters (Part 1)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1.10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First Love: Vocabulary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Aloud: Chunk 1 (Think Aloud)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Independently Read: Chunk 2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Pair-Share: Discuss Chunk 2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Aloud: Chunk 3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Worksheet #1 and #2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and annotating </a:t>
            </a:r>
            <a:r>
              <a:rPr lang="en-US" sz="8000" i="1" dirty="0" smtClean="0"/>
              <a:t>First Love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definitions on a vocabulary sheet</a:t>
            </a:r>
            <a:endParaRPr lang="en-US" sz="76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Identify the key events in </a:t>
            </a:r>
            <a:r>
              <a:rPr lang="en-US" sz="2600" i="1" dirty="0" smtClean="0"/>
              <a:t>First Love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Understand challenging vocabulary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First Love: Vocabulary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Understand challenging vocabulary by reading definitions on a vocabulary sheet</a:t>
            </a:r>
          </a:p>
          <a:p>
            <a:pPr marL="1088136" lvl="2" indent="-457200">
              <a:buFont typeface="+mj-lt"/>
              <a:buAutoNum type="arabicPeriod"/>
            </a:pPr>
            <a:endParaRPr lang="en-US" i="1" dirty="0" smtClean="0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1295400" y="1295400"/>
          <a:ext cx="5943600" cy="526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1" name="Document" r:id="rId3" imgW="6858000" imgH="6070600" progId="Word.Document.12">
                  <p:link updateAutomatic="1"/>
                </p:oleObj>
              </mc:Choice>
              <mc:Fallback>
                <p:oleObj name="Document" r:id="rId3" imgW="6858000" imgH="6070600" progId="Word.Document.12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295400"/>
                        <a:ext cx="5943600" cy="5261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1295400" y="1295400"/>
            <a:ext cx="2895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295400" y="1447800"/>
            <a:ext cx="2895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95400" y="1676400"/>
            <a:ext cx="2895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295400" y="1905000"/>
            <a:ext cx="2895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95400" y="2133600"/>
            <a:ext cx="5562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295400" y="2362200"/>
            <a:ext cx="5562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295400" y="2590800"/>
            <a:ext cx="5562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295400" y="2819400"/>
            <a:ext cx="5562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295400" y="3352800"/>
            <a:ext cx="5562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295400" y="3581400"/>
            <a:ext cx="5562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295400" y="3810000"/>
            <a:ext cx="5562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295400" y="3962400"/>
            <a:ext cx="5562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295400" y="4191000"/>
            <a:ext cx="5562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295400" y="4419600"/>
            <a:ext cx="5562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295400" y="4724400"/>
            <a:ext cx="5562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295400" y="4953000"/>
            <a:ext cx="5562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295400" y="5181600"/>
            <a:ext cx="5562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295400" y="5410200"/>
            <a:ext cx="5562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295400" y="5638800"/>
            <a:ext cx="5562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295400" y="5867400"/>
            <a:ext cx="5562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295400" y="6096000"/>
            <a:ext cx="5562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 Aloud: Chunk 1 (Think Aloud)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Identify the key events in </a:t>
            </a:r>
            <a:r>
              <a:rPr lang="en-US" i="1" dirty="0" smtClean="0"/>
              <a:t>First Love </a:t>
            </a:r>
            <a:r>
              <a:rPr lang="en-US" dirty="0" smtClean="0"/>
              <a:t>by reading and annotating </a:t>
            </a:r>
            <a:r>
              <a:rPr lang="en-US" i="1" dirty="0" smtClean="0"/>
              <a:t>First Love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255930"/>
            <a:ext cx="5816600" cy="47013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3686</TotalTime>
  <Words>941</Words>
  <Application>Microsoft Macintosh PowerPoint</Application>
  <PresentationFormat>On-screen Show (4:3)</PresentationFormat>
  <Paragraphs>163</Paragraphs>
  <Slides>19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!OLE_LINK1</vt:lpstr>
      <vt:lpstr>Block 6 seating Chart</vt:lpstr>
      <vt:lpstr>Block 7 seating Chart</vt:lpstr>
      <vt:lpstr>PowerPoint Presentation</vt:lpstr>
      <vt:lpstr>PowerPoint Presentation</vt:lpstr>
      <vt:lpstr>Conversations with Characters (Part 1)</vt:lpstr>
      <vt:lpstr>PowerPoint Presentation</vt:lpstr>
      <vt:lpstr>Objectives (2 min)</vt:lpstr>
      <vt:lpstr>First Love: Vocabulary (5 min)</vt:lpstr>
      <vt:lpstr>Read Aloud: Chunk 1 (Think Aloud) (10 min)</vt:lpstr>
      <vt:lpstr>PowerPoint Presentation</vt:lpstr>
      <vt:lpstr>PowerPoint Presentation</vt:lpstr>
      <vt:lpstr>Read Aloud: Chunk 1 (Think Aloud) (10 min)</vt:lpstr>
      <vt:lpstr>Independently Read: Chunk 2 (10 min)</vt:lpstr>
      <vt:lpstr>Pair-Share: Discuss Chunk 2 (5 min)</vt:lpstr>
      <vt:lpstr>Read Aloud: Chunk 3 (5 min)</vt:lpstr>
      <vt:lpstr>Worksheet #1 and #2 (10 min)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68</cp:revision>
  <cp:lastPrinted>2012-10-01T13:47:15Z</cp:lastPrinted>
  <dcterms:created xsi:type="dcterms:W3CDTF">2012-10-01T13:45:07Z</dcterms:created>
  <dcterms:modified xsi:type="dcterms:W3CDTF">2012-10-01T21:12:45Z</dcterms:modified>
</cp:coreProperties>
</file>