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sldIdLst>
    <p:sldId id="284" r:id="rId2"/>
    <p:sldId id="285" r:id="rId3"/>
    <p:sldId id="272" r:id="rId4"/>
    <p:sldId id="273" r:id="rId5"/>
    <p:sldId id="257" r:id="rId6"/>
    <p:sldId id="258" r:id="rId7"/>
    <p:sldId id="259" r:id="rId8"/>
    <p:sldId id="260" r:id="rId9"/>
    <p:sldId id="280" r:id="rId10"/>
    <p:sldId id="281" r:id="rId11"/>
    <p:sldId id="261" r:id="rId12"/>
    <p:sldId id="286" r:id="rId13"/>
    <p:sldId id="287" r:id="rId14"/>
    <p:sldId id="288" r:id="rId15"/>
    <p:sldId id="283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66FF"/>
    <a:srgbClr val="00FFFF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5316" autoAdjust="0"/>
    <p:restoredTop sz="94660"/>
  </p:normalViewPr>
  <p:slideViewPr>
    <p:cSldViewPr snapToObjects="1">
      <p:cViewPr varScale="1">
        <p:scale>
          <a:sx n="98" d="100"/>
          <a:sy n="98" d="100"/>
        </p:scale>
        <p:origin x="-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4871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77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Focus on Theme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1800" y="1219200"/>
            <a:ext cx="46736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·  Beauty of simplicity </a:t>
            </a:r>
          </a:p>
          <a:p>
            <a:r>
              <a:rPr lang="en-US" dirty="0" smtClean="0"/>
              <a:t>·  Capitalism – effect on the individual </a:t>
            </a:r>
          </a:p>
          <a:p>
            <a:r>
              <a:rPr lang="en-US" dirty="0" smtClean="0"/>
              <a:t>·  Change of power - necessity </a:t>
            </a:r>
          </a:p>
          <a:p>
            <a:r>
              <a:rPr lang="en-US" dirty="0" smtClean="0"/>
              <a:t>·  Change versus tradition </a:t>
            </a:r>
          </a:p>
          <a:p>
            <a:r>
              <a:rPr lang="en-US" dirty="0" smtClean="0"/>
              <a:t>·  Chaos and order </a:t>
            </a:r>
          </a:p>
          <a:p>
            <a:r>
              <a:rPr lang="en-US" dirty="0" smtClean="0"/>
              <a:t>·  Character – destruction, building up </a:t>
            </a:r>
          </a:p>
          <a:p>
            <a:r>
              <a:rPr lang="en-US" dirty="0" smtClean="0"/>
              <a:t>·  Circle of life </a:t>
            </a:r>
          </a:p>
          <a:p>
            <a:r>
              <a:rPr lang="en-US" dirty="0" smtClean="0"/>
              <a:t>·  Coming of age </a:t>
            </a:r>
          </a:p>
          <a:p>
            <a:r>
              <a:rPr lang="en-US" dirty="0" smtClean="0"/>
              <a:t>·  Communication – verbal and nonverbal </a:t>
            </a:r>
          </a:p>
          <a:p>
            <a:r>
              <a:rPr lang="en-US" dirty="0" smtClean="0"/>
              <a:t>·  Companionship as salvation </a:t>
            </a:r>
          </a:p>
          <a:p>
            <a:r>
              <a:rPr lang="en-US" dirty="0" smtClean="0"/>
              <a:t>·  Convention and rebellion </a:t>
            </a:r>
          </a:p>
          <a:p>
            <a:r>
              <a:rPr lang="en-US" dirty="0" smtClean="0"/>
              <a:t>·  Dangers of ignorance </a:t>
            </a:r>
          </a:p>
          <a:p>
            <a:r>
              <a:rPr lang="en-US" dirty="0" smtClean="0"/>
              <a:t>·  Darkness and light </a:t>
            </a:r>
          </a:p>
          <a:p>
            <a:r>
              <a:rPr lang="en-US" dirty="0" smtClean="0"/>
              <a:t>·  Death – inevitable or tragedy </a:t>
            </a:r>
          </a:p>
          <a:p>
            <a:r>
              <a:rPr lang="en-US" dirty="0" smtClean="0"/>
              <a:t>·  Desire to escape </a:t>
            </a:r>
          </a:p>
          <a:p>
            <a:r>
              <a:rPr lang="en-US" dirty="0" smtClean="0"/>
              <a:t>·  Destruction of beauty </a:t>
            </a:r>
          </a:p>
          <a:p>
            <a:r>
              <a:rPr lang="en-US" dirty="0" smtClean="0"/>
              <a:t>·  Disillusionment and dreams </a:t>
            </a:r>
          </a:p>
          <a:p>
            <a:r>
              <a:rPr lang="en-US" dirty="0" smtClean="0"/>
              <a:t>·  Displacement </a:t>
            </a:r>
          </a:p>
          <a:p>
            <a:r>
              <a:rPr lang="en-US" dirty="0" smtClean="0"/>
              <a:t>·  Empowerment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2000" y="1219200"/>
            <a:ext cx="6858000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·  Emptiness of attaining false dream </a:t>
            </a:r>
          </a:p>
          <a:p>
            <a:r>
              <a:rPr lang="en-US" dirty="0" smtClean="0"/>
              <a:t>·  Everlasting love </a:t>
            </a:r>
          </a:p>
          <a:p>
            <a:r>
              <a:rPr lang="en-US" dirty="0" smtClean="0"/>
              <a:t>·  Evils of racism </a:t>
            </a:r>
          </a:p>
          <a:p>
            <a:r>
              <a:rPr lang="en-US" dirty="0" smtClean="0"/>
              <a:t>·  Facing darkness </a:t>
            </a:r>
          </a:p>
          <a:p>
            <a:r>
              <a:rPr lang="en-US" dirty="0" smtClean="0"/>
              <a:t>·  Facing reality </a:t>
            </a:r>
          </a:p>
          <a:p>
            <a:r>
              <a:rPr lang="en-US" dirty="0" smtClean="0"/>
              <a:t>·  Fading beauty </a:t>
            </a:r>
          </a:p>
          <a:p>
            <a:r>
              <a:rPr lang="en-US" dirty="0" smtClean="0"/>
              <a:t>·  Faith versus doubt </a:t>
            </a:r>
          </a:p>
          <a:p>
            <a:r>
              <a:rPr lang="en-US" dirty="0" smtClean="0"/>
              <a:t>·  Family – blessing or curse </a:t>
            </a:r>
          </a:p>
          <a:p>
            <a:r>
              <a:rPr lang="en-US" dirty="0" smtClean="0"/>
              <a:t>·  Fate and free will </a:t>
            </a:r>
          </a:p>
          <a:p>
            <a:r>
              <a:rPr lang="en-US" dirty="0" smtClean="0"/>
              <a:t>·  Fear of failure </a:t>
            </a:r>
          </a:p>
          <a:p>
            <a:r>
              <a:rPr lang="en-US" dirty="0" smtClean="0"/>
              <a:t>·  Female roles </a:t>
            </a:r>
          </a:p>
          <a:p>
            <a:r>
              <a:rPr lang="en-US" dirty="0" smtClean="0"/>
              <a:t>·  Fulfillment </a:t>
            </a:r>
          </a:p>
          <a:p>
            <a:r>
              <a:rPr lang="en-US" dirty="0" smtClean="0"/>
              <a:t>·  Good versus bad </a:t>
            </a:r>
          </a:p>
          <a:p>
            <a:r>
              <a:rPr lang="en-US" dirty="0" smtClean="0"/>
              <a:t>·  Greed as downfall </a:t>
            </a:r>
          </a:p>
          <a:p>
            <a:r>
              <a:rPr lang="en-US" dirty="0" smtClean="0"/>
              <a:t>·  Growing up – pain or pleasure </a:t>
            </a:r>
          </a:p>
          <a:p>
            <a:r>
              <a:rPr lang="en-US" dirty="0" smtClean="0"/>
              <a:t>·  Hazards of passing judgment </a:t>
            </a:r>
          </a:p>
          <a:p>
            <a:r>
              <a:rPr lang="en-US" dirty="0" smtClean="0"/>
              <a:t>·  Heartbreak of betrayal </a:t>
            </a:r>
          </a:p>
          <a:p>
            <a:r>
              <a:rPr lang="en-US" dirty="0" smtClean="0"/>
              <a:t>·  Heroism – real and perceived </a:t>
            </a:r>
          </a:p>
          <a:p>
            <a:r>
              <a:rPr lang="en-US" dirty="0" smtClean="0"/>
              <a:t>·  Hierarchy in nature </a:t>
            </a:r>
          </a:p>
          <a:p>
            <a:r>
              <a:rPr lang="en-US" dirty="0" smtClean="0"/>
              <a:t>·  Identity crisis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 </a:t>
            </a:r>
            <a:r>
              <a:rPr lang="en-US" sz="2800" i="1" dirty="0" smtClean="0"/>
              <a:t>I Wandered Lonely as a Cloud </a:t>
            </a:r>
            <a:r>
              <a:rPr lang="en-US" sz="2800" dirty="0" smtClean="0"/>
              <a:t>(5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34746" y="3733800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238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899"/>
            <a:ext cx="4191000" cy="21736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59535"/>
            <a:ext cx="2387600" cy="293858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4746" y="4419600"/>
            <a:ext cx="2857500" cy="11049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1447800"/>
            <a:ext cx="3561015" cy="4913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 </a:t>
            </a:r>
            <a:r>
              <a:rPr lang="en-US" sz="2800" i="1" dirty="0" smtClean="0"/>
              <a:t>I </a:t>
            </a:r>
            <a:r>
              <a:rPr lang="en-US" sz="2800" i="1" smtClean="0"/>
              <a:t>Wandered Lonely as a Cloud </a:t>
            </a:r>
            <a:r>
              <a:rPr lang="en-US" sz="2800" smtClean="0"/>
              <a:t>(</a:t>
            </a:r>
            <a:r>
              <a:rPr lang="en-US" sz="2800" dirty="0" smtClean="0"/>
              <a:t>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92450" y="38656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239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1752" y="1219200"/>
            <a:ext cx="3681248" cy="5486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0" y="4229100"/>
            <a:ext cx="2540000" cy="26289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60730"/>
            <a:ext cx="5073464" cy="186826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064" y="4724400"/>
            <a:ext cx="2565400" cy="82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096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2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Antonio, Steven, Ellie, Amber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Monika, Jorge, Valentine, Christian</a:t>
            </a:r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Uriel</a:t>
            </a:r>
            <a:r>
              <a:rPr lang="en-US" sz="2000" dirty="0" smtClean="0"/>
              <a:t>, Brittany, Brenda</a:t>
            </a:r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Thomas, Federico, </a:t>
            </a:r>
            <a:r>
              <a:rPr lang="en-US" sz="2000" dirty="0" err="1" smtClean="0"/>
              <a:t>Aleaha</a:t>
            </a:r>
            <a:endParaRPr lang="en-US" sz="2000" dirty="0" smtClean="0"/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err="1" smtClean="0"/>
              <a:t>Isela</a:t>
            </a:r>
            <a:r>
              <a:rPr lang="en-US" sz="2000" dirty="0" smtClean="0"/>
              <a:t>, Nick, Angelina, Joseph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858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3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Savannah, Jazzy, </a:t>
            </a:r>
            <a:r>
              <a:rPr lang="en-US" sz="2000" dirty="0" err="1" smtClean="0"/>
              <a:t>Glendi</a:t>
            </a:r>
            <a:r>
              <a:rPr lang="en-US" sz="2000" dirty="0" smtClean="0"/>
              <a:t>, Darrell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Greg, Michelle, </a:t>
            </a:r>
            <a:r>
              <a:rPr lang="en-US" sz="2000" dirty="0" err="1" smtClean="0"/>
              <a:t>Jakeela</a:t>
            </a:r>
            <a:r>
              <a:rPr lang="en-US" sz="2000" dirty="0" smtClean="0"/>
              <a:t>, </a:t>
            </a:r>
            <a:r>
              <a:rPr lang="en-US" sz="2000" dirty="0" err="1" smtClean="0"/>
              <a:t>Ahsten</a:t>
            </a:r>
            <a:endParaRPr lang="en-US" sz="2000" dirty="0" smtClean="0"/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Illycia</a:t>
            </a:r>
            <a:r>
              <a:rPr lang="en-US" sz="2000" dirty="0" smtClean="0"/>
              <a:t>, Samuel, Adrianne, </a:t>
            </a:r>
            <a:r>
              <a:rPr lang="en-US" sz="2000" dirty="0" err="1" smtClean="0"/>
              <a:t>Quevon</a:t>
            </a:r>
            <a:endParaRPr lang="en-US" sz="2000" dirty="0" smtClean="0"/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Bianca, </a:t>
            </a:r>
            <a:r>
              <a:rPr lang="en-US" sz="2000" dirty="0" err="1" smtClean="0"/>
              <a:t>Jalen</a:t>
            </a:r>
            <a:r>
              <a:rPr lang="en-US" sz="2000" dirty="0" smtClean="0"/>
              <a:t>, Alexander</a:t>
            </a:r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smtClean="0"/>
              <a:t>Jose, Julian, Troy, Elizabeth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52400" y="46037"/>
            <a:ext cx="8839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200" dirty="0" smtClean="0"/>
              <a:t>TPCASTT Sheet for </a:t>
            </a:r>
            <a:r>
              <a:rPr lang="en-US" sz="2200" i="1" dirty="0" smtClean="0"/>
              <a:t>I Wandered Lonely as a Cloud </a:t>
            </a:r>
            <a:r>
              <a:rPr lang="en-US" sz="2200" dirty="0" smtClean="0"/>
              <a:t>and </a:t>
            </a:r>
            <a:r>
              <a:rPr lang="en-US" sz="2200" i="1" dirty="0" smtClean="0"/>
              <a:t>Harlem </a:t>
            </a:r>
            <a:r>
              <a:rPr lang="en-US" sz="2200" dirty="0" smtClean="0"/>
              <a:t>(25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82469"/>
            <a:ext cx="7010400" cy="575173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096" y="1110020"/>
            <a:ext cx="131540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236-</a:t>
            </a:r>
          </a:p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237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954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</a:t>
            </a:r>
            <a:r>
              <a:rPr lang="en-US" sz="2600" dirty="0" smtClean="0"/>
              <a:t> </a:t>
            </a:r>
            <a:r>
              <a:rPr lang="en-US" sz="2600" i="1" dirty="0" smtClean="0"/>
              <a:t>Hope Is The Thing With Feathers</a:t>
            </a:r>
            <a:r>
              <a:rPr lang="en-US" sz="2600" dirty="0" smtClean="0"/>
              <a:t> and </a:t>
            </a:r>
            <a:r>
              <a:rPr lang="en-US" sz="2600" i="1" dirty="0" smtClean="0"/>
              <a:t>Scars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is one of the </a:t>
            </a:r>
            <a:r>
              <a:rPr lang="en-US" sz="6000" b="1" dirty="0" smtClean="0"/>
              <a:t>themes</a:t>
            </a:r>
            <a:r>
              <a:rPr lang="en-US" sz="6000" dirty="0" smtClean="0"/>
              <a:t> in </a:t>
            </a:r>
            <a:endParaRPr lang="en-US" sz="6000" i="1" dirty="0" smtClean="0"/>
          </a:p>
          <a:p>
            <a:pPr algn="ctr"/>
            <a:r>
              <a:rPr lang="en-US" sz="6000" i="1" dirty="0" smtClean="0"/>
              <a:t>Harlem</a:t>
            </a:r>
            <a:r>
              <a:rPr lang="en-US" sz="6000" dirty="0" smtClean="0"/>
              <a:t>?  Why?</a:t>
            </a:r>
          </a:p>
          <a:p>
            <a:pPr algn="ctr"/>
            <a:r>
              <a:rPr lang="en-US" sz="6000" i="1" dirty="0" smtClean="0"/>
              <a:t>I Wandered Lonely as a Cloud? </a:t>
            </a:r>
            <a:r>
              <a:rPr lang="en-US" sz="6000" dirty="0" smtClean="0"/>
              <a:t>Why?</a:t>
            </a:r>
            <a:endParaRPr lang="en-US" sz="6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1649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aspect of the TPCASTT Poetry Analysis method is most challenging for you?</a:t>
            </a:r>
          </a:p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Why?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Poetry Analysis of</a:t>
            </a:r>
            <a:r>
              <a:rPr lang="en-US" sz="6000" dirty="0" smtClean="0"/>
              <a:t> </a:t>
            </a:r>
            <a:r>
              <a:rPr lang="en-US" sz="6000" i="1" dirty="0" smtClean="0"/>
              <a:t>Hope Is The Thing With Feathers</a:t>
            </a:r>
            <a:r>
              <a:rPr lang="en-US" sz="6000" dirty="0" smtClean="0"/>
              <a:t> </a:t>
            </a:r>
            <a:r>
              <a:rPr lang="en-US" sz="6000" dirty="0" smtClean="0"/>
              <a:t>and</a:t>
            </a:r>
            <a:r>
              <a:rPr lang="en-US" sz="6000" dirty="0" smtClean="0"/>
              <a:t> </a:t>
            </a:r>
            <a:r>
              <a:rPr lang="en-US" sz="6000" i="1" dirty="0" smtClean="0"/>
              <a:t>Scars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Activity 3.16</a:t>
            </a:r>
            <a:endParaRPr kumimoji="0" 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TPCASTT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Together-Read </a:t>
            </a:r>
            <a:r>
              <a:rPr lang="en-US" i="1" dirty="0" smtClean="0"/>
              <a:t>Harlem </a:t>
            </a:r>
            <a:r>
              <a:rPr lang="en-US" dirty="0" smtClean="0"/>
              <a:t>(5 min)21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Together-Read </a:t>
            </a:r>
            <a:r>
              <a:rPr lang="en-US" i="1" dirty="0" smtClean="0"/>
              <a:t>I Wandered </a:t>
            </a:r>
            <a:r>
              <a:rPr lang="en-US" i="1" dirty="0" err="1" smtClean="0"/>
              <a:t>Lonley</a:t>
            </a:r>
            <a:r>
              <a:rPr lang="en-US" i="1" dirty="0" smtClean="0"/>
              <a:t> as a Cloud(5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Sheet for </a:t>
            </a:r>
            <a:r>
              <a:rPr lang="en-US" i="1" dirty="0" smtClean="0"/>
              <a:t>Young</a:t>
            </a:r>
            <a:r>
              <a:rPr lang="en-US" dirty="0" smtClean="0"/>
              <a:t> and </a:t>
            </a:r>
            <a:r>
              <a:rPr lang="en-US" i="1" dirty="0" smtClean="0"/>
              <a:t>I Wandered Lonely As a Cloud</a:t>
            </a:r>
            <a:r>
              <a:rPr lang="en-US" dirty="0" smtClean="0"/>
              <a:t>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smtClean="0"/>
              <a:t>Analyze </a:t>
            </a:r>
            <a:r>
              <a:rPr lang="en-US" sz="2600" i="1" smtClean="0"/>
              <a:t>Hope Is The Thing With Feathers</a:t>
            </a:r>
            <a:r>
              <a:rPr lang="en-US" sz="2600" smtClean="0"/>
              <a:t> and </a:t>
            </a:r>
            <a:r>
              <a:rPr lang="en-US" sz="2600" i="1" smtClean="0"/>
              <a:t>Scars</a:t>
            </a:r>
            <a:endParaRPr lang="en-US" sz="2600" smtClean="0"/>
          </a:p>
          <a:p>
            <a:pPr marL="1088136" lvl="2" indent="-457200"/>
            <a:endParaRPr lang="en-US" sz="2000" b="1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Review TPCASTT (5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 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1800" y="4648200"/>
            <a:ext cx="2844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connotation</a:t>
            </a:r>
            <a:r>
              <a:rPr lang="en-US" sz="3000" dirty="0" smtClean="0"/>
              <a:t>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27600" y="2474893"/>
            <a:ext cx="3683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-“Dear Sirs Of Course I’ll come”</a:t>
            </a:r>
          </a:p>
          <a:p>
            <a:r>
              <a:rPr lang="en-US" sz="1400" dirty="0" smtClean="0"/>
              <a:t>-“I’ve packed my galoshes”</a:t>
            </a:r>
          </a:p>
          <a:p>
            <a:r>
              <a:rPr lang="en-US" sz="1400" dirty="0" smtClean="0"/>
              <a:t>-“If it helps any, I will tell you, I’ve always felt funny using chopsticks”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1118</Words>
  <Application>Microsoft Macintosh PowerPoint</Application>
  <PresentationFormat>On-screen Show (4:3)</PresentationFormat>
  <Paragraphs>195</Paragraphs>
  <Slides>18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Block 2 seating Chart</vt:lpstr>
      <vt:lpstr>Slide 4</vt:lpstr>
      <vt:lpstr>Slide 5</vt:lpstr>
      <vt:lpstr>Poetry Analysis of Hope Is The Thing With Feathers and Scars</vt:lpstr>
      <vt:lpstr>Slide 7</vt:lpstr>
      <vt:lpstr>Objectives (2 min)</vt:lpstr>
      <vt:lpstr>Review TPCASTT (5 min)</vt:lpstr>
      <vt:lpstr>Focus on Theme</vt:lpstr>
      <vt:lpstr>Together-Read I Wandered Lonely as a Cloud (5 min)21</vt:lpstr>
      <vt:lpstr>Together-Read I Wandered Lonely as a Cloud (5 min)21</vt:lpstr>
      <vt:lpstr>Slide 13</vt:lpstr>
      <vt:lpstr>Slide 14</vt:lpstr>
      <vt:lpstr>TPCASTT Sheet for I Wandered Lonely as a Cloud and Harlem (25 min)</vt:lpstr>
      <vt:lpstr>Closing (1 min)</vt:lpstr>
      <vt:lpstr>Slide 17</vt:lpstr>
      <vt:lpstr>Slide 18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94</cp:revision>
  <dcterms:created xsi:type="dcterms:W3CDTF">2012-10-10T18:25:14Z</dcterms:created>
  <dcterms:modified xsi:type="dcterms:W3CDTF">2012-10-10T18:30:48Z</dcterms:modified>
</cp:coreProperties>
</file>