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sldIdLst>
    <p:sldId id="284" r:id="rId2"/>
    <p:sldId id="285" r:id="rId3"/>
    <p:sldId id="272" r:id="rId4"/>
    <p:sldId id="273" r:id="rId5"/>
    <p:sldId id="257" r:id="rId6"/>
    <p:sldId id="258" r:id="rId7"/>
    <p:sldId id="259" r:id="rId8"/>
    <p:sldId id="260" r:id="rId9"/>
    <p:sldId id="280" r:id="rId10"/>
    <p:sldId id="281" r:id="rId11"/>
    <p:sldId id="286" r:id="rId12"/>
    <p:sldId id="289" r:id="rId13"/>
    <p:sldId id="287" r:id="rId14"/>
    <p:sldId id="288" r:id="rId15"/>
    <p:sldId id="283" r:id="rId16"/>
    <p:sldId id="268" r:id="rId17"/>
    <p:sldId id="269" r:id="rId18"/>
    <p:sldId id="270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FF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316" autoAdjust="0"/>
    <p:restoredTop sz="94660"/>
  </p:normalViewPr>
  <p:slideViewPr>
    <p:cSldViewPr snapToObjects="1">
      <p:cViewPr varScale="1">
        <p:scale>
          <a:sx n="84" d="100"/>
          <a:sy n="84" d="100"/>
        </p:scale>
        <p:origin x="-120" y="-8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14" Type="http://schemas.openxmlformats.org/officeDocument/2006/relationships/slide" Target="slides/slide13.xml"/><Relationship Id="rId23" Type="http://schemas.openxmlformats.org/officeDocument/2006/relationships/viewProps" Target="viewProps.xml"/><Relationship Id="rId4" Type="http://schemas.openxmlformats.org/officeDocument/2006/relationships/slide" Target="slides/slide3.xml"/><Relationship Id="rId11" Type="http://schemas.openxmlformats.org/officeDocument/2006/relationships/slide" Target="slides/slide10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notesMaster" Target="notesMasters/notesMaster1.xml"/><Relationship Id="rId22" Type="http://schemas.openxmlformats.org/officeDocument/2006/relationships/presProps" Target="presProps.xml"/><Relationship Id="rId21" Type="http://schemas.openxmlformats.org/officeDocument/2006/relationships/printerSettings" Target="printerSettings/printerSettings1.bin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298F7E-C5AB-564B-A774-6CFEC331F422}" type="datetimeFigureOut">
              <a:rPr lang="en-US" smtClean="0"/>
              <a:pPr/>
              <a:t>10/16/12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8AF457-FF51-514E-A4B7-5E81DC73EE1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7118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10/16/12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10/16/12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10/16/12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10/16/12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10/16/12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10/16/12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/>
            </a:gs>
            <a:gs pos="100000">
              <a:srgbClr val="FFFF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48EC6B-B47F-0942-AB60-A22F5B5153D4}" type="datetimeFigureOut">
              <a:rPr lang="en-US" smtClean="0"/>
              <a:pPr/>
              <a:t>10/16/12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5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-533400"/>
            <a:ext cx="8686800" cy="74676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6" name="Plus 5"/>
          <p:cNvSpPr/>
          <p:nvPr/>
        </p:nvSpPr>
        <p:spPr>
          <a:xfrm>
            <a:off x="5410200" y="5410200"/>
            <a:ext cx="304800" cy="228600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lus 6"/>
          <p:cNvSpPr/>
          <p:nvPr/>
        </p:nvSpPr>
        <p:spPr>
          <a:xfrm>
            <a:off x="2057400" y="1066800"/>
            <a:ext cx="304800" cy="228600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lus 7"/>
          <p:cNvSpPr/>
          <p:nvPr/>
        </p:nvSpPr>
        <p:spPr>
          <a:xfrm>
            <a:off x="1905000" y="952500"/>
            <a:ext cx="304800" cy="228600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Minus 8"/>
          <p:cNvSpPr/>
          <p:nvPr/>
        </p:nvSpPr>
        <p:spPr>
          <a:xfrm>
            <a:off x="5334000" y="4953000"/>
            <a:ext cx="381000" cy="7620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Minus 9"/>
          <p:cNvSpPr/>
          <p:nvPr/>
        </p:nvSpPr>
        <p:spPr>
          <a:xfrm>
            <a:off x="1943183" y="1981200"/>
            <a:ext cx="381000" cy="7620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Minus 10"/>
          <p:cNvSpPr/>
          <p:nvPr/>
        </p:nvSpPr>
        <p:spPr>
          <a:xfrm>
            <a:off x="5219700" y="3276600"/>
            <a:ext cx="381000" cy="7620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7105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56356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000" dirty="0" smtClean="0"/>
              <a:t>Focus on Theme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52400" y="572869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Analyze a poem for </a:t>
            </a:r>
            <a:r>
              <a:rPr lang="en-US" b="1" dirty="0" smtClean="0"/>
              <a:t>connotation</a:t>
            </a:r>
            <a:r>
              <a:rPr lang="en-US" dirty="0" smtClean="0"/>
              <a:t> and </a:t>
            </a:r>
            <a:r>
              <a:rPr lang="en-US" b="1" dirty="0" smtClean="0"/>
              <a:t>theme </a:t>
            </a:r>
            <a:r>
              <a:rPr lang="en-US" dirty="0" smtClean="0"/>
              <a:t>by writing notes in a TPCASTT worksheet 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31800" y="1219200"/>
            <a:ext cx="4673600" cy="5355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·  Beauty of simplicity </a:t>
            </a:r>
          </a:p>
          <a:p>
            <a:r>
              <a:rPr lang="en-US" dirty="0" smtClean="0"/>
              <a:t>·  Capitalism – effect on the individual </a:t>
            </a:r>
          </a:p>
          <a:p>
            <a:r>
              <a:rPr lang="en-US" dirty="0" smtClean="0"/>
              <a:t>·  Change of power - necessity </a:t>
            </a:r>
          </a:p>
          <a:p>
            <a:r>
              <a:rPr lang="en-US" dirty="0" smtClean="0"/>
              <a:t>·  Change versus tradition </a:t>
            </a:r>
          </a:p>
          <a:p>
            <a:r>
              <a:rPr lang="en-US" dirty="0" smtClean="0"/>
              <a:t>·  Chaos and order </a:t>
            </a:r>
          </a:p>
          <a:p>
            <a:r>
              <a:rPr lang="en-US" dirty="0" smtClean="0"/>
              <a:t>·  Character – destruction, building up </a:t>
            </a:r>
          </a:p>
          <a:p>
            <a:r>
              <a:rPr lang="en-US" dirty="0" smtClean="0"/>
              <a:t>·  Circle of life </a:t>
            </a:r>
          </a:p>
          <a:p>
            <a:r>
              <a:rPr lang="en-US" dirty="0" smtClean="0"/>
              <a:t>·  Coming of age </a:t>
            </a:r>
          </a:p>
          <a:p>
            <a:r>
              <a:rPr lang="en-US" dirty="0" smtClean="0"/>
              <a:t>·  Communication – verbal and nonverbal </a:t>
            </a:r>
          </a:p>
          <a:p>
            <a:r>
              <a:rPr lang="en-US" dirty="0" smtClean="0"/>
              <a:t>·  Companionship as salvation </a:t>
            </a:r>
          </a:p>
          <a:p>
            <a:r>
              <a:rPr lang="en-US" dirty="0" smtClean="0"/>
              <a:t>·  Convention and rebellion </a:t>
            </a:r>
          </a:p>
          <a:p>
            <a:r>
              <a:rPr lang="en-US" dirty="0" smtClean="0"/>
              <a:t>·  Dangers of ignorance </a:t>
            </a:r>
          </a:p>
          <a:p>
            <a:r>
              <a:rPr lang="en-US" dirty="0" smtClean="0"/>
              <a:t>·  Darkness and light </a:t>
            </a:r>
          </a:p>
          <a:p>
            <a:r>
              <a:rPr lang="en-US" dirty="0" smtClean="0"/>
              <a:t>·  Death – inevitable or tragedy </a:t>
            </a:r>
          </a:p>
          <a:p>
            <a:r>
              <a:rPr lang="en-US" dirty="0" smtClean="0"/>
              <a:t>·  Desire to escape </a:t>
            </a:r>
          </a:p>
          <a:p>
            <a:r>
              <a:rPr lang="en-US" dirty="0" smtClean="0"/>
              <a:t>·  Destruction of beauty </a:t>
            </a:r>
          </a:p>
          <a:p>
            <a:r>
              <a:rPr lang="en-US" dirty="0" smtClean="0"/>
              <a:t>·  Disillusionment and dreams </a:t>
            </a:r>
          </a:p>
          <a:p>
            <a:r>
              <a:rPr lang="en-US" dirty="0" smtClean="0"/>
              <a:t>·  Displacement </a:t>
            </a:r>
          </a:p>
          <a:p>
            <a:r>
              <a:rPr lang="en-US" dirty="0" smtClean="0"/>
              <a:t>·  Empowerment </a:t>
            </a:r>
          </a:p>
        </p:txBody>
      </p:sp>
      <p:sp>
        <p:nvSpPr>
          <p:cNvPr id="26" name="Rectangle 25"/>
          <p:cNvSpPr/>
          <p:nvPr/>
        </p:nvSpPr>
        <p:spPr>
          <a:xfrm>
            <a:off x="4572000" y="1219200"/>
            <a:ext cx="6858000" cy="5632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·  Emptiness of attaining false dream </a:t>
            </a:r>
          </a:p>
          <a:p>
            <a:r>
              <a:rPr lang="en-US" dirty="0" smtClean="0"/>
              <a:t>·  Everlasting love </a:t>
            </a:r>
          </a:p>
          <a:p>
            <a:r>
              <a:rPr lang="en-US" dirty="0" smtClean="0"/>
              <a:t>·  Evils of racism </a:t>
            </a:r>
          </a:p>
          <a:p>
            <a:r>
              <a:rPr lang="en-US" dirty="0" smtClean="0"/>
              <a:t>·  Facing darkness </a:t>
            </a:r>
          </a:p>
          <a:p>
            <a:r>
              <a:rPr lang="en-US" dirty="0" smtClean="0"/>
              <a:t>·  Facing reality </a:t>
            </a:r>
          </a:p>
          <a:p>
            <a:r>
              <a:rPr lang="en-US" dirty="0" smtClean="0"/>
              <a:t>·  Fading beauty </a:t>
            </a:r>
          </a:p>
          <a:p>
            <a:r>
              <a:rPr lang="en-US" dirty="0" smtClean="0"/>
              <a:t>·  Faith versus doubt </a:t>
            </a:r>
          </a:p>
          <a:p>
            <a:r>
              <a:rPr lang="en-US" dirty="0" smtClean="0"/>
              <a:t>·  Family – blessing or curse </a:t>
            </a:r>
          </a:p>
          <a:p>
            <a:r>
              <a:rPr lang="en-US" dirty="0" smtClean="0"/>
              <a:t>·  Fate and free will </a:t>
            </a:r>
          </a:p>
          <a:p>
            <a:r>
              <a:rPr lang="en-US" dirty="0" smtClean="0"/>
              <a:t>·  Fear of failure </a:t>
            </a:r>
          </a:p>
          <a:p>
            <a:r>
              <a:rPr lang="en-US" dirty="0" smtClean="0"/>
              <a:t>·  Female roles </a:t>
            </a:r>
          </a:p>
          <a:p>
            <a:r>
              <a:rPr lang="en-US" dirty="0" smtClean="0"/>
              <a:t>·  Fulfillment </a:t>
            </a:r>
          </a:p>
          <a:p>
            <a:r>
              <a:rPr lang="en-US" dirty="0" smtClean="0"/>
              <a:t>·  Good versus bad </a:t>
            </a:r>
          </a:p>
          <a:p>
            <a:r>
              <a:rPr lang="en-US" dirty="0" smtClean="0"/>
              <a:t>·  Greed as downfall </a:t>
            </a:r>
          </a:p>
          <a:p>
            <a:r>
              <a:rPr lang="en-US" dirty="0" smtClean="0"/>
              <a:t>·  Growing up – pain or pleasure </a:t>
            </a:r>
          </a:p>
          <a:p>
            <a:r>
              <a:rPr lang="en-US" dirty="0" smtClean="0"/>
              <a:t>·  Hazards of passing judgment </a:t>
            </a:r>
          </a:p>
          <a:p>
            <a:r>
              <a:rPr lang="en-US" dirty="0" smtClean="0"/>
              <a:t>·  Heartbreak of betrayal </a:t>
            </a:r>
          </a:p>
          <a:p>
            <a:r>
              <a:rPr lang="en-US" dirty="0" smtClean="0"/>
              <a:t>·  Heroism – real and perceived </a:t>
            </a:r>
          </a:p>
          <a:p>
            <a:r>
              <a:rPr lang="en-US" dirty="0" smtClean="0"/>
              <a:t>·  Hierarchy in nature </a:t>
            </a:r>
          </a:p>
          <a:p>
            <a:r>
              <a:rPr lang="en-US" dirty="0" smtClean="0"/>
              <a:t>·  Identity crisis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8405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2800" dirty="0" smtClean="0"/>
              <a:t>Together-Read </a:t>
            </a:r>
            <a:r>
              <a:rPr lang="en-US" sz="2800" i="1" dirty="0" smtClean="0"/>
              <a:t>I </a:t>
            </a:r>
            <a:r>
              <a:rPr lang="en-US" sz="2800" i="1" smtClean="0"/>
              <a:t>Wandered Lonely as a Cloud </a:t>
            </a:r>
            <a:r>
              <a:rPr lang="en-US" sz="2800" smtClean="0"/>
              <a:t>(</a:t>
            </a:r>
            <a:r>
              <a:rPr lang="en-US" sz="2800" dirty="0" smtClean="0"/>
              <a:t>5 min)21</a:t>
            </a:r>
          </a:p>
        </p:txBody>
      </p:sp>
      <p:sp>
        <p:nvSpPr>
          <p:cNvPr id="10" name="Rectangle 9"/>
          <p:cNvSpPr/>
          <p:nvPr/>
        </p:nvSpPr>
        <p:spPr>
          <a:xfrm>
            <a:off x="1524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Analyze a poem for </a:t>
            </a:r>
            <a:r>
              <a:rPr lang="en-US" b="1" dirty="0" smtClean="0"/>
              <a:t>connotation</a:t>
            </a:r>
            <a:r>
              <a:rPr lang="en-US" dirty="0" smtClean="0"/>
              <a:t> and </a:t>
            </a:r>
            <a:r>
              <a:rPr lang="en-US" b="1" dirty="0" smtClean="0"/>
              <a:t>theme </a:t>
            </a:r>
            <a:r>
              <a:rPr lang="en-US" dirty="0" smtClean="0"/>
              <a:t>by writing notes in a TPCASTT worksheet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092450" y="3865602"/>
            <a:ext cx="1315407" cy="5539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>
                <a:solidFill>
                  <a:srgbClr val="FF0000"/>
                </a:solidFill>
              </a:rPr>
              <a:t>p. </a:t>
            </a:r>
            <a:r>
              <a:rPr lang="en-US" sz="3000" b="1" dirty="0" smtClean="0">
                <a:solidFill>
                  <a:srgbClr val="FF0000"/>
                </a:solidFill>
              </a:rPr>
              <a:t>239</a:t>
            </a:r>
            <a:endParaRPr lang="en-US" sz="3000" dirty="0" smtClean="0">
              <a:solidFill>
                <a:srgbClr val="FF000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1752" y="1219200"/>
            <a:ext cx="3681248" cy="54864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5400" y="4229100"/>
            <a:ext cx="2540000" cy="26289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560730"/>
            <a:ext cx="5073464" cy="1868269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08064" y="4724400"/>
            <a:ext cx="2565400" cy="825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8405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2800" dirty="0" smtClean="0"/>
              <a:t>Together-Read </a:t>
            </a:r>
            <a:r>
              <a:rPr lang="en-US" sz="2800" i="1" dirty="0" smtClean="0"/>
              <a:t>I </a:t>
            </a:r>
            <a:r>
              <a:rPr lang="en-US" sz="2800" i="1" smtClean="0"/>
              <a:t>Wandered Lonely as a Cloud </a:t>
            </a:r>
            <a:r>
              <a:rPr lang="en-US" sz="2800" smtClean="0"/>
              <a:t>(</a:t>
            </a:r>
            <a:r>
              <a:rPr lang="en-US" sz="2800" dirty="0" smtClean="0"/>
              <a:t>5 min)21</a:t>
            </a:r>
          </a:p>
        </p:txBody>
      </p:sp>
      <p:sp>
        <p:nvSpPr>
          <p:cNvPr id="10" name="Rectangle 9"/>
          <p:cNvSpPr/>
          <p:nvPr/>
        </p:nvSpPr>
        <p:spPr>
          <a:xfrm>
            <a:off x="1524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Analyze a poem for </a:t>
            </a:r>
            <a:r>
              <a:rPr lang="en-US" b="1" dirty="0" smtClean="0"/>
              <a:t>connotation</a:t>
            </a:r>
            <a:r>
              <a:rPr lang="en-US" dirty="0" smtClean="0"/>
              <a:t> and </a:t>
            </a:r>
            <a:r>
              <a:rPr lang="en-US" b="1" dirty="0" smtClean="0"/>
              <a:t>theme </a:t>
            </a:r>
            <a:r>
              <a:rPr lang="en-US" dirty="0" smtClean="0"/>
              <a:t>by writing notes in a TPCASTT worksheet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092450" y="3865602"/>
            <a:ext cx="1315407" cy="5539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>
                <a:solidFill>
                  <a:srgbClr val="FF0000"/>
                </a:solidFill>
              </a:rPr>
              <a:t>p. </a:t>
            </a:r>
            <a:r>
              <a:rPr lang="en-US" sz="3000" b="1" dirty="0" smtClean="0">
                <a:solidFill>
                  <a:srgbClr val="FF0000"/>
                </a:solidFill>
              </a:rPr>
              <a:t>240</a:t>
            </a:r>
            <a:endParaRPr lang="en-US" sz="3000" dirty="0" smtClean="0">
              <a:solidFill>
                <a:srgbClr val="FF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214" y="3498849"/>
            <a:ext cx="1997385" cy="332323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4200" y="1314328"/>
            <a:ext cx="3098800" cy="550775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399" y="1503173"/>
            <a:ext cx="4255457" cy="1925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68379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78974" y="609600"/>
            <a:ext cx="4433652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b="1" dirty="0" smtClean="0"/>
              <a:t>Block 2</a:t>
            </a:r>
          </a:p>
          <a:p>
            <a:pPr algn="ctr"/>
            <a:r>
              <a:rPr lang="en-US" sz="3000" dirty="0" smtClean="0"/>
              <a:t>Here are the partners:</a:t>
            </a:r>
          </a:p>
          <a:p>
            <a:pPr algn="ctr"/>
            <a:r>
              <a:rPr lang="en-US" sz="3000" dirty="0" smtClean="0"/>
              <a:t>Group 1</a:t>
            </a:r>
          </a:p>
          <a:p>
            <a:pPr algn="ctr"/>
            <a:r>
              <a:rPr lang="en-US" sz="2000" dirty="0" smtClean="0"/>
              <a:t>Antonio, Steven, Ellie, Amber</a:t>
            </a:r>
          </a:p>
          <a:p>
            <a:pPr algn="ctr"/>
            <a:r>
              <a:rPr lang="en-US" sz="3000" dirty="0" smtClean="0"/>
              <a:t>Group 2</a:t>
            </a:r>
          </a:p>
          <a:p>
            <a:pPr algn="ctr"/>
            <a:r>
              <a:rPr lang="en-US" sz="2000" dirty="0" smtClean="0"/>
              <a:t>Monika, Jorge, Valentine, Christian</a:t>
            </a:r>
          </a:p>
          <a:p>
            <a:pPr algn="ctr"/>
            <a:r>
              <a:rPr lang="en-US" sz="3000" dirty="0" smtClean="0"/>
              <a:t>Group 3</a:t>
            </a:r>
          </a:p>
          <a:p>
            <a:pPr algn="ctr"/>
            <a:r>
              <a:rPr lang="en-US" sz="2000" dirty="0" err="1" smtClean="0"/>
              <a:t>Uriel</a:t>
            </a:r>
            <a:r>
              <a:rPr lang="en-US" sz="2000" dirty="0" smtClean="0"/>
              <a:t>, Brittany, Brenda</a:t>
            </a:r>
          </a:p>
          <a:p>
            <a:pPr algn="ctr"/>
            <a:r>
              <a:rPr lang="en-US" sz="3000" dirty="0" smtClean="0"/>
              <a:t>Group 4</a:t>
            </a:r>
          </a:p>
          <a:p>
            <a:pPr algn="ctr"/>
            <a:r>
              <a:rPr lang="en-US" sz="2000" dirty="0" smtClean="0"/>
              <a:t>Thomas, Federico, </a:t>
            </a:r>
            <a:r>
              <a:rPr lang="en-US" sz="2000" dirty="0" err="1" smtClean="0"/>
              <a:t>Aleaha</a:t>
            </a:r>
            <a:endParaRPr lang="en-US" sz="2000" dirty="0" smtClean="0"/>
          </a:p>
          <a:p>
            <a:pPr algn="ctr"/>
            <a:r>
              <a:rPr lang="en-US" sz="3000" dirty="0" smtClean="0"/>
              <a:t>Group 5</a:t>
            </a:r>
          </a:p>
          <a:p>
            <a:pPr algn="ctr"/>
            <a:r>
              <a:rPr lang="en-US" sz="2000" dirty="0" err="1" smtClean="0"/>
              <a:t>Isela</a:t>
            </a:r>
            <a:r>
              <a:rPr lang="en-US" sz="2000" dirty="0" smtClean="0"/>
              <a:t>, Nick, Angelina, Joseph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78974" y="685800"/>
            <a:ext cx="4433652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b="1" dirty="0" smtClean="0"/>
              <a:t>Block 3</a:t>
            </a:r>
          </a:p>
          <a:p>
            <a:pPr algn="ctr"/>
            <a:r>
              <a:rPr lang="en-US" sz="3000" dirty="0" smtClean="0"/>
              <a:t>Here are the partners:</a:t>
            </a:r>
          </a:p>
          <a:p>
            <a:pPr algn="ctr"/>
            <a:r>
              <a:rPr lang="en-US" sz="3000" dirty="0" smtClean="0"/>
              <a:t>Group 1</a:t>
            </a:r>
          </a:p>
          <a:p>
            <a:pPr algn="ctr"/>
            <a:r>
              <a:rPr lang="en-US" sz="2000" dirty="0" smtClean="0"/>
              <a:t>Savannah, Jazzy, </a:t>
            </a:r>
            <a:r>
              <a:rPr lang="en-US" sz="2000" dirty="0" err="1" smtClean="0"/>
              <a:t>Glendi</a:t>
            </a:r>
            <a:r>
              <a:rPr lang="en-US" sz="2000" dirty="0" smtClean="0"/>
              <a:t>, Darrell</a:t>
            </a:r>
          </a:p>
          <a:p>
            <a:pPr algn="ctr"/>
            <a:r>
              <a:rPr lang="en-US" sz="3000" dirty="0" smtClean="0"/>
              <a:t>Group 2</a:t>
            </a:r>
          </a:p>
          <a:p>
            <a:pPr algn="ctr"/>
            <a:r>
              <a:rPr lang="en-US" sz="2000" dirty="0" smtClean="0"/>
              <a:t>Greg, Michelle, </a:t>
            </a:r>
            <a:r>
              <a:rPr lang="en-US" sz="2000" dirty="0" err="1" smtClean="0"/>
              <a:t>Jakeela</a:t>
            </a:r>
            <a:r>
              <a:rPr lang="en-US" sz="2000" dirty="0" smtClean="0"/>
              <a:t>, </a:t>
            </a:r>
            <a:r>
              <a:rPr lang="en-US" sz="2000" dirty="0" err="1" smtClean="0"/>
              <a:t>Ahsten</a:t>
            </a:r>
            <a:endParaRPr lang="en-US" sz="2000" dirty="0" smtClean="0"/>
          </a:p>
          <a:p>
            <a:pPr algn="ctr"/>
            <a:r>
              <a:rPr lang="en-US" sz="3000" dirty="0" smtClean="0"/>
              <a:t>Group 3</a:t>
            </a:r>
          </a:p>
          <a:p>
            <a:pPr algn="ctr"/>
            <a:r>
              <a:rPr lang="en-US" sz="2000" dirty="0" err="1" smtClean="0"/>
              <a:t>Illycia</a:t>
            </a:r>
            <a:r>
              <a:rPr lang="en-US" sz="2000" dirty="0" smtClean="0"/>
              <a:t>, Samuel, Adrianne, </a:t>
            </a:r>
            <a:r>
              <a:rPr lang="en-US" sz="2000" dirty="0" err="1" smtClean="0"/>
              <a:t>Quevon</a:t>
            </a:r>
            <a:endParaRPr lang="en-US" sz="2000" dirty="0" smtClean="0"/>
          </a:p>
          <a:p>
            <a:pPr algn="ctr"/>
            <a:r>
              <a:rPr lang="en-US" sz="3000" dirty="0" smtClean="0"/>
              <a:t>Group 4</a:t>
            </a:r>
          </a:p>
          <a:p>
            <a:pPr algn="ctr"/>
            <a:r>
              <a:rPr lang="en-US" sz="2000" dirty="0" smtClean="0"/>
              <a:t>Bianca, </a:t>
            </a:r>
            <a:r>
              <a:rPr lang="en-US" sz="2000" dirty="0" err="1" smtClean="0"/>
              <a:t>Jalen</a:t>
            </a:r>
            <a:r>
              <a:rPr lang="en-US" sz="2000" dirty="0" smtClean="0"/>
              <a:t>, Alexander</a:t>
            </a:r>
          </a:p>
          <a:p>
            <a:pPr algn="ctr"/>
            <a:r>
              <a:rPr lang="en-US" sz="3000" dirty="0" smtClean="0"/>
              <a:t>Group 5</a:t>
            </a:r>
          </a:p>
          <a:p>
            <a:pPr algn="ctr"/>
            <a:r>
              <a:rPr lang="en-US" sz="2000" dirty="0" smtClean="0"/>
              <a:t>Jose, Julian, Troy, Elizabeth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152400" y="46037"/>
            <a:ext cx="8839200" cy="56356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2200" dirty="0" smtClean="0"/>
              <a:t>TPCASTT Sheet for </a:t>
            </a:r>
            <a:r>
              <a:rPr lang="en-US" sz="2200" i="1" dirty="0" smtClean="0"/>
              <a:t>I Wandered Lonely as a Cloud </a:t>
            </a:r>
            <a:r>
              <a:rPr lang="en-US" sz="2200" dirty="0" smtClean="0"/>
              <a:t>and </a:t>
            </a:r>
            <a:r>
              <a:rPr lang="en-US" sz="2200" i="1" dirty="0" smtClean="0"/>
              <a:t>Harlem </a:t>
            </a:r>
            <a:r>
              <a:rPr lang="en-US" sz="2200" dirty="0" smtClean="0"/>
              <a:t>(25 min)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1182469"/>
            <a:ext cx="7010400" cy="5751731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152400" y="572869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Analyze a poem for </a:t>
            </a:r>
            <a:r>
              <a:rPr lang="en-US" b="1" dirty="0" smtClean="0"/>
              <a:t>connotation</a:t>
            </a:r>
            <a:r>
              <a:rPr lang="en-US" dirty="0" smtClean="0"/>
              <a:t> and </a:t>
            </a:r>
            <a:r>
              <a:rPr lang="en-US" b="1" dirty="0" smtClean="0"/>
              <a:t>theme </a:t>
            </a:r>
            <a:r>
              <a:rPr lang="en-US" dirty="0" smtClean="0"/>
              <a:t>by writing notes in a TPCASTT worksheet 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8096" y="1110020"/>
            <a:ext cx="1315407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>
                <a:solidFill>
                  <a:srgbClr val="FF0000"/>
                </a:solidFill>
              </a:rPr>
              <a:t>p. </a:t>
            </a:r>
            <a:r>
              <a:rPr lang="en-US" sz="3000" b="1" dirty="0" smtClean="0">
                <a:solidFill>
                  <a:srgbClr val="FF0000"/>
                </a:solidFill>
              </a:rPr>
              <a:t>236-</a:t>
            </a:r>
          </a:p>
          <a:p>
            <a:pPr algn="ctr"/>
            <a:r>
              <a:rPr lang="en-US" sz="3000" b="1" dirty="0" smtClean="0">
                <a:solidFill>
                  <a:srgbClr val="FF0000"/>
                </a:solidFill>
              </a:rPr>
              <a:t>237</a:t>
            </a:r>
            <a:endParaRPr lang="en-US" sz="30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Closing (</a:t>
            </a:r>
            <a:r>
              <a:rPr lang="en-US" sz="3000" dirty="0"/>
              <a:t>1</a:t>
            </a:r>
            <a:r>
              <a:rPr lang="en-US" sz="3000" dirty="0" smtClean="0"/>
              <a:t> min)</a:t>
            </a:r>
            <a:endParaRPr lang="en-US" sz="3000" dirty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6" name="Rectangle 5"/>
          <p:cNvSpPr/>
          <p:nvPr/>
        </p:nvSpPr>
        <p:spPr>
          <a:xfrm>
            <a:off x="0" y="817602"/>
            <a:ext cx="874226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lvl="0" indent="-256032" algn="ctr" defTabSz="914400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r>
              <a:rPr lang="en-US" sz="3000" dirty="0" smtClean="0">
                <a:solidFill>
                  <a:srgbClr val="FF0000"/>
                </a:solidFill>
              </a:rPr>
              <a:t>Did you master the following objectives?</a:t>
            </a:r>
          </a:p>
        </p:txBody>
      </p:sp>
      <p:sp>
        <p:nvSpPr>
          <p:cNvPr id="7" name="Content Placeholder 1"/>
          <p:cNvSpPr txBox="1">
            <a:spLocks/>
          </p:cNvSpPr>
          <p:nvPr/>
        </p:nvSpPr>
        <p:spPr>
          <a:xfrm>
            <a:off x="0" y="3505200"/>
            <a:ext cx="9144000" cy="3505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Language (How you will master the knowledge)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US" sz="80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By:</a:t>
            </a:r>
            <a:endParaRPr kumimoji="0" lang="en-US" sz="8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17854" marR="0" lvl="2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Writing notes in a TPCASTT template</a:t>
            </a:r>
          </a:p>
          <a:p>
            <a:pPr marL="1117854" marR="0" lvl="2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US" sz="8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1295400"/>
            <a:ext cx="9220200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Analyze </a:t>
            </a:r>
            <a:r>
              <a:rPr lang="en-US" sz="2600" i="1" dirty="0" smtClean="0"/>
              <a:t>Hope Is The Thing With Feathers</a:t>
            </a:r>
            <a:r>
              <a:rPr lang="en-US" sz="2600" dirty="0" smtClean="0"/>
              <a:t> and </a:t>
            </a:r>
            <a:r>
              <a:rPr lang="en-US" sz="2600" i="1" dirty="0" smtClean="0"/>
              <a:t>Scars</a:t>
            </a:r>
            <a:endParaRPr lang="en-US" sz="2600" dirty="0" smtClean="0"/>
          </a:p>
          <a:p>
            <a:pPr marL="1088136" lvl="2" indent="-457200"/>
            <a:endParaRPr lang="en-US" sz="2000" b="1" dirty="0" smtClean="0"/>
          </a:p>
          <a:p>
            <a:pPr marL="1088136" lvl="2" indent="-457200"/>
            <a:endParaRPr lang="en-US" sz="2000" b="1" dirty="0"/>
          </a:p>
          <a:p>
            <a:pPr marL="1088136" lvl="2" indent="-457200"/>
            <a:endParaRPr lang="en-US" sz="1000" b="1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Exit Slip 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1143000" y="1981200"/>
            <a:ext cx="7197485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0" dirty="0" smtClean="0"/>
              <a:t>What is one of the </a:t>
            </a:r>
            <a:r>
              <a:rPr lang="en-US" sz="6000" b="1" dirty="0" smtClean="0"/>
              <a:t>themes</a:t>
            </a:r>
            <a:r>
              <a:rPr lang="en-US" sz="6000" dirty="0" smtClean="0"/>
              <a:t> in </a:t>
            </a:r>
            <a:endParaRPr lang="en-US" sz="6000" i="1" dirty="0" smtClean="0"/>
          </a:p>
          <a:p>
            <a:pPr algn="ctr"/>
            <a:r>
              <a:rPr lang="en-US" sz="6000" i="1" dirty="0" smtClean="0"/>
              <a:t>Scars</a:t>
            </a:r>
            <a:r>
              <a:rPr lang="en-US" sz="6000" dirty="0" smtClean="0"/>
              <a:t>?  Why?</a:t>
            </a:r>
          </a:p>
          <a:p>
            <a:pPr algn="ctr"/>
            <a:r>
              <a:rPr lang="en-US" sz="6000" i="1" smtClean="0"/>
              <a:t>American Hero? </a:t>
            </a:r>
            <a:r>
              <a:rPr lang="en-US" sz="6000" dirty="0" smtClean="0"/>
              <a:t>Why?</a:t>
            </a:r>
            <a:endParaRPr lang="en-US" sz="6000" i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25562"/>
            <a:ext cx="8915400" cy="1005702"/>
          </a:xfrm>
        </p:spPr>
        <p:txBody>
          <a:bodyPr anchor="t">
            <a:noAutofit/>
          </a:bodyPr>
          <a:lstStyle/>
          <a:p>
            <a:pPr algn="ctr">
              <a:buNone/>
            </a:pPr>
            <a:r>
              <a:rPr lang="en-US" sz="2000" dirty="0" smtClean="0"/>
              <a:t>Your 5-point daily participation grade is based on </a:t>
            </a:r>
            <a:r>
              <a:rPr lang="en-US" sz="2000" dirty="0" err="1" smtClean="0"/>
              <a:t>CLA’s</a:t>
            </a:r>
            <a:r>
              <a:rPr lang="en-US" sz="2000" dirty="0" smtClean="0"/>
              <a:t> core-values:</a:t>
            </a:r>
          </a:p>
          <a:p>
            <a:pPr algn="ctr">
              <a:buNone/>
            </a:pPr>
            <a:r>
              <a:rPr lang="en-US" sz="2400" b="1" dirty="0" smtClean="0"/>
              <a:t>CLA Students are S.M.A.R.T.</a:t>
            </a: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914400" y="76200"/>
            <a:ext cx="76200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SMART (Participation) </a:t>
            </a:r>
            <a:r>
              <a:rPr kumimoji="0" lang="en-US" sz="3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Grade (3 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638800"/>
            <a:ext cx="90678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4000" dirty="0" smtClean="0"/>
              <a:t>What do you deserve today?</a:t>
            </a:r>
            <a:endParaRPr lang="en-US" sz="2800" dirty="0" smtClean="0"/>
          </a:p>
          <a:p>
            <a:pPr algn="r">
              <a:buNone/>
            </a:pPr>
            <a:r>
              <a:rPr lang="en-US" dirty="0" smtClean="0"/>
              <a:t>*One point for each core-value (5 points possible each day).  I reserve the right to change these grades.</a:t>
            </a:r>
          </a:p>
        </p:txBody>
      </p:sp>
      <p:sp>
        <p:nvSpPr>
          <p:cNvPr id="6" name="Rectangle 5"/>
          <p:cNvSpPr/>
          <p:nvPr/>
        </p:nvSpPr>
        <p:spPr>
          <a:xfrm>
            <a:off x="3124200" y="2443797"/>
            <a:ext cx="3048000" cy="311880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S </a:t>
            </a:r>
            <a:r>
              <a:rPr lang="en-US" sz="3000" dirty="0" smtClean="0"/>
              <a:t>= Self-Controlled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M </a:t>
            </a:r>
            <a:r>
              <a:rPr lang="en-US" sz="3000" dirty="0" smtClean="0"/>
              <a:t>= Motivated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A </a:t>
            </a:r>
            <a:r>
              <a:rPr lang="en-US" sz="3000" dirty="0" smtClean="0"/>
              <a:t>= Accountable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R </a:t>
            </a:r>
            <a:r>
              <a:rPr lang="en-US" sz="3000" dirty="0" smtClean="0"/>
              <a:t>= Respectful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T </a:t>
            </a:r>
            <a:r>
              <a:rPr lang="en-US" sz="3000" dirty="0" smtClean="0"/>
              <a:t>= Timely</a:t>
            </a:r>
          </a:p>
        </p:txBody>
      </p:sp>
      <p:sp>
        <p:nvSpPr>
          <p:cNvPr id="7" name="Rectangle 6"/>
          <p:cNvSpPr/>
          <p:nvPr/>
        </p:nvSpPr>
        <p:spPr>
          <a:xfrm>
            <a:off x="1219200" y="697468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dirty="0" smtClean="0"/>
              <a:t>Each day </a:t>
            </a:r>
            <a:r>
              <a:rPr lang="en-US" b="1" dirty="0" smtClean="0"/>
              <a:t>YOU</a:t>
            </a:r>
            <a:r>
              <a:rPr lang="en-US" dirty="0" smtClean="0"/>
              <a:t> will decide the grade you deserve.*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73667" y="-914400"/>
            <a:ext cx="10591800" cy="9220200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7" name="Plus 6"/>
          <p:cNvSpPr/>
          <p:nvPr/>
        </p:nvSpPr>
        <p:spPr>
          <a:xfrm>
            <a:off x="1219200" y="1600200"/>
            <a:ext cx="304800" cy="152400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lus 7"/>
          <p:cNvSpPr/>
          <p:nvPr/>
        </p:nvSpPr>
        <p:spPr>
          <a:xfrm>
            <a:off x="1066800" y="3886200"/>
            <a:ext cx="304800" cy="152400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lus 8"/>
          <p:cNvSpPr/>
          <p:nvPr/>
        </p:nvSpPr>
        <p:spPr>
          <a:xfrm>
            <a:off x="5257800" y="1396114"/>
            <a:ext cx="304800" cy="152400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Minus 9"/>
          <p:cNvSpPr/>
          <p:nvPr/>
        </p:nvSpPr>
        <p:spPr>
          <a:xfrm>
            <a:off x="1371600" y="2209800"/>
            <a:ext cx="304800" cy="15240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Minus 10"/>
          <p:cNvSpPr/>
          <p:nvPr/>
        </p:nvSpPr>
        <p:spPr>
          <a:xfrm>
            <a:off x="1219200" y="2514600"/>
            <a:ext cx="304800" cy="30480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Minus 11"/>
          <p:cNvSpPr/>
          <p:nvPr/>
        </p:nvSpPr>
        <p:spPr>
          <a:xfrm>
            <a:off x="5257800" y="3429000"/>
            <a:ext cx="304800" cy="30480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4944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Block </a:t>
            </a:r>
            <a:r>
              <a:rPr lang="en-US" b="1" dirty="0" smtClean="0"/>
              <a:t>2</a:t>
            </a:r>
            <a:r>
              <a:rPr lang="en-US" dirty="0" smtClean="0"/>
              <a:t> seating Chart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905000" y="1600200"/>
            <a:ext cx="5410200" cy="381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 smtClean="0"/>
              <a:t>White Board</a:t>
            </a:r>
            <a:endParaRPr lang="en-US" sz="3000" dirty="0"/>
          </a:p>
        </p:txBody>
      </p:sp>
      <p:grpSp>
        <p:nvGrpSpPr>
          <p:cNvPr id="3" name="Group 13"/>
          <p:cNvGrpSpPr/>
          <p:nvPr/>
        </p:nvGrpSpPr>
        <p:grpSpPr>
          <a:xfrm>
            <a:off x="1367630" y="2359818"/>
            <a:ext cx="6252370" cy="3586164"/>
            <a:chOff x="1674018" y="2359818"/>
            <a:chExt cx="6252370" cy="3586164"/>
          </a:xfrm>
        </p:grpSpPr>
        <p:cxnSp>
          <p:nvCxnSpPr>
            <p:cNvPr id="6" name="Straight Connector 5"/>
            <p:cNvCxnSpPr/>
            <p:nvPr/>
          </p:nvCxnSpPr>
          <p:spPr>
            <a:xfrm rot="5400000">
              <a:off x="-117079" y="4151709"/>
              <a:ext cx="3583782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 rot="10800000">
              <a:off x="1675606" y="5944394"/>
              <a:ext cx="6249194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5400000" flipH="1" flipV="1">
              <a:off x="6133703" y="4150915"/>
              <a:ext cx="3583782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Box 12"/>
          <p:cNvSpPr txBox="1"/>
          <p:nvPr/>
        </p:nvSpPr>
        <p:spPr>
          <a:xfrm>
            <a:off x="7620000" y="22976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Antonio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7620000" y="29834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Brittany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24630" y="25908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Angelina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7696200" y="36692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Monica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638300" y="5945983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Jorge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226218" y="47244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Nick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26218" y="55742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Amber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7696200" y="4355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Christian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7696200" y="55742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Aleah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5715000" y="59436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Thomas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4419600" y="59436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Uriel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3048000" y="5945983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Federico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226218" y="39624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Isella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224630" y="32766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Brenda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7696200" y="49646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Steven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25562"/>
            <a:ext cx="8915400" cy="1005702"/>
          </a:xfrm>
        </p:spPr>
        <p:txBody>
          <a:bodyPr anchor="t">
            <a:noAutofit/>
          </a:bodyPr>
          <a:lstStyle/>
          <a:p>
            <a:pPr algn="ctr">
              <a:buNone/>
            </a:pPr>
            <a:r>
              <a:rPr lang="en-US" sz="2000" dirty="0" smtClean="0"/>
              <a:t>Your 5-point daily participation grade is based on </a:t>
            </a:r>
            <a:r>
              <a:rPr lang="en-US" sz="2000" dirty="0" err="1" smtClean="0"/>
              <a:t>CLA’s</a:t>
            </a:r>
            <a:r>
              <a:rPr lang="en-US" sz="2000" dirty="0" smtClean="0"/>
              <a:t> core-values:</a:t>
            </a:r>
          </a:p>
          <a:p>
            <a:pPr algn="ctr">
              <a:buNone/>
            </a:pPr>
            <a:r>
              <a:rPr lang="en-US" sz="2400" b="1" dirty="0" smtClean="0"/>
              <a:t>CLA Students are S.M.A.R.T.</a:t>
            </a: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914400" y="76200"/>
            <a:ext cx="76200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SMART (Participation) Grade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638800"/>
            <a:ext cx="90678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4000" dirty="0" smtClean="0"/>
              <a:t>What do you deserve today?</a:t>
            </a:r>
            <a:endParaRPr lang="en-US" sz="2800" dirty="0" smtClean="0"/>
          </a:p>
          <a:p>
            <a:pPr algn="r">
              <a:buNone/>
            </a:pPr>
            <a:r>
              <a:rPr lang="en-US" dirty="0" smtClean="0"/>
              <a:t>*One point for each core-value (5 points possible each day).  I reserve the right to change these grades.</a:t>
            </a:r>
          </a:p>
        </p:txBody>
      </p:sp>
      <p:sp>
        <p:nvSpPr>
          <p:cNvPr id="6" name="Rectangle 5"/>
          <p:cNvSpPr/>
          <p:nvPr/>
        </p:nvSpPr>
        <p:spPr>
          <a:xfrm>
            <a:off x="3124200" y="2443797"/>
            <a:ext cx="3048000" cy="311880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S </a:t>
            </a:r>
            <a:r>
              <a:rPr lang="en-US" sz="3000" dirty="0" smtClean="0"/>
              <a:t>= Self-Controlled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M </a:t>
            </a:r>
            <a:r>
              <a:rPr lang="en-US" sz="3000" dirty="0" smtClean="0"/>
              <a:t>= Motivated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A </a:t>
            </a:r>
            <a:r>
              <a:rPr lang="en-US" sz="3000" dirty="0" smtClean="0"/>
              <a:t>= Accountable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R </a:t>
            </a:r>
            <a:r>
              <a:rPr lang="en-US" sz="3000" dirty="0" smtClean="0"/>
              <a:t>= Respectful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T </a:t>
            </a:r>
            <a:r>
              <a:rPr lang="en-US" sz="3000" dirty="0" smtClean="0"/>
              <a:t>= Timely</a:t>
            </a:r>
          </a:p>
        </p:txBody>
      </p:sp>
      <p:sp>
        <p:nvSpPr>
          <p:cNvPr id="7" name="Rectangle 6"/>
          <p:cNvSpPr/>
          <p:nvPr/>
        </p:nvSpPr>
        <p:spPr>
          <a:xfrm>
            <a:off x="1219200" y="697468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dirty="0" smtClean="0"/>
              <a:t>Each day </a:t>
            </a:r>
            <a:r>
              <a:rPr lang="en-US" b="1" dirty="0" smtClean="0"/>
              <a:t>YOU</a:t>
            </a:r>
            <a:r>
              <a:rPr lang="en-US" dirty="0" smtClean="0"/>
              <a:t> will decide the grade you deserve.*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Do Now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66800" y="1485543"/>
            <a:ext cx="7315200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dirty="0" smtClean="0"/>
              <a:t>What are the effects of emotional pain? </a:t>
            </a:r>
            <a:r>
              <a:rPr lang="en-US" sz="5000" smtClean="0"/>
              <a:t>Physical pain?</a:t>
            </a:r>
            <a:endParaRPr lang="en-US" sz="5000" dirty="0" smtClean="0"/>
          </a:p>
          <a:p>
            <a:pPr algn="ctr"/>
            <a:endParaRPr lang="en-US" sz="5000" dirty="0" smtClean="0"/>
          </a:p>
          <a:p>
            <a:pPr algn="ctr"/>
            <a:r>
              <a:rPr lang="en-US" sz="5000" dirty="0" smtClean="0"/>
              <a:t>Why?</a:t>
            </a:r>
            <a:endParaRPr lang="en-US" sz="5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77724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en-US" sz="6000" dirty="0" smtClean="0"/>
              <a:t>Poetry Analysis of </a:t>
            </a:r>
            <a:r>
              <a:rPr lang="en-US" sz="6000" i="1" dirty="0" smtClean="0"/>
              <a:t>Scars </a:t>
            </a:r>
            <a:r>
              <a:rPr lang="en-US" sz="6000" dirty="0" smtClean="0"/>
              <a:t>and </a:t>
            </a:r>
            <a:r>
              <a:rPr lang="en-US" sz="6000" i="1" dirty="0" smtClean="0"/>
              <a:t>American Hero</a:t>
            </a:r>
            <a:endParaRPr lang="en-US" sz="60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85800" y="371157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smtClean="0">
                <a:latin typeface="+mj-lt"/>
                <a:ea typeface="+mj-ea"/>
                <a:cs typeface="+mj-cs"/>
                <a:sym typeface="Wingdings"/>
              </a:rPr>
              <a:t>Activity 3.16</a:t>
            </a:r>
            <a:endParaRPr kumimoji="0" lang="en-US" sz="4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  <a:sym typeface="Wingding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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639762"/>
            <a:ext cx="9144000" cy="6218238"/>
          </a:xfrm>
        </p:spPr>
        <p:txBody>
          <a:bodyPr>
            <a:normAutofit/>
          </a:bodyPr>
          <a:lstStyle/>
          <a:p>
            <a:pPr marL="624078" indent="-514350">
              <a:buFont typeface="+mj-lt"/>
              <a:buAutoNum type="arabicPeriod"/>
            </a:pPr>
            <a:r>
              <a:rPr lang="en-US" dirty="0" smtClean="0"/>
              <a:t>Do Now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Objectives (1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Review TPCASTT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Together-Read </a:t>
            </a:r>
            <a:r>
              <a:rPr lang="en-US" i="1" dirty="0" smtClean="0"/>
              <a:t>Scars </a:t>
            </a:r>
            <a:r>
              <a:rPr lang="en-US" dirty="0" smtClean="0"/>
              <a:t>(5 min)21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Together-Read </a:t>
            </a:r>
            <a:r>
              <a:rPr lang="en-US" i="1" dirty="0" smtClean="0"/>
              <a:t>American Hero(5 min)</a:t>
            </a:r>
            <a:endParaRPr lang="en-US" dirty="0" smtClean="0"/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TPCASTT Sheet for </a:t>
            </a:r>
            <a:r>
              <a:rPr lang="en-US" i="1" dirty="0" smtClean="0"/>
              <a:t>Scars </a:t>
            </a:r>
            <a:r>
              <a:rPr lang="en-US" dirty="0" smtClean="0"/>
              <a:t>and </a:t>
            </a:r>
            <a:r>
              <a:rPr lang="en-US" i="1" dirty="0" smtClean="0"/>
              <a:t>American Hero</a:t>
            </a:r>
            <a:r>
              <a:rPr lang="en-US" dirty="0" smtClean="0"/>
              <a:t>(25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Closing (1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Exit Slip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Participation Grades (3 min)</a:t>
            </a:r>
            <a:endParaRPr lang="en-US" dirty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2019300" y="0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Agenda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Objectives (2 min)</a:t>
            </a:r>
            <a:endParaRPr lang="en-US" sz="3000" dirty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7" name="Content Placeholder 1"/>
          <p:cNvSpPr txBox="1">
            <a:spLocks/>
          </p:cNvSpPr>
          <p:nvPr/>
        </p:nvSpPr>
        <p:spPr>
          <a:xfrm>
            <a:off x="0" y="3352800"/>
            <a:ext cx="9144000" cy="3505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Language (How you will master the knowledge)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US" sz="80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By:</a:t>
            </a:r>
            <a:endParaRPr kumimoji="0" lang="en-US" sz="8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17854" marR="0" lvl="2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Writing notes in a TPCASTT template</a:t>
            </a:r>
          </a:p>
          <a:p>
            <a:pPr marL="1117854" marR="0" lvl="2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US" sz="8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143000"/>
            <a:ext cx="9220200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600" smtClean="0"/>
              <a:t>Analyze </a:t>
            </a:r>
            <a:r>
              <a:rPr lang="en-US" sz="2600" i="1" smtClean="0"/>
              <a:t>Hope Is The Thing With Feathers</a:t>
            </a:r>
            <a:r>
              <a:rPr lang="en-US" sz="2600" smtClean="0"/>
              <a:t> and </a:t>
            </a:r>
            <a:r>
              <a:rPr lang="en-US" sz="2600" i="1" smtClean="0"/>
              <a:t>Scars</a:t>
            </a:r>
            <a:endParaRPr lang="en-US" sz="2600" smtClean="0"/>
          </a:p>
          <a:p>
            <a:pPr marL="1088136" lvl="2" indent="-457200"/>
            <a:endParaRPr lang="en-US" sz="2000" b="1" smtClean="0"/>
          </a:p>
          <a:p>
            <a:pPr marL="1088136" lvl="2" indent="-457200"/>
            <a:endParaRPr lang="en-US" sz="2000" b="1" dirty="0"/>
          </a:p>
          <a:p>
            <a:pPr marL="1088136" lvl="2" indent="-457200"/>
            <a:endParaRPr lang="en-US" sz="1000" b="1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56356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000" dirty="0" smtClean="0"/>
              <a:t>Review TPCASTT (5 min)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6777" y="990600"/>
            <a:ext cx="4793823" cy="5751731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435777" y="1110020"/>
            <a:ext cx="3810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srgbClr val="FF0000"/>
                </a:solidFill>
              </a:rPr>
              <a:t>T</a:t>
            </a:r>
          </a:p>
          <a:p>
            <a:r>
              <a:rPr lang="en-US" sz="3000" b="1" dirty="0" smtClean="0">
                <a:solidFill>
                  <a:srgbClr val="FF0000"/>
                </a:solidFill>
              </a:rPr>
              <a:t>P</a:t>
            </a:r>
          </a:p>
          <a:p>
            <a:endParaRPr lang="en-US" sz="3000" b="1" dirty="0" smtClean="0">
              <a:solidFill>
                <a:srgbClr val="FF0000"/>
              </a:solidFill>
            </a:endParaRPr>
          </a:p>
          <a:p>
            <a:r>
              <a:rPr lang="en-US" sz="3000" b="1" dirty="0" smtClean="0">
                <a:solidFill>
                  <a:srgbClr val="FF0000"/>
                </a:solidFill>
              </a:rPr>
              <a:t>C</a:t>
            </a:r>
          </a:p>
          <a:p>
            <a:endParaRPr lang="en-US" sz="3000" b="1" dirty="0" smtClean="0">
              <a:solidFill>
                <a:srgbClr val="FF0000"/>
              </a:solidFill>
            </a:endParaRPr>
          </a:p>
          <a:p>
            <a:r>
              <a:rPr lang="en-US" sz="3000" b="1" dirty="0" smtClean="0">
                <a:solidFill>
                  <a:srgbClr val="FF0000"/>
                </a:solidFill>
              </a:rPr>
              <a:t>A</a:t>
            </a:r>
          </a:p>
          <a:p>
            <a:r>
              <a:rPr lang="en-US" sz="3000" b="1" dirty="0" smtClean="0">
                <a:solidFill>
                  <a:srgbClr val="FF0000"/>
                </a:solidFill>
              </a:rPr>
              <a:t>S</a:t>
            </a:r>
          </a:p>
          <a:p>
            <a:endParaRPr lang="en-US" sz="3000" b="1" dirty="0" smtClean="0">
              <a:solidFill>
                <a:srgbClr val="FF0000"/>
              </a:solidFill>
            </a:endParaRPr>
          </a:p>
          <a:p>
            <a:r>
              <a:rPr lang="en-US" sz="3000" b="1" dirty="0" smtClean="0">
                <a:solidFill>
                  <a:srgbClr val="FF0000"/>
                </a:solidFill>
              </a:rPr>
              <a:t>T</a:t>
            </a:r>
          </a:p>
          <a:p>
            <a:endParaRPr lang="en-US" sz="3000" b="1" dirty="0" smtClean="0">
              <a:solidFill>
                <a:srgbClr val="FF0000"/>
              </a:solidFill>
            </a:endParaRPr>
          </a:p>
          <a:p>
            <a:r>
              <a:rPr lang="en-US" sz="3000" b="1" dirty="0" smtClean="0">
                <a:solidFill>
                  <a:srgbClr val="FF0000"/>
                </a:solidFill>
              </a:rPr>
              <a:t>T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31800" y="1676400"/>
            <a:ext cx="28448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Title</a:t>
            </a:r>
            <a:br>
              <a:rPr lang="en-US" b="1" dirty="0" smtClean="0"/>
            </a:br>
            <a:r>
              <a:rPr lang="en-US" dirty="0" smtClean="0"/>
              <a:t>Make a prediction.  What do you think the title means </a:t>
            </a:r>
            <a:r>
              <a:rPr lang="en-US" u="sng" dirty="0" smtClean="0"/>
              <a:t>before</a:t>
            </a:r>
            <a:r>
              <a:rPr lang="en-US" dirty="0" smtClean="0"/>
              <a:t> you read the poem. 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84200" y="1828800"/>
            <a:ext cx="28448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Paraphrase</a:t>
            </a:r>
            <a:br>
              <a:rPr lang="en-US" b="1" dirty="0" smtClean="0"/>
            </a:br>
            <a:r>
              <a:rPr lang="en-US" dirty="0" smtClean="0"/>
              <a:t>Restate the main ideas of the poem in your own words. 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457200" y="1981200"/>
            <a:ext cx="2844800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Connotation</a:t>
            </a:r>
            <a:br>
              <a:rPr lang="en-US" b="1" dirty="0" smtClean="0"/>
            </a:br>
            <a:r>
              <a:rPr lang="en-US" dirty="0" smtClean="0"/>
              <a:t>What words/phrases suggest beyond their literal meaning.  The idea/feeling a word causes in your mind. 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33400" y="2180272"/>
            <a:ext cx="2844800" cy="175432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Attitude</a:t>
            </a:r>
            <a:br>
              <a:rPr lang="en-US" b="1" dirty="0" smtClean="0"/>
            </a:br>
            <a:r>
              <a:rPr lang="en-US" dirty="0" smtClean="0"/>
              <a:t>Describe the speaker’s attitude.  Use specific adjectives (descriptive words) to describe your ideas. 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533400" y="2286000"/>
            <a:ext cx="2844800" cy="175432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Shift</a:t>
            </a:r>
            <a:br>
              <a:rPr lang="en-US" b="1" dirty="0" smtClean="0"/>
            </a:br>
            <a:r>
              <a:rPr lang="en-US" dirty="0" smtClean="0"/>
              <a:t>Describe where the poem appears to shift, either in subject, speaker, or tone.</a:t>
            </a:r>
          </a:p>
          <a:p>
            <a:endParaRPr lang="en-US" dirty="0" smtClean="0"/>
          </a:p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685800" y="2438400"/>
            <a:ext cx="2844800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Title revisited</a:t>
            </a:r>
            <a:br>
              <a:rPr lang="en-US" b="1" dirty="0" smtClean="0"/>
            </a:br>
            <a:r>
              <a:rPr lang="en-US" dirty="0" smtClean="0"/>
              <a:t>Re-examine the title.   What do you think it means now in the context of the poem? </a:t>
            </a:r>
          </a:p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533400" y="2438400"/>
            <a:ext cx="2844800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Theme</a:t>
            </a:r>
            <a:endParaRPr lang="en-US" dirty="0" smtClean="0"/>
          </a:p>
          <a:p>
            <a:r>
              <a:rPr lang="en-US" dirty="0" smtClean="0"/>
              <a:t>What do you think is the underlying message about life expressed in this poem? </a:t>
            </a:r>
          </a:p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52400" y="572869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Analyze a poem for </a:t>
            </a:r>
            <a:r>
              <a:rPr lang="en-US" b="1" dirty="0" smtClean="0"/>
              <a:t>connotation</a:t>
            </a:r>
            <a:r>
              <a:rPr lang="en-US" dirty="0" smtClean="0"/>
              <a:t> and </a:t>
            </a:r>
            <a:r>
              <a:rPr lang="en-US" b="1" dirty="0" smtClean="0"/>
              <a:t>theme </a:t>
            </a:r>
            <a:r>
              <a:rPr lang="en-US" dirty="0" smtClean="0"/>
              <a:t>by writing notes in a TPCASTT worksheet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31800" y="4648200"/>
            <a:ext cx="2844800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/>
              <a:t>Focus on </a:t>
            </a:r>
            <a:r>
              <a:rPr lang="en-US" sz="3000" b="1" dirty="0" smtClean="0"/>
              <a:t>connotation</a:t>
            </a:r>
            <a:r>
              <a:rPr lang="en-US" sz="3000" dirty="0" smtClean="0"/>
              <a:t>!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927600" y="2474893"/>
            <a:ext cx="3683000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-“Dear Sirs Of Course I’ll come”</a:t>
            </a:r>
          </a:p>
          <a:p>
            <a:r>
              <a:rPr lang="en-US" sz="1400" dirty="0" smtClean="0"/>
              <a:t>-“I’ve packed my galoshes”</a:t>
            </a:r>
          </a:p>
          <a:p>
            <a:r>
              <a:rPr lang="en-US" sz="1400" dirty="0" smtClean="0"/>
              <a:t>-“If it helps any, I will tell you, I’ve always felt funny using chopsticks”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941</TotalTime>
  <Words>985</Words>
  <Application>Microsoft Macintosh PowerPoint</Application>
  <PresentationFormat>On-screen Show (4:3)</PresentationFormat>
  <Paragraphs>195</Paragraphs>
  <Slides>18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PowerPoint Presentation</vt:lpstr>
      <vt:lpstr>PowerPoint Presentation</vt:lpstr>
      <vt:lpstr>Block 2 seating Chart</vt:lpstr>
      <vt:lpstr>PowerPoint Presentation</vt:lpstr>
      <vt:lpstr>PowerPoint Presentation</vt:lpstr>
      <vt:lpstr>Poetry Analysis of Scars and American Hero</vt:lpstr>
      <vt:lpstr>PowerPoint Presentation</vt:lpstr>
      <vt:lpstr>Objectives (2 min)</vt:lpstr>
      <vt:lpstr>Review TPCASTT (5 min)</vt:lpstr>
      <vt:lpstr>Focus on Theme</vt:lpstr>
      <vt:lpstr>Together-Read I Wandered Lonely as a Cloud (5 min)21</vt:lpstr>
      <vt:lpstr>Together-Read I Wandered Lonely as a Cloud (5 min)21</vt:lpstr>
      <vt:lpstr>PowerPoint Presentation</vt:lpstr>
      <vt:lpstr>PowerPoint Presentation</vt:lpstr>
      <vt:lpstr>TPCASTT Sheet for I Wandered Lonely as a Cloud and Harlem (25 min)</vt:lpstr>
      <vt:lpstr>Closing (1 min)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Seth Schy</dc:creator>
  <cp:lastModifiedBy>Seth Schy</cp:lastModifiedBy>
  <cp:revision>100</cp:revision>
  <dcterms:created xsi:type="dcterms:W3CDTF">2012-10-10T18:25:14Z</dcterms:created>
  <dcterms:modified xsi:type="dcterms:W3CDTF">2012-10-16T16:18:34Z</dcterms:modified>
</cp:coreProperties>
</file>