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0" r:id="rId9"/>
    <p:sldId id="281" r:id="rId10"/>
    <p:sldId id="286" r:id="rId11"/>
    <p:sldId id="291" r:id="rId12"/>
    <p:sldId id="290" r:id="rId13"/>
    <p:sldId id="292" r:id="rId14"/>
    <p:sldId id="287" r:id="rId15"/>
    <p:sldId id="288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5316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Read and interpret Nikki Giovanni Quote (10 min)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</a:t>
            </a:r>
            <a:r>
              <a:rPr lang="en-US" dirty="0" smtClean="0"/>
              <a:t> by </a:t>
            </a:r>
            <a:r>
              <a:rPr lang="en-US" dirty="0" smtClean="0"/>
              <a:t>writing notes in a TPCASTT worksheet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8386011" cy="15621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33" y="4025900"/>
            <a:ext cx="2604833" cy="28321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580731" y="1524000"/>
            <a:ext cx="6191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does this quote mean?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Onomatopoeia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</a:t>
            </a:r>
            <a:r>
              <a:rPr lang="en-US" b="1" dirty="0" smtClean="0"/>
              <a:t>onomatopoeia</a:t>
            </a:r>
            <a:r>
              <a:rPr lang="en-US" dirty="0" smtClean="0"/>
              <a:t> by writing a definition and examples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6200" y="1283732"/>
            <a:ext cx="38100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Onomatopoeia: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1833770"/>
            <a:ext cx="3810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Words whose sounds suggest their meaning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19200" y="2849433"/>
            <a:ext cx="25908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000" b="1" u="sng" dirty="0" smtClean="0"/>
              <a:t>Examples:</a:t>
            </a:r>
          </a:p>
          <a:p>
            <a:r>
              <a:rPr lang="en-US" sz="3000" dirty="0" smtClean="0"/>
              <a:t>    </a:t>
            </a:r>
            <a:r>
              <a:rPr lang="en-US" sz="3000" dirty="0" err="1" smtClean="0"/>
              <a:t>bloop</a:t>
            </a:r>
            <a:endParaRPr lang="en-US" sz="3000" dirty="0" smtClean="0"/>
          </a:p>
          <a:p>
            <a:r>
              <a:rPr lang="en-US" sz="3000" dirty="0" smtClean="0"/>
              <a:t>    splash</a:t>
            </a:r>
          </a:p>
          <a:p>
            <a:r>
              <a:rPr lang="en-US" sz="3000" dirty="0" smtClean="0"/>
              <a:t>    spray</a:t>
            </a:r>
          </a:p>
          <a:p>
            <a:r>
              <a:rPr lang="en-US" sz="3000" dirty="0" smtClean="0"/>
              <a:t>    sprinkle</a:t>
            </a:r>
          </a:p>
          <a:p>
            <a:r>
              <a:rPr lang="en-US" sz="3000" dirty="0" smtClean="0"/>
              <a:t>    squirt</a:t>
            </a:r>
          </a:p>
          <a:p>
            <a:r>
              <a:rPr lang="en-US" sz="3000" dirty="0" smtClean="0"/>
              <a:t>    drip</a:t>
            </a:r>
          </a:p>
          <a:p>
            <a:r>
              <a:rPr lang="en-US" sz="3000" dirty="0" smtClean="0"/>
              <a:t>    drizzle</a:t>
            </a:r>
            <a:endParaRPr lang="en-US" sz="3000" dirty="0"/>
          </a:p>
        </p:txBody>
      </p:sp>
      <p:sp>
        <p:nvSpPr>
          <p:cNvPr id="22" name="Rectangle 21"/>
          <p:cNvSpPr/>
          <p:nvPr/>
        </p:nvSpPr>
        <p:spPr>
          <a:xfrm>
            <a:off x="5283200" y="1600200"/>
            <a:ext cx="30480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  water </a:t>
            </a:r>
            <a:r>
              <a:rPr lang="en-US" dirty="0" smtClean="0"/>
              <a:t>plops into pond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splish</a:t>
            </a:r>
            <a:r>
              <a:rPr lang="en-US" dirty="0" smtClean="0"/>
              <a:t>-splash downhill</a:t>
            </a:r>
          </a:p>
          <a:p>
            <a:endParaRPr lang="en-US" dirty="0" smtClean="0"/>
          </a:p>
          <a:p>
            <a:r>
              <a:rPr lang="en-US" dirty="0" smtClean="0"/>
              <a:t>    warbling magpies in tree</a:t>
            </a:r>
          </a:p>
          <a:p>
            <a:endParaRPr lang="en-US" dirty="0" smtClean="0"/>
          </a:p>
          <a:p>
            <a:r>
              <a:rPr lang="en-US" dirty="0" smtClean="0"/>
              <a:t>    trilling, melodic </a:t>
            </a:r>
            <a:r>
              <a:rPr lang="en-US" dirty="0" smtClean="0"/>
              <a:t>thrill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283200" y="4114800"/>
            <a:ext cx="29972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whoosh, passing breeze</a:t>
            </a:r>
          </a:p>
          <a:p>
            <a:endParaRPr lang="en-US" dirty="0" smtClean="0"/>
          </a:p>
          <a:p>
            <a:r>
              <a:rPr lang="en-US" dirty="0" smtClean="0"/>
              <a:t>    flags flutter and flap</a:t>
            </a:r>
          </a:p>
          <a:p>
            <a:endParaRPr lang="en-US" dirty="0" smtClean="0"/>
          </a:p>
          <a:p>
            <a:r>
              <a:rPr lang="en-US" dirty="0" smtClean="0"/>
              <a:t>    frog croaks, bird whistles</a:t>
            </a:r>
          </a:p>
          <a:p>
            <a:endParaRPr lang="en-US" dirty="0" smtClean="0"/>
          </a:p>
          <a:p>
            <a:r>
              <a:rPr lang="en-US" dirty="0" smtClean="0"/>
              <a:t>    babbling bubbles from tap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</a:t>
            </a:r>
            <a:r>
              <a:rPr lang="en-US" sz="2800" dirty="0" smtClean="0"/>
              <a:t>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</a:t>
            </a:r>
            <a:r>
              <a:rPr lang="en-US" sz="2800" dirty="0" smtClean="0"/>
              <a:t>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</a:t>
            </a:r>
            <a:r>
              <a:rPr lang="en-US" dirty="0" smtClean="0"/>
              <a:t> by </a:t>
            </a:r>
            <a:r>
              <a:rPr lang="en-US" dirty="0" smtClean="0"/>
              <a:t>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TPCASTT Sheet for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(25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</a:t>
            </a:r>
            <a:r>
              <a:rPr lang="en-US" dirty="0" smtClean="0"/>
              <a:t> by </a:t>
            </a:r>
            <a:r>
              <a:rPr lang="en-US" dirty="0" smtClean="0"/>
              <a:t>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34290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</a:t>
            </a:r>
            <a:r>
              <a:rPr lang="en-US" sz="8000" dirty="0" smtClean="0"/>
              <a:t>riting </a:t>
            </a:r>
            <a:r>
              <a:rPr lang="en-US" sz="8000" dirty="0" smtClean="0"/>
              <a:t>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192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</a:t>
            </a:r>
            <a:r>
              <a:rPr lang="en-US" sz="6000" i="1" dirty="0" smtClean="0"/>
              <a:t>Onomatopoeia?</a:t>
            </a:r>
          </a:p>
          <a:p>
            <a:pPr algn="ctr"/>
            <a:r>
              <a:rPr lang="en-US" sz="6000" dirty="0" smtClean="0"/>
              <a:t>What is one example of </a:t>
            </a:r>
            <a:r>
              <a:rPr lang="en-US" sz="6000" i="1" dirty="0" smtClean="0"/>
              <a:t>onomatopoeia</a:t>
            </a:r>
            <a:r>
              <a:rPr lang="en-US" sz="6000" dirty="0" smtClean="0"/>
              <a:t>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If you were describing a writers </a:t>
            </a:r>
            <a:r>
              <a:rPr lang="en-US" sz="5000" b="1" i="1" dirty="0" smtClean="0"/>
              <a:t>style</a:t>
            </a:r>
            <a:r>
              <a:rPr lang="en-US" sz="5000" dirty="0" smtClean="0"/>
              <a:t>, what types of things would talk about?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Style Analysis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3.17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and interpret Nikki </a:t>
            </a:r>
            <a:r>
              <a:rPr lang="en-US" dirty="0" smtClean="0"/>
              <a:t>Giovanni Quote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Onomatopoeia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</a:t>
            </a:r>
            <a:r>
              <a:rPr lang="en-US" dirty="0" smtClean="0"/>
              <a:t>Read </a:t>
            </a:r>
            <a:r>
              <a:rPr lang="en-US" i="1" dirty="0" smtClean="0"/>
              <a:t>The Beep Beep Poem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</a:t>
            </a:r>
            <a:r>
              <a:rPr lang="en-US" dirty="0" smtClean="0"/>
              <a:t>Sheet for</a:t>
            </a:r>
            <a:r>
              <a:rPr lang="en-US" dirty="0" smtClean="0"/>
              <a:t> </a:t>
            </a:r>
            <a:r>
              <a:rPr lang="en-US" i="1" dirty="0" smtClean="0"/>
              <a:t>The Beep Beep Poem </a:t>
            </a:r>
            <a:r>
              <a:rPr lang="en-US" dirty="0" smtClean="0"/>
              <a:t>(25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</a:t>
            </a:r>
            <a:r>
              <a:rPr lang="en-US" sz="8000" dirty="0" smtClean="0"/>
              <a:t>riting </a:t>
            </a:r>
            <a:r>
              <a:rPr lang="en-US" sz="8000" dirty="0" smtClean="0"/>
              <a:t>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</a:t>
            </a:r>
            <a:r>
              <a:rPr lang="en-US" sz="3000" dirty="0" smtClean="0"/>
              <a:t>TPCASTT</a:t>
            </a:r>
            <a:endParaRPr lang="en-US" sz="30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1136</Words>
  <Application>Microsoft Macintosh PowerPoint</Application>
  <PresentationFormat>On-screen Show (4:3)</PresentationFormat>
  <Paragraphs>205</Paragraphs>
  <Slides>18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Style Analysis</vt:lpstr>
      <vt:lpstr>Slide 6</vt:lpstr>
      <vt:lpstr>Objectives (2 min)</vt:lpstr>
      <vt:lpstr>Review TPCASTT</vt:lpstr>
      <vt:lpstr>Focus on Theme</vt:lpstr>
      <vt:lpstr>Read and interpret Nikki Giovanni Quote (10 min)</vt:lpstr>
      <vt:lpstr>Onomatopoeia (5 min)</vt:lpstr>
      <vt:lpstr>Together-Read The Beep Beep Poem (5 min)21</vt:lpstr>
      <vt:lpstr>TPCASTT Sheet for The Beep Beep Poem (25 min)</vt:lpstr>
      <vt:lpstr>Slide 14</vt:lpstr>
      <vt:lpstr>Slide 15</vt:lpstr>
      <vt:lpstr>Closing (1 min)</vt:lpstr>
      <vt:lpstr>Slide 17</vt:lpstr>
      <vt:lpstr>Slide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107</cp:revision>
  <dcterms:created xsi:type="dcterms:W3CDTF">2012-10-15T14:20:33Z</dcterms:created>
  <dcterms:modified xsi:type="dcterms:W3CDTF">2012-10-15T18:14:16Z</dcterms:modified>
</cp:coreProperties>
</file>