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84" r:id="rId2"/>
    <p:sldId id="285" r:id="rId3"/>
    <p:sldId id="273" r:id="rId4"/>
    <p:sldId id="257" r:id="rId5"/>
    <p:sldId id="258" r:id="rId6"/>
    <p:sldId id="259" r:id="rId7"/>
    <p:sldId id="260" r:id="rId8"/>
    <p:sldId id="280" r:id="rId9"/>
    <p:sldId id="281" r:id="rId10"/>
    <p:sldId id="286" r:id="rId11"/>
    <p:sldId id="291" r:id="rId12"/>
    <p:sldId id="290" r:id="rId13"/>
    <p:sldId id="292" r:id="rId14"/>
    <p:sldId id="287" r:id="rId15"/>
    <p:sldId id="288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16" autoAdjust="0"/>
    <p:restoredTop sz="94660"/>
  </p:normalViewPr>
  <p:slideViewPr>
    <p:cSldViewPr snapToObjects="1">
      <p:cViewPr varScale="1">
        <p:scale>
          <a:sx n="137" d="100"/>
          <a:sy n="137" d="100"/>
        </p:scale>
        <p:origin x="-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Read and interpret Nikki Giovanni Quote (10 min)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by writing notes in a TPCASTT worksheet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62200"/>
            <a:ext cx="8386011" cy="15621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33" y="4025900"/>
            <a:ext cx="2604833" cy="28321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580731" y="1524000"/>
            <a:ext cx="6191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What does this quote mean?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Onomatopoeia (5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Define </a:t>
            </a:r>
            <a:r>
              <a:rPr lang="en-US" b="1" dirty="0" smtClean="0"/>
              <a:t>onomatopoeia</a:t>
            </a:r>
            <a:r>
              <a:rPr lang="en-US" dirty="0" smtClean="0"/>
              <a:t> by writing a definition and examples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200" y="1283732"/>
            <a:ext cx="38100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Onomatopoeia: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2400" y="1833770"/>
            <a:ext cx="3810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Words whose sounds suggest their meaning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19200" y="2849433"/>
            <a:ext cx="25908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000" b="1" u="sng" dirty="0" smtClean="0"/>
              <a:t>Examples:</a:t>
            </a:r>
          </a:p>
          <a:p>
            <a:r>
              <a:rPr lang="en-US" sz="3000" dirty="0" smtClean="0"/>
              <a:t>    </a:t>
            </a:r>
            <a:r>
              <a:rPr lang="en-US" sz="3000" dirty="0" err="1" smtClean="0"/>
              <a:t>bloop</a:t>
            </a:r>
            <a:endParaRPr lang="en-US" sz="3000" dirty="0" smtClean="0"/>
          </a:p>
          <a:p>
            <a:r>
              <a:rPr lang="en-US" sz="3000" dirty="0" smtClean="0"/>
              <a:t>    splash</a:t>
            </a:r>
          </a:p>
          <a:p>
            <a:r>
              <a:rPr lang="en-US" sz="3000" dirty="0" smtClean="0"/>
              <a:t>    spray</a:t>
            </a:r>
          </a:p>
          <a:p>
            <a:r>
              <a:rPr lang="en-US" sz="3000" dirty="0" smtClean="0"/>
              <a:t>    sprinkle</a:t>
            </a:r>
          </a:p>
          <a:p>
            <a:r>
              <a:rPr lang="en-US" sz="3000" dirty="0" smtClean="0"/>
              <a:t>    squirt</a:t>
            </a:r>
          </a:p>
          <a:p>
            <a:r>
              <a:rPr lang="en-US" sz="3000" dirty="0" smtClean="0"/>
              <a:t>    drip</a:t>
            </a:r>
          </a:p>
          <a:p>
            <a:r>
              <a:rPr lang="en-US" sz="3000" dirty="0" smtClean="0"/>
              <a:t>    drizzle</a:t>
            </a:r>
            <a:endParaRPr lang="en-US" sz="3000" dirty="0"/>
          </a:p>
        </p:txBody>
      </p:sp>
      <p:sp>
        <p:nvSpPr>
          <p:cNvPr id="22" name="Rectangle 21"/>
          <p:cNvSpPr/>
          <p:nvPr/>
        </p:nvSpPr>
        <p:spPr>
          <a:xfrm>
            <a:off x="5283200" y="1600200"/>
            <a:ext cx="3048000" cy="203132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  water plops into pond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splish</a:t>
            </a:r>
            <a:r>
              <a:rPr lang="en-US" dirty="0" smtClean="0"/>
              <a:t>-splash downhill</a:t>
            </a:r>
          </a:p>
          <a:p>
            <a:endParaRPr lang="en-US" dirty="0" smtClean="0"/>
          </a:p>
          <a:p>
            <a:r>
              <a:rPr lang="en-US" dirty="0" smtClean="0"/>
              <a:t>    warbling magpies in tree</a:t>
            </a:r>
          </a:p>
          <a:p>
            <a:endParaRPr lang="en-US" dirty="0" smtClean="0"/>
          </a:p>
          <a:p>
            <a:r>
              <a:rPr lang="en-US" dirty="0" smtClean="0"/>
              <a:t>    trilling, melodic thrill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283200" y="4114800"/>
            <a:ext cx="2997200" cy="203132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whoosh, passing breeze</a:t>
            </a:r>
          </a:p>
          <a:p>
            <a:endParaRPr lang="en-US" dirty="0" smtClean="0"/>
          </a:p>
          <a:p>
            <a:r>
              <a:rPr lang="en-US" dirty="0" smtClean="0"/>
              <a:t>    flags flutter and flap</a:t>
            </a:r>
          </a:p>
          <a:p>
            <a:endParaRPr lang="en-US" dirty="0" smtClean="0"/>
          </a:p>
          <a:p>
            <a:r>
              <a:rPr lang="en-US" dirty="0" smtClean="0"/>
              <a:t>    frog croaks, bird whistles</a:t>
            </a:r>
          </a:p>
          <a:p>
            <a:endParaRPr lang="en-US" dirty="0" smtClean="0"/>
          </a:p>
          <a:p>
            <a:r>
              <a:rPr lang="en-US" dirty="0" smtClean="0"/>
              <a:t>    babbling bubbles from tap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The Beep Beep Poem </a:t>
            </a:r>
            <a:r>
              <a:rPr lang="en-US" sz="2800" dirty="0" smtClean="0"/>
              <a:t>(5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by 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33" y="3644900"/>
            <a:ext cx="2604833" cy="2832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3505200" cy="20841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657349"/>
            <a:ext cx="3352800" cy="19508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1798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241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852" y="1283733"/>
            <a:ext cx="3555748" cy="55742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rcRect l="11969"/>
          <a:stretch>
            <a:fillRect/>
          </a:stretch>
        </p:blipFill>
        <p:spPr>
          <a:xfrm>
            <a:off x="5715000" y="1283733"/>
            <a:ext cx="3429000" cy="538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TPCASTT Sheet for </a:t>
            </a:r>
            <a:r>
              <a:rPr lang="en-US" sz="2800" i="1" dirty="0" smtClean="0"/>
              <a:t>The Beep Beep Poem </a:t>
            </a:r>
            <a:r>
              <a:rPr lang="en-US" sz="2800" dirty="0" smtClean="0"/>
              <a:t>(25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by 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33" y="3644900"/>
            <a:ext cx="2604833" cy="2832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3505200" cy="20841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657349"/>
            <a:ext cx="3352800" cy="19508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1798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241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852" y="1283733"/>
            <a:ext cx="3555748" cy="55742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rcRect l="11969"/>
          <a:stretch>
            <a:fillRect/>
          </a:stretch>
        </p:blipFill>
        <p:spPr>
          <a:xfrm>
            <a:off x="5715000" y="1283733"/>
            <a:ext cx="3429000" cy="538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096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Antonio, Steven, Ellie, Amber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Monika, Jorge, Valentine, Christian</a:t>
            </a:r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Uriel</a:t>
            </a:r>
            <a:r>
              <a:rPr lang="en-US" sz="2000" dirty="0" smtClean="0"/>
              <a:t>, Brittany, Brenda</a:t>
            </a:r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Aleaha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Nick, Angelina, Joseph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858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Darrell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r>
              <a:rPr lang="en-US" sz="2000" dirty="0" smtClean="0"/>
              <a:t>, </a:t>
            </a:r>
            <a:r>
              <a:rPr lang="en-US" sz="2000" dirty="0" err="1" smtClean="0"/>
              <a:t>Ahsten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Adrianne, </a:t>
            </a:r>
            <a:r>
              <a:rPr lang="en-US" sz="2000" dirty="0" err="1" smtClean="0"/>
              <a:t>Quevon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Bianca, </a:t>
            </a:r>
            <a:r>
              <a:rPr lang="en-US" sz="2000" dirty="0" err="1" smtClean="0"/>
              <a:t>Jalen</a:t>
            </a:r>
            <a:r>
              <a:rPr lang="en-US" sz="2000" dirty="0" smtClean="0"/>
              <a:t>, Alexander</a:t>
            </a:r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smtClean="0"/>
              <a:t>Jose, Julian, Troy, Elizabeth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0" y="34290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Writing a definition and examples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2192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</a:t>
            </a:r>
            <a:r>
              <a:rPr lang="en-US" sz="2800" b="1" dirty="0" smtClean="0"/>
              <a:t>onomatopoeia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The Beep Beep Poem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</a:t>
            </a:r>
            <a:r>
              <a:rPr lang="en-US" sz="6000" i="1" dirty="0" smtClean="0"/>
              <a:t>Onomatopoeia?</a:t>
            </a:r>
          </a:p>
          <a:p>
            <a:pPr algn="ctr"/>
            <a:r>
              <a:rPr lang="en-US" sz="6000" dirty="0" smtClean="0"/>
              <a:t>What is one example of </a:t>
            </a:r>
            <a:r>
              <a:rPr lang="en-US" sz="6000" i="1" dirty="0" smtClean="0"/>
              <a:t>onomatopoeia</a:t>
            </a:r>
            <a:r>
              <a:rPr lang="en-US" sz="6000" dirty="0" smtClean="0"/>
              <a:t>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If you were describing a writers </a:t>
            </a:r>
            <a:r>
              <a:rPr lang="en-US" sz="5000" b="1" i="1" dirty="0" smtClean="0"/>
              <a:t>style</a:t>
            </a:r>
            <a:r>
              <a:rPr lang="en-US" sz="5000" dirty="0" smtClean="0"/>
              <a:t>, what types of things would talk about?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Style Analysis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and interpret Nikki Giovanni Quote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Onomatopoeia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The Beep Beep Poem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Sheet for </a:t>
            </a:r>
            <a:r>
              <a:rPr lang="en-US" i="1" dirty="0" smtClean="0"/>
              <a:t>The Beep Beep Poem </a:t>
            </a:r>
            <a:r>
              <a:rPr lang="en-US" dirty="0" smtClean="0"/>
              <a:t>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Writing a definition and examples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</a:t>
            </a:r>
            <a:r>
              <a:rPr lang="en-US" sz="2800" b="1" dirty="0" smtClean="0"/>
              <a:t>onomatopoeia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The Beep Beep Poem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Review TPCASTT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Theme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1012</Words>
  <Application>Microsoft Macintosh PowerPoint</Application>
  <PresentationFormat>On-screen Show (4:3)</PresentationFormat>
  <Paragraphs>205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Style Analysis</vt:lpstr>
      <vt:lpstr>PowerPoint Presentation</vt:lpstr>
      <vt:lpstr>Objectives (2 min)</vt:lpstr>
      <vt:lpstr>Review TPCASTT</vt:lpstr>
      <vt:lpstr>Focus on Theme</vt:lpstr>
      <vt:lpstr>Read and interpret Nikki Giovanni Quote (10 min)</vt:lpstr>
      <vt:lpstr>Onomatopoeia (5 min)</vt:lpstr>
      <vt:lpstr>Together-Read The Beep Beep Poem (5 min)21</vt:lpstr>
      <vt:lpstr>TPCASTT Sheet for The Beep Beep Poem (25 min)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108</cp:revision>
  <dcterms:created xsi:type="dcterms:W3CDTF">2012-10-15T14:20:33Z</dcterms:created>
  <dcterms:modified xsi:type="dcterms:W3CDTF">2012-10-17T14:25:38Z</dcterms:modified>
</cp:coreProperties>
</file>