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73" r:id="rId4"/>
    <p:sldId id="257" r:id="rId5"/>
    <p:sldId id="258" r:id="rId6"/>
    <p:sldId id="259" r:id="rId7"/>
    <p:sldId id="260" r:id="rId8"/>
    <p:sldId id="280" r:id="rId9"/>
    <p:sldId id="281" r:id="rId10"/>
    <p:sldId id="286" r:id="rId11"/>
    <p:sldId id="291" r:id="rId12"/>
    <p:sldId id="290" r:id="rId13"/>
    <p:sldId id="292" r:id="rId14"/>
    <p:sldId id="287" r:id="rId15"/>
    <p:sldId id="288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16" autoAdjust="0"/>
    <p:restoredTop sz="94660"/>
  </p:normalViewPr>
  <p:slideViewPr>
    <p:cSldViewPr snapToObjects="1">
      <p:cViewPr varScale="1">
        <p:scale>
          <a:sx n="131" d="100"/>
          <a:sy n="131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1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Read and interpret Nikki Giovanni Quote (10 min)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by writing notes in a TPCASTT worksheet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62200"/>
            <a:ext cx="8386011" cy="15621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33" y="4025900"/>
            <a:ext cx="2604833" cy="283210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580731" y="1524000"/>
            <a:ext cx="6191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What does this quote mean?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Onomatopoeia (5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</a:t>
            </a:r>
            <a:r>
              <a:rPr lang="en-US" b="1" dirty="0" smtClean="0"/>
              <a:t>onomatopoeia</a:t>
            </a:r>
            <a:r>
              <a:rPr lang="en-US" dirty="0" smtClean="0"/>
              <a:t> by writing a definition and examples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00" y="1283732"/>
            <a:ext cx="38100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Onomatopoeia: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2400" y="1833770"/>
            <a:ext cx="3810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Words whose sounds suggest their meaning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19200" y="2849433"/>
            <a:ext cx="259080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000" b="1" u="sng" dirty="0" smtClean="0"/>
              <a:t>Examples:</a:t>
            </a:r>
          </a:p>
          <a:p>
            <a:r>
              <a:rPr lang="en-US" sz="3000" dirty="0" smtClean="0"/>
              <a:t>    </a:t>
            </a:r>
            <a:r>
              <a:rPr lang="en-US" sz="3000" dirty="0" err="1" smtClean="0"/>
              <a:t>bloop</a:t>
            </a:r>
            <a:endParaRPr lang="en-US" sz="3000" dirty="0" smtClean="0"/>
          </a:p>
          <a:p>
            <a:r>
              <a:rPr lang="en-US" sz="3000" dirty="0" smtClean="0"/>
              <a:t>    splash</a:t>
            </a:r>
          </a:p>
          <a:p>
            <a:r>
              <a:rPr lang="en-US" sz="3000" dirty="0" smtClean="0"/>
              <a:t>    spray</a:t>
            </a:r>
          </a:p>
          <a:p>
            <a:r>
              <a:rPr lang="en-US" sz="3000" dirty="0" smtClean="0"/>
              <a:t>    sprinkle</a:t>
            </a:r>
          </a:p>
          <a:p>
            <a:r>
              <a:rPr lang="en-US" sz="3000" dirty="0" smtClean="0"/>
              <a:t>    squirt</a:t>
            </a:r>
          </a:p>
          <a:p>
            <a:r>
              <a:rPr lang="en-US" sz="3000" dirty="0" smtClean="0"/>
              <a:t>    drip</a:t>
            </a:r>
          </a:p>
          <a:p>
            <a:r>
              <a:rPr lang="en-US" sz="3000" dirty="0" smtClean="0"/>
              <a:t>    drizzle</a:t>
            </a:r>
            <a:endParaRPr lang="en-US" sz="3000" dirty="0"/>
          </a:p>
        </p:txBody>
      </p:sp>
      <p:sp>
        <p:nvSpPr>
          <p:cNvPr id="22" name="Rectangle 21"/>
          <p:cNvSpPr/>
          <p:nvPr/>
        </p:nvSpPr>
        <p:spPr>
          <a:xfrm>
            <a:off x="5283200" y="1600200"/>
            <a:ext cx="3048000" cy="20313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  water plops into pond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splish</a:t>
            </a:r>
            <a:r>
              <a:rPr lang="en-US" dirty="0" smtClean="0"/>
              <a:t>-splash downhill</a:t>
            </a:r>
          </a:p>
          <a:p>
            <a:endParaRPr lang="en-US" dirty="0" smtClean="0"/>
          </a:p>
          <a:p>
            <a:r>
              <a:rPr lang="en-US" dirty="0" smtClean="0"/>
              <a:t>    warbling magpies in tree</a:t>
            </a:r>
          </a:p>
          <a:p>
            <a:endParaRPr lang="en-US" dirty="0" smtClean="0"/>
          </a:p>
          <a:p>
            <a:r>
              <a:rPr lang="en-US" dirty="0" smtClean="0"/>
              <a:t>    trilling, melodic thrill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283200" y="4114800"/>
            <a:ext cx="2997200" cy="20313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 whoosh, passing breeze</a:t>
            </a:r>
          </a:p>
          <a:p>
            <a:endParaRPr lang="en-US" dirty="0" smtClean="0"/>
          </a:p>
          <a:p>
            <a:r>
              <a:rPr lang="en-US" dirty="0" smtClean="0"/>
              <a:t>    flags flutter and flap</a:t>
            </a:r>
          </a:p>
          <a:p>
            <a:endParaRPr lang="en-US" dirty="0" smtClean="0"/>
          </a:p>
          <a:p>
            <a:r>
              <a:rPr lang="en-US" dirty="0" smtClean="0"/>
              <a:t>    frog croaks, bird whistles</a:t>
            </a:r>
          </a:p>
          <a:p>
            <a:endParaRPr lang="en-US" dirty="0" smtClean="0"/>
          </a:p>
          <a:p>
            <a:r>
              <a:rPr lang="en-US" dirty="0" smtClean="0"/>
              <a:t>    babbling bubbles from tap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Together-Read </a:t>
            </a:r>
            <a:r>
              <a:rPr lang="en-US" sz="2800" i="1" dirty="0" smtClean="0"/>
              <a:t>The Beep Beep Poem </a:t>
            </a:r>
            <a:r>
              <a:rPr lang="en-US" sz="2800" dirty="0" smtClean="0"/>
              <a:t>(5 min)21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by 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33" y="3644900"/>
            <a:ext cx="2604833" cy="2832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3505200" cy="20841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57349"/>
            <a:ext cx="3352800" cy="19508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798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241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852" y="1283733"/>
            <a:ext cx="3555748" cy="55742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rcRect l="11969"/>
          <a:stretch>
            <a:fillRect/>
          </a:stretch>
        </p:blipFill>
        <p:spPr>
          <a:xfrm>
            <a:off x="5715000" y="1283733"/>
            <a:ext cx="3429000" cy="538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TPCASTT Sheet for </a:t>
            </a:r>
            <a:r>
              <a:rPr lang="en-US" sz="2800" i="1" dirty="0" smtClean="0"/>
              <a:t>The Beep Beep Poem </a:t>
            </a:r>
            <a:r>
              <a:rPr lang="en-US" sz="2800" dirty="0" smtClean="0"/>
              <a:t>(25 min)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by writing notes in a TPCASTT worksheet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33" y="3644900"/>
            <a:ext cx="2604833" cy="2832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3505200" cy="20841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657349"/>
            <a:ext cx="3352800" cy="19508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179802"/>
            <a:ext cx="13154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p. </a:t>
            </a:r>
            <a:r>
              <a:rPr lang="en-US" sz="3000" b="1" dirty="0" smtClean="0">
                <a:solidFill>
                  <a:srgbClr val="FF0000"/>
                </a:solidFill>
              </a:rPr>
              <a:t>241</a:t>
            </a:r>
            <a:endParaRPr lang="en-US" sz="30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852" y="1283733"/>
            <a:ext cx="3555748" cy="55742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rcRect l="11969"/>
          <a:stretch>
            <a:fillRect/>
          </a:stretch>
        </p:blipFill>
        <p:spPr>
          <a:xfrm>
            <a:off x="5715000" y="1283733"/>
            <a:ext cx="3429000" cy="538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096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2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Antonio, Steven, Ellie, Amber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Monika, Jorge, Valentine, Christian</a:t>
            </a:r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Uriel</a:t>
            </a:r>
            <a:r>
              <a:rPr lang="en-US" sz="2000" dirty="0" smtClean="0"/>
              <a:t>, Brittany, Brenda</a:t>
            </a:r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Thomas, Federico, </a:t>
            </a:r>
            <a:r>
              <a:rPr lang="en-US" sz="2000" dirty="0" err="1" smtClean="0"/>
              <a:t>Aleaha</a:t>
            </a:r>
            <a:endParaRPr lang="en-US" sz="2000" dirty="0" smtClean="0"/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err="1" smtClean="0"/>
              <a:t>Isela</a:t>
            </a:r>
            <a:r>
              <a:rPr lang="en-US" sz="2000" dirty="0" smtClean="0"/>
              <a:t>, Nick, Angelina, Joseph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8974" y="685800"/>
            <a:ext cx="44336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Block 3</a:t>
            </a:r>
          </a:p>
          <a:p>
            <a:pPr algn="ctr"/>
            <a:r>
              <a:rPr lang="en-US" sz="3000" dirty="0" smtClean="0"/>
              <a:t>Here are the partners:</a:t>
            </a:r>
          </a:p>
          <a:p>
            <a:pPr algn="ctr"/>
            <a:r>
              <a:rPr lang="en-US" sz="3000" dirty="0" smtClean="0"/>
              <a:t>Group 1</a:t>
            </a:r>
          </a:p>
          <a:p>
            <a:pPr algn="ctr"/>
            <a:r>
              <a:rPr lang="en-US" sz="2000" dirty="0" smtClean="0"/>
              <a:t>Savannah, Jazzy, </a:t>
            </a:r>
            <a:r>
              <a:rPr lang="en-US" sz="2000" dirty="0" err="1" smtClean="0"/>
              <a:t>Glendi</a:t>
            </a:r>
            <a:r>
              <a:rPr lang="en-US" sz="2000" dirty="0" smtClean="0"/>
              <a:t>, Darrell</a:t>
            </a:r>
          </a:p>
          <a:p>
            <a:pPr algn="ctr"/>
            <a:r>
              <a:rPr lang="en-US" sz="3000" dirty="0" smtClean="0"/>
              <a:t>Group 2</a:t>
            </a:r>
          </a:p>
          <a:p>
            <a:pPr algn="ctr"/>
            <a:r>
              <a:rPr lang="en-US" sz="2000" dirty="0" smtClean="0"/>
              <a:t>Greg, Michelle, </a:t>
            </a:r>
            <a:r>
              <a:rPr lang="en-US" sz="2000" dirty="0" err="1" smtClean="0"/>
              <a:t>Jakeela</a:t>
            </a:r>
            <a:r>
              <a:rPr lang="en-US" sz="2000" dirty="0" smtClean="0"/>
              <a:t>, </a:t>
            </a:r>
            <a:r>
              <a:rPr lang="en-US" sz="2000" dirty="0" err="1" smtClean="0"/>
              <a:t>Ahsten</a:t>
            </a:r>
            <a:endParaRPr lang="en-US" sz="2000" dirty="0" smtClean="0"/>
          </a:p>
          <a:p>
            <a:pPr algn="ctr"/>
            <a:r>
              <a:rPr lang="en-US" sz="3000" dirty="0" smtClean="0"/>
              <a:t>Group 3</a:t>
            </a:r>
          </a:p>
          <a:p>
            <a:pPr algn="ctr"/>
            <a:r>
              <a:rPr lang="en-US" sz="2000" dirty="0" err="1" smtClean="0"/>
              <a:t>Illycia</a:t>
            </a:r>
            <a:r>
              <a:rPr lang="en-US" sz="2000" dirty="0" smtClean="0"/>
              <a:t>, Samuel, Adrianne, </a:t>
            </a:r>
            <a:r>
              <a:rPr lang="en-US" sz="2000" dirty="0" err="1" smtClean="0"/>
              <a:t>Quevon</a:t>
            </a:r>
            <a:endParaRPr lang="en-US" sz="2000" dirty="0" smtClean="0"/>
          </a:p>
          <a:p>
            <a:pPr algn="ctr"/>
            <a:r>
              <a:rPr lang="en-US" sz="3000" dirty="0" smtClean="0"/>
              <a:t>Group 4</a:t>
            </a:r>
          </a:p>
          <a:p>
            <a:pPr algn="ctr"/>
            <a:r>
              <a:rPr lang="en-US" sz="2000" dirty="0" smtClean="0"/>
              <a:t>Bianca, </a:t>
            </a:r>
            <a:r>
              <a:rPr lang="en-US" sz="2000" dirty="0" err="1" smtClean="0"/>
              <a:t>Jalen</a:t>
            </a:r>
            <a:r>
              <a:rPr lang="en-US" sz="2000" dirty="0" smtClean="0"/>
              <a:t>, Alexander</a:t>
            </a:r>
          </a:p>
          <a:p>
            <a:pPr algn="ctr"/>
            <a:r>
              <a:rPr lang="en-US" sz="3000" dirty="0" smtClean="0"/>
              <a:t>Group 5</a:t>
            </a:r>
          </a:p>
          <a:p>
            <a:pPr algn="ctr"/>
            <a:r>
              <a:rPr lang="en-US" sz="2000" dirty="0" smtClean="0"/>
              <a:t>Jose, Julian, Troy, Elizabeth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0" y="34290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Writing a definition and examples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2192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</a:t>
            </a:r>
            <a:r>
              <a:rPr lang="en-US" sz="2800" b="1" dirty="0" smtClean="0"/>
              <a:t>onomatopoeia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The Beep Beep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is </a:t>
            </a:r>
            <a:r>
              <a:rPr lang="en-US" sz="6000" i="1" dirty="0" smtClean="0"/>
              <a:t>Onomatopoeia?</a:t>
            </a:r>
          </a:p>
          <a:p>
            <a:pPr algn="ctr"/>
            <a:r>
              <a:rPr lang="en-US" sz="6000" dirty="0" smtClean="0"/>
              <a:t>What is one example of </a:t>
            </a:r>
            <a:r>
              <a:rPr lang="en-US" sz="6000" i="1" dirty="0" smtClean="0"/>
              <a:t>onomatopoeia</a:t>
            </a:r>
            <a:r>
              <a:rPr lang="en-US" sz="6000" dirty="0" smtClean="0"/>
              <a:t>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000" dirty="0" smtClean="0"/>
          </a:p>
          <a:p>
            <a:pPr algn="ctr"/>
            <a:r>
              <a:rPr lang="en-US" sz="5000" dirty="0" smtClean="0"/>
              <a:t>If you were describing a writers </a:t>
            </a:r>
            <a:r>
              <a:rPr lang="en-US" sz="5000" b="1" i="1" dirty="0" smtClean="0"/>
              <a:t>style</a:t>
            </a:r>
            <a:r>
              <a:rPr lang="en-US" sz="5000" dirty="0" smtClean="0"/>
              <a:t>, what types of things would talk about?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Style Analysis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3.17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and interpret Nikki Giovanni Quote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Onomatopoeia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Together-Read </a:t>
            </a:r>
            <a:r>
              <a:rPr lang="en-US" i="1" dirty="0" smtClean="0"/>
              <a:t>The Beep Beep Poem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TPCASTT Sheet for </a:t>
            </a:r>
            <a:r>
              <a:rPr lang="en-US" i="1" dirty="0" smtClean="0"/>
              <a:t>The Beep Beep Poem </a:t>
            </a:r>
            <a:r>
              <a:rPr lang="en-US" dirty="0" smtClean="0"/>
              <a:t>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Writing a definition and examples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TPCASTT template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</a:t>
            </a:r>
            <a:r>
              <a:rPr lang="en-US" sz="2800" b="1" dirty="0" smtClean="0"/>
              <a:t>onomatopoeia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i="1" dirty="0" smtClean="0"/>
              <a:t>The Beep Beep Poem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Review TPCASTT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77" y="990600"/>
            <a:ext cx="4793823" cy="5751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35777" y="1110020"/>
            <a:ext cx="38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P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C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S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  <a:p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1800" y="16764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</a:t>
            </a:r>
            <a:br>
              <a:rPr lang="en-US" b="1" dirty="0" smtClean="0"/>
            </a:br>
            <a:r>
              <a:rPr lang="en-US" dirty="0" smtClean="0"/>
              <a:t>Make a prediction.  What do you think the title means </a:t>
            </a:r>
            <a:r>
              <a:rPr lang="en-US" u="sng" dirty="0" smtClean="0"/>
              <a:t>before</a:t>
            </a:r>
            <a:r>
              <a:rPr lang="en-US" dirty="0" smtClean="0"/>
              <a:t> you read the poem.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4200" y="1828800"/>
            <a:ext cx="2844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Paraphrase</a:t>
            </a:r>
            <a:br>
              <a:rPr lang="en-US" b="1" dirty="0" smtClean="0"/>
            </a:br>
            <a:r>
              <a:rPr lang="en-US" dirty="0" smtClean="0"/>
              <a:t>Restate the main ideas of the poem in your own words.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9812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Connotation</a:t>
            </a:r>
            <a:br>
              <a:rPr lang="en-US" b="1" dirty="0" smtClean="0"/>
            </a:br>
            <a:r>
              <a:rPr lang="en-US" dirty="0" smtClean="0"/>
              <a:t>What words/phrases suggest beyond their literal meaning.  The idea/feeling a word causes in your mind.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2180272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Attitude</a:t>
            </a:r>
            <a:br>
              <a:rPr lang="en-US" b="1" dirty="0" smtClean="0"/>
            </a:br>
            <a:r>
              <a:rPr lang="en-US" dirty="0" smtClean="0"/>
              <a:t>Describe the speaker’s attitude.  Use specific adjectives (descriptive words) to describe your ideas. 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286000"/>
            <a:ext cx="28448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Shift</a:t>
            </a:r>
            <a:br>
              <a:rPr lang="en-US" b="1" dirty="0" smtClean="0"/>
            </a:br>
            <a:r>
              <a:rPr lang="en-US" dirty="0" smtClean="0"/>
              <a:t>Describe where the poem appears to shift, either in subject, speaker, or tone.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revisited</a:t>
            </a:r>
            <a:br>
              <a:rPr lang="en-US" b="1" dirty="0" smtClean="0"/>
            </a:br>
            <a:r>
              <a:rPr lang="en-US" dirty="0" smtClean="0"/>
              <a:t>Re-examine the title.   What do you think it means now in the context of the poem?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2438400"/>
            <a:ext cx="2844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Theme</a:t>
            </a:r>
            <a:endParaRPr lang="en-US" dirty="0" smtClean="0"/>
          </a:p>
          <a:p>
            <a:r>
              <a:rPr lang="en-US" dirty="0" smtClean="0"/>
              <a:t>What do you think is the underlying message about life expressed in this poem?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1800" y="4648200"/>
            <a:ext cx="284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Focus on </a:t>
            </a:r>
            <a:r>
              <a:rPr lang="en-US" sz="3000" b="1" dirty="0" smtClean="0"/>
              <a:t>connotation</a:t>
            </a:r>
            <a:r>
              <a:rPr lang="en-US" sz="3000" dirty="0" smtClean="0"/>
              <a:t>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27600" y="2474893"/>
            <a:ext cx="3683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-“Dear Sirs Of Course I’ll come”</a:t>
            </a:r>
          </a:p>
          <a:p>
            <a:r>
              <a:rPr lang="en-US" sz="1400" dirty="0" smtClean="0"/>
              <a:t>-“I’ve packed my galoshes”</a:t>
            </a:r>
          </a:p>
          <a:p>
            <a:r>
              <a:rPr lang="en-US" sz="1400" dirty="0" smtClean="0"/>
              <a:t>-“If it helps any, I will tell you, I’ve always felt funny using chopsticks”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Focus on Theme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" y="5728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a poem for </a:t>
            </a:r>
            <a:r>
              <a:rPr lang="en-US" b="1" dirty="0" smtClean="0"/>
              <a:t>connotation</a:t>
            </a:r>
            <a:r>
              <a:rPr lang="en-US" dirty="0" smtClean="0"/>
              <a:t> and </a:t>
            </a:r>
            <a:r>
              <a:rPr lang="en-US" b="1" dirty="0" smtClean="0"/>
              <a:t>theme </a:t>
            </a:r>
            <a:r>
              <a:rPr lang="en-US" dirty="0" smtClean="0"/>
              <a:t>by writing notes in a TPCASTT worksheet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800" y="1219200"/>
            <a:ext cx="46736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·  Beauty of simplicity </a:t>
            </a:r>
          </a:p>
          <a:p>
            <a:r>
              <a:rPr lang="en-US" dirty="0" smtClean="0"/>
              <a:t>·  Capitalism – effect on the individual </a:t>
            </a:r>
          </a:p>
          <a:p>
            <a:r>
              <a:rPr lang="en-US" dirty="0" smtClean="0"/>
              <a:t>·  Change of power - necessity </a:t>
            </a:r>
          </a:p>
          <a:p>
            <a:r>
              <a:rPr lang="en-US" dirty="0" smtClean="0"/>
              <a:t>·  Change versus tradition </a:t>
            </a:r>
          </a:p>
          <a:p>
            <a:r>
              <a:rPr lang="en-US" dirty="0" smtClean="0"/>
              <a:t>·  Chaos and order </a:t>
            </a:r>
          </a:p>
          <a:p>
            <a:r>
              <a:rPr lang="en-US" dirty="0" smtClean="0"/>
              <a:t>·  Character – destruction, building up </a:t>
            </a:r>
          </a:p>
          <a:p>
            <a:r>
              <a:rPr lang="en-US" dirty="0" smtClean="0"/>
              <a:t>·  Circle of life </a:t>
            </a:r>
          </a:p>
          <a:p>
            <a:r>
              <a:rPr lang="en-US" dirty="0" smtClean="0"/>
              <a:t>·  Coming of age </a:t>
            </a:r>
          </a:p>
          <a:p>
            <a:r>
              <a:rPr lang="en-US" dirty="0" smtClean="0"/>
              <a:t>·  Communication – verbal and nonverbal </a:t>
            </a:r>
          </a:p>
          <a:p>
            <a:r>
              <a:rPr lang="en-US" dirty="0" smtClean="0"/>
              <a:t>·  Companionship as salvation </a:t>
            </a:r>
          </a:p>
          <a:p>
            <a:r>
              <a:rPr lang="en-US" dirty="0" smtClean="0"/>
              <a:t>·  Convention and rebellion </a:t>
            </a:r>
          </a:p>
          <a:p>
            <a:r>
              <a:rPr lang="en-US" dirty="0" smtClean="0"/>
              <a:t>·  Dangers of ignorance </a:t>
            </a:r>
          </a:p>
          <a:p>
            <a:r>
              <a:rPr lang="en-US" dirty="0" smtClean="0"/>
              <a:t>·  Darkness and light </a:t>
            </a:r>
          </a:p>
          <a:p>
            <a:r>
              <a:rPr lang="en-US" dirty="0" smtClean="0"/>
              <a:t>·  Death – inevitable or tragedy </a:t>
            </a:r>
          </a:p>
          <a:p>
            <a:r>
              <a:rPr lang="en-US" dirty="0" smtClean="0"/>
              <a:t>·  Desire to escape </a:t>
            </a:r>
          </a:p>
          <a:p>
            <a:r>
              <a:rPr lang="en-US" dirty="0" smtClean="0"/>
              <a:t>·  Destruction of beauty </a:t>
            </a:r>
          </a:p>
          <a:p>
            <a:r>
              <a:rPr lang="en-US" dirty="0" smtClean="0"/>
              <a:t>·  Disillusionment and dreams </a:t>
            </a:r>
          </a:p>
          <a:p>
            <a:r>
              <a:rPr lang="en-US" dirty="0" smtClean="0"/>
              <a:t>·  Displacement </a:t>
            </a:r>
          </a:p>
          <a:p>
            <a:r>
              <a:rPr lang="en-US" dirty="0" smtClean="0"/>
              <a:t>·  Empowerment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1219200"/>
            <a:ext cx="685800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·  Emptiness of attaining false dream </a:t>
            </a:r>
          </a:p>
          <a:p>
            <a:r>
              <a:rPr lang="en-US" dirty="0" smtClean="0"/>
              <a:t>·  Everlasting love </a:t>
            </a:r>
          </a:p>
          <a:p>
            <a:r>
              <a:rPr lang="en-US" dirty="0" smtClean="0"/>
              <a:t>·  Evils of racism </a:t>
            </a:r>
          </a:p>
          <a:p>
            <a:r>
              <a:rPr lang="en-US" dirty="0" smtClean="0"/>
              <a:t>·  Facing darkness </a:t>
            </a:r>
          </a:p>
          <a:p>
            <a:r>
              <a:rPr lang="en-US" dirty="0" smtClean="0"/>
              <a:t>·  Facing reality </a:t>
            </a:r>
          </a:p>
          <a:p>
            <a:r>
              <a:rPr lang="en-US" dirty="0" smtClean="0"/>
              <a:t>·  Fading beauty </a:t>
            </a:r>
          </a:p>
          <a:p>
            <a:r>
              <a:rPr lang="en-US" dirty="0" smtClean="0"/>
              <a:t>·  Faith versus doubt </a:t>
            </a:r>
          </a:p>
          <a:p>
            <a:r>
              <a:rPr lang="en-US" dirty="0" smtClean="0"/>
              <a:t>·  Family – blessing or curse </a:t>
            </a:r>
          </a:p>
          <a:p>
            <a:r>
              <a:rPr lang="en-US" dirty="0" smtClean="0"/>
              <a:t>·  Fate and free will </a:t>
            </a:r>
          </a:p>
          <a:p>
            <a:r>
              <a:rPr lang="en-US" dirty="0" smtClean="0"/>
              <a:t>·  Fear of failure </a:t>
            </a:r>
          </a:p>
          <a:p>
            <a:r>
              <a:rPr lang="en-US" dirty="0" smtClean="0"/>
              <a:t>·  Female roles </a:t>
            </a:r>
          </a:p>
          <a:p>
            <a:r>
              <a:rPr lang="en-US" dirty="0" smtClean="0"/>
              <a:t>·  Fulfillment </a:t>
            </a:r>
          </a:p>
          <a:p>
            <a:r>
              <a:rPr lang="en-US" dirty="0" smtClean="0"/>
              <a:t>·  Good versus bad </a:t>
            </a:r>
          </a:p>
          <a:p>
            <a:r>
              <a:rPr lang="en-US" dirty="0" smtClean="0"/>
              <a:t>·  Greed as downfall </a:t>
            </a:r>
          </a:p>
          <a:p>
            <a:r>
              <a:rPr lang="en-US" dirty="0" smtClean="0"/>
              <a:t>·  Growing up – pain or pleasure </a:t>
            </a:r>
          </a:p>
          <a:p>
            <a:r>
              <a:rPr lang="en-US" dirty="0" smtClean="0"/>
              <a:t>·  Hazards of passing judgment </a:t>
            </a:r>
          </a:p>
          <a:p>
            <a:r>
              <a:rPr lang="en-US" dirty="0" smtClean="0"/>
              <a:t>·  Heartbreak of betrayal </a:t>
            </a:r>
          </a:p>
          <a:p>
            <a:r>
              <a:rPr lang="en-US" dirty="0" smtClean="0"/>
              <a:t>·  Heroism – real and perceived </a:t>
            </a:r>
          </a:p>
          <a:p>
            <a:r>
              <a:rPr lang="en-US" dirty="0" smtClean="0"/>
              <a:t>·  Hierarchy in nature </a:t>
            </a:r>
          </a:p>
          <a:p>
            <a:r>
              <a:rPr lang="en-US" dirty="0" smtClean="0"/>
              <a:t>·  Identity crisis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1012</Words>
  <Application>Microsoft Macintosh PowerPoint</Application>
  <PresentationFormat>On-screen Show (4:3)</PresentationFormat>
  <Paragraphs>205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Style Analysis</vt:lpstr>
      <vt:lpstr>PowerPoint Presentation</vt:lpstr>
      <vt:lpstr>Objectives (2 min)</vt:lpstr>
      <vt:lpstr>Review TPCASTT</vt:lpstr>
      <vt:lpstr>Focus on Theme</vt:lpstr>
      <vt:lpstr>Read and interpret Nikki Giovanni Quote (10 min)</vt:lpstr>
      <vt:lpstr>Onomatopoeia (5 min)</vt:lpstr>
      <vt:lpstr>Together-Read The Beep Beep Poem (5 min)21</vt:lpstr>
      <vt:lpstr>TPCASTT Sheet for The Beep Beep Poem (25 min)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109</cp:revision>
  <dcterms:created xsi:type="dcterms:W3CDTF">2012-10-15T14:20:33Z</dcterms:created>
  <dcterms:modified xsi:type="dcterms:W3CDTF">2012-10-19T14:02:57Z</dcterms:modified>
</cp:coreProperties>
</file>