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emf" ContentType="image/x-emf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9"/>
  </p:notesMasterIdLst>
  <p:sldIdLst>
    <p:sldId id="284" r:id="rId2"/>
    <p:sldId id="285" r:id="rId3"/>
    <p:sldId id="273" r:id="rId4"/>
    <p:sldId id="257" r:id="rId5"/>
    <p:sldId id="258" r:id="rId6"/>
    <p:sldId id="259" r:id="rId7"/>
    <p:sldId id="260" r:id="rId8"/>
    <p:sldId id="286" r:id="rId9"/>
    <p:sldId id="298" r:id="rId10"/>
    <p:sldId id="294" r:id="rId11"/>
    <p:sldId id="296" r:id="rId12"/>
    <p:sldId id="295" r:id="rId13"/>
    <p:sldId id="297" r:id="rId14"/>
    <p:sldId id="299" r:id="rId15"/>
    <p:sldId id="268" r:id="rId16"/>
    <p:sldId id="269" r:id="rId17"/>
    <p:sldId id="270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  <a:srgbClr val="CC66FF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5322" autoAdjust="0"/>
    <p:restoredTop sz="94697" autoAdjust="0"/>
  </p:normalViewPr>
  <p:slideViewPr>
    <p:cSldViewPr snapToObjects="1">
      <p:cViewPr varScale="1">
        <p:scale>
          <a:sx n="135" d="100"/>
          <a:sy n="135" d="100"/>
        </p:scale>
        <p:origin x="-384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20" Type="http://schemas.openxmlformats.org/officeDocument/2006/relationships/printerSettings" Target="printerSettings/printerSettings1.bin"/><Relationship Id="rId4" Type="http://schemas.openxmlformats.org/officeDocument/2006/relationships/slide" Target="slides/slide3.xml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24" Type="http://schemas.openxmlformats.org/officeDocument/2006/relationships/tableStyles" Target="tableStyles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19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slide" Target="slides/slide1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8298F7E-C5AB-564B-A774-6CFEC331F422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8AF457-FF51-514E-A4B7-5E81DC73EE1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87118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0000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48EC6B-B47F-0942-AB60-A22F5B5153D4}" type="datetimeFigureOut">
              <a:rPr lang="en-US" smtClean="0"/>
              <a:pPr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2A2F42-3A0E-D24A-A952-232D52756C5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4800" y="-533400"/>
            <a:ext cx="8686800" cy="7467600"/>
          </a:xfrm>
          <a:prstGeom prst="rect">
            <a:avLst/>
          </a:prstGeom>
          <a:solidFill>
            <a:schemeClr val="bg1"/>
          </a:solidFill>
        </p:spPr>
      </p:pic>
      <p:sp>
        <p:nvSpPr>
          <p:cNvPr id="6" name="Plus 5"/>
          <p:cNvSpPr/>
          <p:nvPr/>
        </p:nvSpPr>
        <p:spPr>
          <a:xfrm>
            <a:off x="5410200" y="5410200"/>
            <a:ext cx="304800" cy="2286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Plus 6"/>
          <p:cNvSpPr/>
          <p:nvPr/>
        </p:nvSpPr>
        <p:spPr>
          <a:xfrm>
            <a:off x="2057400" y="1066800"/>
            <a:ext cx="304800" cy="2286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lus 7"/>
          <p:cNvSpPr/>
          <p:nvPr/>
        </p:nvSpPr>
        <p:spPr>
          <a:xfrm>
            <a:off x="1905000" y="952500"/>
            <a:ext cx="304800" cy="2286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Minus 8"/>
          <p:cNvSpPr/>
          <p:nvPr/>
        </p:nvSpPr>
        <p:spPr>
          <a:xfrm>
            <a:off x="5334000" y="4953000"/>
            <a:ext cx="381000" cy="762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Minus 9"/>
          <p:cNvSpPr/>
          <p:nvPr/>
        </p:nvSpPr>
        <p:spPr>
          <a:xfrm>
            <a:off x="1943183" y="1981200"/>
            <a:ext cx="381000" cy="762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Minus 10"/>
          <p:cNvSpPr/>
          <p:nvPr/>
        </p:nvSpPr>
        <p:spPr>
          <a:xfrm>
            <a:off x="5219700" y="3276600"/>
            <a:ext cx="381000" cy="762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77105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500" dirty="0" smtClean="0"/>
              <a:t>Forming a </a:t>
            </a:r>
            <a:r>
              <a:rPr lang="en-US" sz="3500" b="1" i="1" dirty="0" smtClean="0"/>
              <a:t>thesis</a:t>
            </a:r>
            <a:r>
              <a:rPr lang="en-US" sz="3500" dirty="0" smtClean="0"/>
              <a:t> </a:t>
            </a:r>
            <a:r>
              <a:rPr lang="en-US" sz="3500" b="1" i="1" dirty="0" smtClean="0"/>
              <a:t>statement</a:t>
            </a:r>
            <a:r>
              <a:rPr lang="en-US" sz="3500" dirty="0" smtClean="0"/>
              <a:t> (10 min)</a:t>
            </a:r>
          </a:p>
        </p:txBody>
      </p:sp>
      <p:sp>
        <p:nvSpPr>
          <p:cNvPr id="27" name="Rectangle 26"/>
          <p:cNvSpPr/>
          <p:nvPr/>
        </p:nvSpPr>
        <p:spPr>
          <a:xfrm>
            <a:off x="353501" y="1786116"/>
            <a:ext cx="8409499" cy="1261884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800" u="sng" dirty="0" smtClean="0"/>
              <a:t>Parts of a Thesis Statement</a:t>
            </a:r>
          </a:p>
          <a:p>
            <a:pPr marL="742950" indent="-742950" algn="ctr">
              <a:buAutoNum type="arabicPeriod"/>
            </a:pPr>
            <a:r>
              <a:rPr lang="en-US" sz="3800" b="1" dirty="0" smtClean="0"/>
              <a:t>Subject</a:t>
            </a:r>
            <a:r>
              <a:rPr lang="en-US" sz="3800" dirty="0" smtClean="0"/>
              <a:t>: Hip Hop Music</a:t>
            </a:r>
          </a:p>
        </p:txBody>
      </p:sp>
      <p:sp>
        <p:nvSpPr>
          <p:cNvPr id="5" name="Rectangle 4"/>
          <p:cNvSpPr/>
          <p:nvPr/>
        </p:nvSpPr>
        <p:spPr>
          <a:xfrm>
            <a:off x="353501" y="3352294"/>
            <a:ext cx="8409499" cy="1261884"/>
          </a:xfrm>
          <a:prstGeom prst="rect">
            <a:avLst/>
          </a:prstGeom>
          <a:solidFill>
            <a:srgbClr val="FFFFFF"/>
          </a:solidFill>
        </p:spPr>
        <p:txBody>
          <a:bodyPr wrap="none">
            <a:spAutoFit/>
          </a:bodyPr>
          <a:lstStyle/>
          <a:p>
            <a:pPr marL="742950" indent="-742950" algn="ctr"/>
            <a:r>
              <a:rPr lang="en-US" sz="3800" b="1" dirty="0" smtClean="0"/>
              <a:t>2.    Opinion</a:t>
            </a:r>
            <a:r>
              <a:rPr lang="en-US" sz="3800" dirty="0" smtClean="0"/>
              <a:t>: Hip Hop is </a:t>
            </a:r>
            <a:r>
              <a:rPr lang="en-US" sz="3800" u="sng" dirty="0" smtClean="0"/>
              <a:t>not</a:t>
            </a:r>
            <a:r>
              <a:rPr lang="en-US" sz="3800" dirty="0" smtClean="0"/>
              <a:t> offensive and </a:t>
            </a:r>
          </a:p>
          <a:p>
            <a:pPr marL="742950" indent="-742950" algn="ctr"/>
            <a:r>
              <a:rPr lang="en-US" sz="3800" dirty="0" smtClean="0"/>
              <a:t>positively influences urban youth</a:t>
            </a:r>
          </a:p>
        </p:txBody>
      </p:sp>
      <p:sp>
        <p:nvSpPr>
          <p:cNvPr id="8" name="Rectangle 7"/>
          <p:cNvSpPr/>
          <p:nvPr/>
        </p:nvSpPr>
        <p:spPr>
          <a:xfrm>
            <a:off x="945974" y="4724400"/>
            <a:ext cx="6902626" cy="2092881"/>
          </a:xfrm>
          <a:prstGeom prst="rect">
            <a:avLst/>
          </a:prstGeom>
          <a:solidFill>
            <a:srgbClr val="FFFFFF"/>
          </a:solidFill>
        </p:spPr>
        <p:txBody>
          <a:bodyPr wrap="none">
            <a:spAutoFit/>
          </a:bodyPr>
          <a:lstStyle/>
          <a:p>
            <a:pPr marL="742950" indent="-742950" algn="ctr"/>
            <a:r>
              <a:rPr lang="en-US" sz="4000" b="1" dirty="0" smtClean="0"/>
              <a:t>Reasons</a:t>
            </a:r>
            <a:r>
              <a:rPr lang="en-US" sz="3000" dirty="0" smtClean="0"/>
              <a:t>: </a:t>
            </a:r>
          </a:p>
          <a:p>
            <a:pPr marL="742950" indent="-742950" algn="ctr"/>
            <a:r>
              <a:rPr lang="en-US" sz="3000" dirty="0" smtClean="0"/>
              <a:t>-Gives urban youth a chance for expression</a:t>
            </a:r>
          </a:p>
          <a:p>
            <a:pPr marL="742950" indent="-742950" algn="ctr"/>
            <a:r>
              <a:rPr lang="en-US" sz="3000" dirty="0" smtClean="0"/>
              <a:t>-It’s a form of street poetry</a:t>
            </a:r>
          </a:p>
          <a:p>
            <a:pPr marL="742950" indent="-742950" algn="ctr"/>
            <a:r>
              <a:rPr lang="en-US" sz="3000" dirty="0" smtClean="0"/>
              <a:t>-Inspires youth to overcome challenges</a:t>
            </a:r>
          </a:p>
        </p:txBody>
      </p:sp>
      <p:sp>
        <p:nvSpPr>
          <p:cNvPr id="9" name="Rectangle 8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  <p:bldP spid="5" grpId="0" animBg="1"/>
      <p:bldP spid="8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500" dirty="0" smtClean="0"/>
              <a:t>Forming a </a:t>
            </a:r>
            <a:r>
              <a:rPr lang="en-US" sz="3500" b="1" i="1" dirty="0" smtClean="0"/>
              <a:t>thesis</a:t>
            </a:r>
            <a:r>
              <a:rPr lang="en-US" sz="3500" dirty="0" smtClean="0"/>
              <a:t> </a:t>
            </a:r>
            <a:r>
              <a:rPr lang="en-US" sz="3500" b="1" i="1" dirty="0" smtClean="0"/>
              <a:t>statement</a:t>
            </a:r>
            <a:r>
              <a:rPr lang="en-US" sz="3500" dirty="0" smtClean="0"/>
              <a:t> (10 min)</a:t>
            </a:r>
          </a:p>
        </p:txBody>
      </p:sp>
      <p:sp>
        <p:nvSpPr>
          <p:cNvPr id="27" name="Rectangle 26"/>
          <p:cNvSpPr/>
          <p:nvPr/>
        </p:nvSpPr>
        <p:spPr>
          <a:xfrm>
            <a:off x="2216389" y="1786116"/>
            <a:ext cx="4946411" cy="76944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200" u="sng" dirty="0" smtClean="0"/>
              <a:t>Parts of a Thesis Statement</a:t>
            </a:r>
          </a:p>
          <a:p>
            <a:pPr marL="742950" indent="-742950" algn="ctr">
              <a:buAutoNum type="arabicPeriod"/>
            </a:pPr>
            <a:r>
              <a:rPr lang="en-US" sz="2200" b="1" dirty="0" smtClean="0"/>
              <a:t>Subject</a:t>
            </a:r>
            <a:r>
              <a:rPr lang="en-US" sz="2200" dirty="0" smtClean="0"/>
              <a:t>: Hip Hop Music</a:t>
            </a:r>
          </a:p>
        </p:txBody>
      </p:sp>
      <p:sp>
        <p:nvSpPr>
          <p:cNvPr id="5" name="Rectangle 4"/>
          <p:cNvSpPr/>
          <p:nvPr/>
        </p:nvSpPr>
        <p:spPr>
          <a:xfrm>
            <a:off x="2216389" y="2659559"/>
            <a:ext cx="4946411" cy="769441"/>
          </a:xfrm>
          <a:prstGeom prst="rect">
            <a:avLst/>
          </a:prstGeom>
          <a:solidFill>
            <a:srgbClr val="FFFFFF"/>
          </a:solidFill>
        </p:spPr>
        <p:txBody>
          <a:bodyPr wrap="none">
            <a:spAutoFit/>
          </a:bodyPr>
          <a:lstStyle/>
          <a:p>
            <a:pPr marL="742950" indent="-742950" algn="ctr"/>
            <a:r>
              <a:rPr lang="en-US" sz="2200" b="1" dirty="0" smtClean="0"/>
              <a:t>2.    Opinion</a:t>
            </a:r>
            <a:r>
              <a:rPr lang="en-US" sz="2200" dirty="0" smtClean="0"/>
              <a:t>: Hip Hop is </a:t>
            </a:r>
            <a:r>
              <a:rPr lang="en-US" sz="2200" u="sng" dirty="0" smtClean="0"/>
              <a:t>not</a:t>
            </a:r>
            <a:r>
              <a:rPr lang="en-US" sz="2200" dirty="0" smtClean="0"/>
              <a:t> offensive and </a:t>
            </a:r>
          </a:p>
          <a:p>
            <a:pPr marL="742950" indent="-742950" algn="ctr"/>
            <a:r>
              <a:rPr lang="en-US" sz="2200" dirty="0" smtClean="0"/>
              <a:t>positively influences urban youth</a:t>
            </a:r>
          </a:p>
        </p:txBody>
      </p:sp>
      <p:sp>
        <p:nvSpPr>
          <p:cNvPr id="8" name="Rectangle 7"/>
          <p:cNvSpPr/>
          <p:nvPr/>
        </p:nvSpPr>
        <p:spPr>
          <a:xfrm>
            <a:off x="2127830" y="3505200"/>
            <a:ext cx="5187370" cy="1446550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200" dirty="0" smtClean="0"/>
              <a:t>Reasons: </a:t>
            </a:r>
          </a:p>
          <a:p>
            <a:pPr marL="742950" indent="-742950" algn="ctr"/>
            <a:r>
              <a:rPr lang="en-US" sz="2200" dirty="0" smtClean="0"/>
              <a:t>-Gives urban youth a chance for expression</a:t>
            </a:r>
          </a:p>
          <a:p>
            <a:pPr marL="742950" indent="-742950" algn="ctr"/>
            <a:r>
              <a:rPr lang="en-US" sz="2200" dirty="0" smtClean="0"/>
              <a:t>-It’s a form of street poetry</a:t>
            </a:r>
          </a:p>
          <a:p>
            <a:pPr marL="742950" indent="-742950" algn="ctr"/>
            <a:r>
              <a:rPr lang="en-US" sz="2200" dirty="0" smtClean="0"/>
              <a:t>-Inspires youth to overcome challenges</a:t>
            </a:r>
          </a:p>
        </p:txBody>
      </p:sp>
      <p:sp>
        <p:nvSpPr>
          <p:cNvPr id="7" name="Rectangle 6"/>
          <p:cNvSpPr/>
          <p:nvPr/>
        </p:nvSpPr>
        <p:spPr>
          <a:xfrm>
            <a:off x="383655" y="5029200"/>
            <a:ext cx="8607945" cy="1631216"/>
          </a:xfrm>
          <a:prstGeom prst="rect">
            <a:avLst/>
          </a:prstGeom>
          <a:solidFill>
            <a:srgbClr val="FFFFFF"/>
          </a:solidFill>
        </p:spPr>
        <p:txBody>
          <a:bodyPr wrap="none">
            <a:spAutoFit/>
          </a:bodyPr>
          <a:lstStyle/>
          <a:p>
            <a:pPr marL="742950" indent="-742950" algn="ctr"/>
            <a:r>
              <a:rPr lang="en-US" sz="2500" u="sng" dirty="0" smtClean="0"/>
              <a:t>Thesis Statement</a:t>
            </a:r>
            <a:endParaRPr lang="en-US" sz="2500" dirty="0" smtClean="0"/>
          </a:p>
          <a:p>
            <a:pPr marL="742950" indent="-742950" algn="ctr"/>
            <a:r>
              <a:rPr lang="en-US" sz="2500" dirty="0" smtClean="0"/>
              <a:t>Hip-hop is not offensive and positively influences urban youth by </a:t>
            </a:r>
          </a:p>
          <a:p>
            <a:pPr marL="742950" indent="-742950" algn="ctr"/>
            <a:r>
              <a:rPr lang="en-US" sz="2500" dirty="0" smtClean="0"/>
              <a:t>giving them a chance for expression, inspiring them to write, and </a:t>
            </a:r>
          </a:p>
          <a:p>
            <a:pPr marL="742950" indent="-742950" algn="ctr"/>
            <a:r>
              <a:rPr lang="en-US" sz="2500" dirty="0" smtClean="0"/>
              <a:t>helping them overcome challenges.</a:t>
            </a:r>
          </a:p>
        </p:txBody>
      </p:sp>
      <p:sp>
        <p:nvSpPr>
          <p:cNvPr id="9" name="Rectangle 8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600" dirty="0" smtClean="0"/>
              <a:t>Outlining using </a:t>
            </a:r>
            <a:r>
              <a:rPr lang="en-US" sz="3600" b="1" dirty="0" smtClean="0"/>
              <a:t>write-tools</a:t>
            </a:r>
            <a:r>
              <a:rPr lang="en-US" sz="3600" dirty="0" smtClean="0"/>
              <a:t> (10 min)</a:t>
            </a:r>
          </a:p>
        </p:txBody>
      </p:sp>
      <p:sp>
        <p:nvSpPr>
          <p:cNvPr id="27" name="Rectangle 26"/>
          <p:cNvSpPr/>
          <p:nvPr/>
        </p:nvSpPr>
        <p:spPr>
          <a:xfrm>
            <a:off x="353501" y="1786116"/>
            <a:ext cx="8409499" cy="67710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800" dirty="0" smtClean="0">
                <a:solidFill>
                  <a:srgbClr val="FF0000"/>
                </a:solidFill>
              </a:rPr>
              <a:t>Now, let’s put all of this into an outline!</a:t>
            </a:r>
          </a:p>
        </p:txBody>
      </p:sp>
      <p:sp>
        <p:nvSpPr>
          <p:cNvPr id="5" name="Rectangle 4"/>
          <p:cNvSpPr/>
          <p:nvPr/>
        </p:nvSpPr>
        <p:spPr>
          <a:xfrm>
            <a:off x="353501" y="3352294"/>
            <a:ext cx="8409499" cy="1261884"/>
          </a:xfrm>
          <a:prstGeom prst="rect">
            <a:avLst/>
          </a:prstGeom>
          <a:solidFill>
            <a:srgbClr val="FFFFFF"/>
          </a:solidFill>
        </p:spPr>
        <p:txBody>
          <a:bodyPr wrap="none">
            <a:spAutoFit/>
          </a:bodyPr>
          <a:lstStyle/>
          <a:p>
            <a:pPr marL="742950" indent="-742950" algn="ctr"/>
            <a:r>
              <a:rPr lang="en-US" sz="3800" b="1" dirty="0" smtClean="0"/>
              <a:t>2.    Opinion</a:t>
            </a:r>
            <a:r>
              <a:rPr lang="en-US" sz="3800" dirty="0" smtClean="0"/>
              <a:t>: Hip Hop is </a:t>
            </a:r>
            <a:r>
              <a:rPr lang="en-US" sz="3800" u="sng" dirty="0" smtClean="0"/>
              <a:t>not</a:t>
            </a:r>
            <a:r>
              <a:rPr lang="en-US" sz="3800" dirty="0" smtClean="0"/>
              <a:t> offensive and </a:t>
            </a:r>
          </a:p>
          <a:p>
            <a:pPr marL="742950" indent="-742950" algn="ctr"/>
            <a:r>
              <a:rPr lang="en-US" sz="3800" dirty="0" smtClean="0"/>
              <a:t>positively influences urban youth</a:t>
            </a:r>
          </a:p>
        </p:txBody>
      </p:sp>
      <p:sp>
        <p:nvSpPr>
          <p:cNvPr id="8" name="Rectangle 7"/>
          <p:cNvSpPr/>
          <p:nvPr/>
        </p:nvSpPr>
        <p:spPr>
          <a:xfrm>
            <a:off x="1022174" y="4724400"/>
            <a:ext cx="6902626" cy="1938992"/>
          </a:xfrm>
          <a:prstGeom prst="rect">
            <a:avLst/>
          </a:prstGeom>
          <a:solidFill>
            <a:srgbClr val="FFFFFF"/>
          </a:solidFill>
        </p:spPr>
        <p:txBody>
          <a:bodyPr wrap="none">
            <a:spAutoFit/>
          </a:bodyPr>
          <a:lstStyle/>
          <a:p>
            <a:pPr marL="742950" indent="-742950" algn="ctr"/>
            <a:r>
              <a:rPr lang="en-US" sz="3000" dirty="0" smtClean="0"/>
              <a:t>Reasons: </a:t>
            </a:r>
          </a:p>
          <a:p>
            <a:pPr marL="742950" indent="-742950" algn="ctr"/>
            <a:r>
              <a:rPr lang="en-US" sz="3000" dirty="0" smtClean="0"/>
              <a:t>-Gives urban youth a chance for expression</a:t>
            </a:r>
          </a:p>
          <a:p>
            <a:pPr marL="742950" indent="-742950" algn="ctr"/>
            <a:r>
              <a:rPr lang="en-US" sz="3000" dirty="0" smtClean="0"/>
              <a:t>-It’s a form of street poetry</a:t>
            </a:r>
          </a:p>
          <a:p>
            <a:pPr marL="742950" indent="-742950" algn="ctr"/>
            <a:r>
              <a:rPr lang="en-US" sz="3000" dirty="0" smtClean="0"/>
              <a:t>-Inspires youth to overcome challenges</a:t>
            </a:r>
          </a:p>
        </p:txBody>
      </p:sp>
      <p:sp>
        <p:nvSpPr>
          <p:cNvPr id="7" name="Rectangle 6"/>
          <p:cNvSpPr/>
          <p:nvPr/>
        </p:nvSpPr>
        <p:spPr>
          <a:xfrm>
            <a:off x="353501" y="2599492"/>
            <a:ext cx="8409499" cy="67710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>
              <a:buAutoNum type="arabicPeriod"/>
            </a:pPr>
            <a:r>
              <a:rPr lang="en-US" sz="3800" b="1" dirty="0" smtClean="0"/>
              <a:t>Subject</a:t>
            </a:r>
            <a:r>
              <a:rPr lang="en-US" sz="3800" dirty="0" smtClean="0"/>
              <a:t>: Hip Hop Music</a:t>
            </a:r>
          </a:p>
        </p:txBody>
      </p:sp>
      <p:sp>
        <p:nvSpPr>
          <p:cNvPr id="9" name="Rectangle 8"/>
          <p:cNvSpPr/>
          <p:nvPr/>
        </p:nvSpPr>
        <p:spPr>
          <a:xfrm>
            <a:off x="228600" y="4724400"/>
            <a:ext cx="8607945" cy="2015936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500" u="sng" dirty="0" smtClean="0"/>
              <a:t>Thesis Statement</a:t>
            </a:r>
            <a:endParaRPr lang="en-US" sz="2500" dirty="0" smtClean="0"/>
          </a:p>
          <a:p>
            <a:pPr marL="742950" indent="-742950" algn="ctr"/>
            <a:r>
              <a:rPr lang="en-US" sz="2500" dirty="0" smtClean="0"/>
              <a:t>Hip-hop is not offensive and positively influences urban youth by </a:t>
            </a:r>
          </a:p>
          <a:p>
            <a:pPr marL="742950" indent="-742950" algn="ctr"/>
            <a:r>
              <a:rPr lang="en-US" sz="2500" dirty="0" smtClean="0"/>
              <a:t>giving them a chance for expression, inspiring them to write, and </a:t>
            </a:r>
          </a:p>
          <a:p>
            <a:pPr marL="742950" indent="-742950" algn="ctr"/>
            <a:r>
              <a:rPr lang="en-US" sz="2500" dirty="0" smtClean="0"/>
              <a:t>helping them overcome challenges.</a:t>
            </a:r>
          </a:p>
          <a:p>
            <a:pPr marL="742950" indent="-742950" algn="ctr"/>
            <a:endParaRPr lang="en-US" sz="2500" dirty="0" smtClean="0"/>
          </a:p>
        </p:txBody>
      </p:sp>
      <p:sp>
        <p:nvSpPr>
          <p:cNvPr id="10" name="Rectangle 9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  <p:bldP spid="9" grpId="0" animBg="1"/>
      <p:bldP spid="9" grpId="1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2500" dirty="0" smtClean="0"/>
              <a:t>Forming a </a:t>
            </a:r>
            <a:r>
              <a:rPr lang="en-US" sz="2500" b="1" i="1" dirty="0" smtClean="0"/>
              <a:t>thesis statement</a:t>
            </a:r>
            <a:r>
              <a:rPr lang="en-US" sz="2500" b="1" dirty="0" smtClean="0"/>
              <a:t> </a:t>
            </a:r>
            <a:r>
              <a:rPr lang="en-US" sz="2500" dirty="0" smtClean="0"/>
              <a:t>for Nikki Giovanni’s style (20 min) </a:t>
            </a:r>
          </a:p>
        </p:txBody>
      </p:sp>
      <p:sp>
        <p:nvSpPr>
          <p:cNvPr id="24" name="Rectangle 23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sp>
        <p:nvSpPr>
          <p:cNvPr id="27" name="Rectangle 26"/>
          <p:cNvSpPr/>
          <p:nvPr/>
        </p:nvSpPr>
        <p:spPr>
          <a:xfrm>
            <a:off x="353501" y="1786116"/>
            <a:ext cx="8409499" cy="861774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500" dirty="0" smtClean="0">
                <a:solidFill>
                  <a:srgbClr val="FF0000"/>
                </a:solidFill>
              </a:rPr>
              <a:t>Now, let’s create a thesis statement about Nikki Giovanni’s poetry style! (</a:t>
            </a:r>
            <a:r>
              <a:rPr lang="en-US" sz="2500" b="1" dirty="0" smtClean="0">
                <a:solidFill>
                  <a:srgbClr val="FF0000"/>
                </a:solidFill>
              </a:rPr>
              <a:t>Look back to p. 243</a:t>
            </a:r>
            <a:r>
              <a:rPr lang="en-US" sz="2500" dirty="0" smtClean="0">
                <a:solidFill>
                  <a:srgbClr val="FF0000"/>
                </a:solidFill>
              </a:rPr>
              <a:t>)</a:t>
            </a:r>
          </a:p>
        </p:txBody>
      </p:sp>
      <p:sp>
        <p:nvSpPr>
          <p:cNvPr id="5" name="Rectangle 4"/>
          <p:cNvSpPr/>
          <p:nvPr/>
        </p:nvSpPr>
        <p:spPr>
          <a:xfrm>
            <a:off x="353502" y="3657600"/>
            <a:ext cx="8483044" cy="1015663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>
              <a:buAutoNum type="arabicPeriod" startAt="2"/>
            </a:pPr>
            <a:r>
              <a:rPr lang="en-US" sz="3000" b="1" dirty="0" smtClean="0"/>
              <a:t>Opinion</a:t>
            </a:r>
            <a:r>
              <a:rPr lang="en-US" sz="3000" dirty="0" smtClean="0"/>
              <a:t>: ________________________________</a:t>
            </a:r>
          </a:p>
          <a:p>
            <a:pPr marL="742950" indent="-742950"/>
            <a:r>
              <a:rPr lang="en-US" sz="3000" dirty="0" smtClean="0"/>
              <a:t>___________________________________________</a:t>
            </a:r>
          </a:p>
        </p:txBody>
      </p:sp>
      <p:sp>
        <p:nvSpPr>
          <p:cNvPr id="9" name="Rectangle 8"/>
          <p:cNvSpPr/>
          <p:nvPr/>
        </p:nvSpPr>
        <p:spPr>
          <a:xfrm>
            <a:off x="228600" y="4724400"/>
            <a:ext cx="8607945" cy="2015936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500" u="sng" dirty="0" smtClean="0"/>
              <a:t>Thesis Statement</a:t>
            </a:r>
            <a:endParaRPr lang="en-US" sz="2500" dirty="0" smtClean="0"/>
          </a:p>
          <a:p>
            <a:pPr marL="742950" indent="-742950"/>
            <a:r>
              <a:rPr lang="en-US" sz="2500" dirty="0"/>
              <a:t>	</a:t>
            </a:r>
            <a:r>
              <a:rPr lang="en-US" sz="2500" dirty="0" smtClean="0"/>
              <a:t>________________________________________________________________________________________________________________________________________________</a:t>
            </a:r>
          </a:p>
        </p:txBody>
      </p:sp>
      <p:sp>
        <p:nvSpPr>
          <p:cNvPr id="10" name="Rectangle 9"/>
          <p:cNvSpPr/>
          <p:nvPr/>
        </p:nvSpPr>
        <p:spPr>
          <a:xfrm>
            <a:off x="381000" y="3027402"/>
            <a:ext cx="8409499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>
              <a:buAutoNum type="arabicPeriod"/>
            </a:pPr>
            <a:r>
              <a:rPr lang="en-US" sz="3000" b="1" dirty="0" smtClean="0"/>
              <a:t>Subject</a:t>
            </a:r>
            <a:r>
              <a:rPr lang="en-US" sz="3000" dirty="0" smtClean="0"/>
              <a:t>: Nikki Giovanni’s poetic style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9" grpId="0" animBg="1"/>
      <p:bldP spid="10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2500" dirty="0" smtClean="0"/>
              <a:t>Forming a </a:t>
            </a:r>
            <a:r>
              <a:rPr lang="en-US" sz="2500" b="1" i="1" dirty="0" smtClean="0"/>
              <a:t>thesis statement</a:t>
            </a:r>
            <a:r>
              <a:rPr lang="en-US" sz="2500" b="1" dirty="0" smtClean="0"/>
              <a:t> </a:t>
            </a:r>
            <a:r>
              <a:rPr lang="en-US" sz="2500" dirty="0" smtClean="0"/>
              <a:t>for Nikki Giovanni’s style (20 min) </a:t>
            </a:r>
          </a:p>
        </p:txBody>
      </p:sp>
      <p:sp>
        <p:nvSpPr>
          <p:cNvPr id="24" name="Rectangle 23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sp>
        <p:nvSpPr>
          <p:cNvPr id="27" name="Rectangle 26"/>
          <p:cNvSpPr/>
          <p:nvPr/>
        </p:nvSpPr>
        <p:spPr>
          <a:xfrm>
            <a:off x="353501" y="1786116"/>
            <a:ext cx="8409499" cy="861774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500" dirty="0" smtClean="0">
                <a:solidFill>
                  <a:srgbClr val="FF0000"/>
                </a:solidFill>
              </a:rPr>
              <a:t>Now, let’s create a thesis statement about Nikki Giovanni’s poetry style! (</a:t>
            </a:r>
            <a:r>
              <a:rPr lang="en-US" sz="2500" b="1" dirty="0" smtClean="0">
                <a:solidFill>
                  <a:srgbClr val="FF0000"/>
                </a:solidFill>
              </a:rPr>
              <a:t>Look back to p. 243</a:t>
            </a:r>
            <a:r>
              <a:rPr lang="en-US" sz="2500" dirty="0" smtClean="0">
                <a:solidFill>
                  <a:srgbClr val="FF0000"/>
                </a:solidFill>
              </a:rPr>
              <a:t>)</a:t>
            </a:r>
          </a:p>
        </p:txBody>
      </p:sp>
      <p:sp>
        <p:nvSpPr>
          <p:cNvPr id="5" name="Rectangle 4"/>
          <p:cNvSpPr/>
          <p:nvPr/>
        </p:nvSpPr>
        <p:spPr>
          <a:xfrm>
            <a:off x="353502" y="3657600"/>
            <a:ext cx="8483044" cy="1015663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>
              <a:buAutoNum type="arabicPeriod" startAt="2"/>
            </a:pPr>
            <a:r>
              <a:rPr lang="en-US" sz="3000" b="1" dirty="0" smtClean="0"/>
              <a:t>Opinion</a:t>
            </a:r>
            <a:r>
              <a:rPr lang="en-US" sz="3000" dirty="0" smtClean="0"/>
              <a:t>: ________________________________</a:t>
            </a:r>
          </a:p>
          <a:p>
            <a:pPr marL="742950" indent="-742950"/>
            <a:r>
              <a:rPr lang="en-US" sz="3000" dirty="0" smtClean="0"/>
              <a:t>___________________________________________</a:t>
            </a:r>
          </a:p>
        </p:txBody>
      </p:sp>
      <p:sp>
        <p:nvSpPr>
          <p:cNvPr id="9" name="Rectangle 8"/>
          <p:cNvSpPr/>
          <p:nvPr/>
        </p:nvSpPr>
        <p:spPr>
          <a:xfrm>
            <a:off x="228600" y="4724400"/>
            <a:ext cx="8607945" cy="2015936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500" u="sng" dirty="0" smtClean="0"/>
              <a:t>Thesis Statement</a:t>
            </a:r>
            <a:endParaRPr lang="en-US" sz="2500" dirty="0" smtClean="0"/>
          </a:p>
          <a:p>
            <a:pPr marL="742950" indent="-742950"/>
            <a:r>
              <a:rPr lang="en-US" sz="2500" dirty="0"/>
              <a:t>	</a:t>
            </a:r>
            <a:r>
              <a:rPr lang="en-US" sz="2500" u="sng" dirty="0" smtClean="0"/>
              <a:t>Nikki Giovanni’s style of incorporating a lot of personal details through a list poem format in </a:t>
            </a:r>
            <a:r>
              <a:rPr lang="en-US" sz="2500" i="1" u="sng" dirty="0" smtClean="0"/>
              <a:t>Nikki Rosa, The Beep Beep Poem</a:t>
            </a:r>
            <a:r>
              <a:rPr lang="en-US" sz="2500" u="sng" dirty="0" smtClean="0"/>
              <a:t>, and in the </a:t>
            </a:r>
            <a:r>
              <a:rPr lang="en-US" sz="2500" i="1" u="sng" dirty="0" smtClean="0"/>
              <a:t>Kidnap Poem</a:t>
            </a:r>
            <a:r>
              <a:rPr lang="en-US" sz="2500" u="sng" dirty="0" smtClean="0"/>
              <a:t> allows the reader to gain a comprehensive (a very complete) picture of her life.</a:t>
            </a:r>
          </a:p>
        </p:txBody>
      </p:sp>
      <p:sp>
        <p:nvSpPr>
          <p:cNvPr id="10" name="Rectangle 9"/>
          <p:cNvSpPr/>
          <p:nvPr/>
        </p:nvSpPr>
        <p:spPr>
          <a:xfrm>
            <a:off x="381000" y="3027402"/>
            <a:ext cx="8409499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>
              <a:buAutoNum type="arabicPeriod"/>
            </a:pPr>
            <a:r>
              <a:rPr lang="en-US" sz="3000" b="1" dirty="0" smtClean="0"/>
              <a:t>Subject</a:t>
            </a:r>
            <a:r>
              <a:rPr lang="en-US" sz="3000" dirty="0" smtClean="0"/>
              <a:t>: Nikki Giovanni’s poetic style</a:t>
            </a:r>
          </a:p>
        </p:txBody>
      </p:sp>
    </p:spTree>
    <p:extLst>
      <p:ext uri="{BB962C8B-B14F-4D97-AF65-F5344CB8AC3E}">
        <p14:creationId xmlns:p14="http://schemas.microsoft.com/office/powerpoint/2010/main" val="233748349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9" grpId="0" animBg="1"/>
      <p:bldP spid="10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Closing (</a:t>
            </a:r>
            <a:r>
              <a:rPr lang="en-US" sz="3000" dirty="0"/>
              <a:t>1</a:t>
            </a:r>
            <a:r>
              <a:rPr lang="en-US" sz="3000" dirty="0" smtClean="0"/>
              <a:t>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6" name="Rectangle 5"/>
          <p:cNvSpPr/>
          <p:nvPr/>
        </p:nvSpPr>
        <p:spPr>
          <a:xfrm>
            <a:off x="0" y="817602"/>
            <a:ext cx="8742261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lvl="0" indent="-256032" algn="ctr" defTabSz="914400">
              <a:spcBef>
                <a:spcPts val="400"/>
              </a:spcBef>
              <a:buClr>
                <a:schemeClr val="accent1"/>
              </a:buClr>
              <a:buSzPct val="68000"/>
              <a:buFont typeface="Wingdings 3"/>
              <a:buChar char=""/>
              <a:defRPr/>
            </a:pPr>
            <a:r>
              <a:rPr lang="en-US" sz="3000" dirty="0" smtClean="0">
                <a:solidFill>
                  <a:srgbClr val="FF0000"/>
                </a:solidFill>
              </a:rPr>
              <a:t>Did you master the following objectives?</a:t>
            </a:r>
          </a:p>
        </p:txBody>
      </p:sp>
      <p:sp>
        <p:nvSpPr>
          <p:cNvPr id="11" name="Content Placeholder 1"/>
          <p:cNvSpPr txBox="1">
            <a:spLocks/>
          </p:cNvSpPr>
          <p:nvPr/>
        </p:nvSpPr>
        <p:spPr>
          <a:xfrm>
            <a:off x="0" y="3505200"/>
            <a:ext cx="9144000" cy="3505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32500" lnSpcReduction="20000"/>
          </a:bodyPr>
          <a:lstStyle/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Language (How you will master the knowledge)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en-US" sz="80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By: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lvl="2" indent="-514350">
              <a:spcBef>
                <a:spcPct val="20000"/>
              </a:spcBef>
              <a:spcAft>
                <a:spcPts val="600"/>
              </a:spcAft>
              <a:buFont typeface="+mj-lt"/>
              <a:buAutoNum type="arabicPeriod"/>
              <a:defRPr/>
            </a:pPr>
            <a:r>
              <a:rPr lang="en-US" sz="8000" dirty="0" smtClean="0"/>
              <a:t>Analytically discussing and rereading Nikki Giovanni’s poems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Writing</a:t>
            </a:r>
            <a:r>
              <a:rPr kumimoji="0" lang="en-US" sz="8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notes into a </a:t>
            </a:r>
            <a:r>
              <a:rPr lang="en-US" sz="8000" b="1" dirty="0" smtClean="0"/>
              <a:t>write-tools</a:t>
            </a:r>
            <a:r>
              <a:rPr lang="en-US" sz="8000" dirty="0" smtClean="0"/>
              <a:t> outline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0" y="1295400"/>
            <a:ext cx="9220200" cy="26314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800" dirty="0" smtClean="0"/>
              <a:t>Form a </a:t>
            </a:r>
            <a:r>
              <a:rPr lang="en-US" sz="2800" b="1" i="1" dirty="0" smtClean="0"/>
              <a:t>thesis statement</a:t>
            </a:r>
            <a:r>
              <a:rPr lang="en-US" sz="2800" dirty="0" smtClean="0"/>
              <a:t> about Nikki Giovanni’s writing style </a:t>
            </a:r>
            <a:endParaRPr lang="en-US" sz="2600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build="p"/>
      <p:bldP spid="1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624078" indent="-514350" algn="ctr"/>
            <a:r>
              <a:rPr lang="en-US" sz="3200" dirty="0" smtClean="0"/>
              <a:t>Exit Slip (5 min)</a:t>
            </a:r>
          </a:p>
        </p:txBody>
      </p:sp>
      <p:sp>
        <p:nvSpPr>
          <p:cNvPr id="4" name="Rectangle 3"/>
          <p:cNvSpPr/>
          <p:nvPr/>
        </p:nvSpPr>
        <p:spPr>
          <a:xfrm>
            <a:off x="1143000" y="1981200"/>
            <a:ext cx="7197485" cy="2862322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algn="ctr"/>
            <a:r>
              <a:rPr lang="en-US" sz="6000" dirty="0" smtClean="0"/>
              <a:t>What are the three major parts of a </a:t>
            </a:r>
            <a:r>
              <a:rPr lang="en-US" sz="6000" b="1" dirty="0" smtClean="0"/>
              <a:t>thesis statement?</a:t>
            </a:r>
            <a:endParaRPr lang="en-US" sz="60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</a:t>
            </a:r>
            <a:r>
              <a:rPr kumimoji="0" lang="en-US" sz="3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Grade (3 </a:t>
            </a: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973667" y="-914400"/>
            <a:ext cx="10591800" cy="9220200"/>
          </a:xfrm>
          <a:prstGeom prst="rect">
            <a:avLst/>
          </a:prstGeom>
          <a:solidFill>
            <a:srgbClr val="FFFFFF"/>
          </a:solidFill>
        </p:spPr>
      </p:pic>
      <p:sp>
        <p:nvSpPr>
          <p:cNvPr id="7" name="Plus 6"/>
          <p:cNvSpPr/>
          <p:nvPr/>
        </p:nvSpPr>
        <p:spPr>
          <a:xfrm>
            <a:off x="1219200" y="1600200"/>
            <a:ext cx="304800" cy="1524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lus 7"/>
          <p:cNvSpPr/>
          <p:nvPr/>
        </p:nvSpPr>
        <p:spPr>
          <a:xfrm>
            <a:off x="1066800" y="3886200"/>
            <a:ext cx="304800" cy="1524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Plus 8"/>
          <p:cNvSpPr/>
          <p:nvPr/>
        </p:nvSpPr>
        <p:spPr>
          <a:xfrm>
            <a:off x="5257800" y="1396114"/>
            <a:ext cx="304800" cy="1524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Minus 9"/>
          <p:cNvSpPr/>
          <p:nvPr/>
        </p:nvSpPr>
        <p:spPr>
          <a:xfrm>
            <a:off x="1371600" y="2209800"/>
            <a:ext cx="304800" cy="1524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Minus 10"/>
          <p:cNvSpPr/>
          <p:nvPr/>
        </p:nvSpPr>
        <p:spPr>
          <a:xfrm>
            <a:off x="1219200" y="2514600"/>
            <a:ext cx="304800" cy="3048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Minus 11"/>
          <p:cNvSpPr/>
          <p:nvPr/>
        </p:nvSpPr>
        <p:spPr>
          <a:xfrm>
            <a:off x="5257800" y="3429000"/>
            <a:ext cx="304800" cy="3048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64944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Do Now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066800" y="1485543"/>
            <a:ext cx="7315200" cy="31700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5000" dirty="0" smtClean="0"/>
              <a:t>Look back to </a:t>
            </a:r>
            <a:r>
              <a:rPr lang="en-US" sz="5000" dirty="0" err="1" smtClean="0"/>
              <a:t>p</a:t>
            </a:r>
            <a:r>
              <a:rPr lang="en-US" sz="5000" dirty="0" smtClean="0"/>
              <a:t>. 243, what is one feature of Nikki Giovanni’s writing </a:t>
            </a:r>
            <a:r>
              <a:rPr lang="en-US" sz="5000" b="1" i="1" dirty="0" smtClean="0"/>
              <a:t>style</a:t>
            </a:r>
            <a:r>
              <a:rPr lang="en-US" sz="5000" i="1" dirty="0" smtClean="0"/>
              <a:t>?</a:t>
            </a:r>
            <a:endParaRPr lang="en-US" sz="5000" dirty="0" smtClean="0"/>
          </a:p>
          <a:p>
            <a:pPr algn="ctr"/>
            <a:endParaRPr lang="en-US" sz="50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0"/>
            <a:ext cx="7772400" cy="1470025"/>
          </a:xfrm>
        </p:spPr>
        <p:txBody>
          <a:bodyPr>
            <a:normAutofit fontScale="90000"/>
          </a:bodyPr>
          <a:lstStyle/>
          <a:p>
            <a:pPr algn="ctr"/>
            <a:r>
              <a:rPr lang="en-US" sz="6000" dirty="0" smtClean="0"/>
              <a:t>Style Analysis Thesis Essay Writing</a:t>
            </a:r>
            <a:endParaRPr lang="en-US" sz="60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371157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smtClean="0">
                <a:latin typeface="+mj-lt"/>
                <a:ea typeface="+mj-ea"/>
                <a:cs typeface="+mj-cs"/>
                <a:sym typeface="Wingdings"/>
              </a:rPr>
              <a:t>Activity 3.18</a:t>
            </a:r>
            <a:endParaRPr kumimoji="0" lang="en-US" sz="44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  <a:sym typeface="Wingding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  <a:sym typeface="Wingdings"/>
              </a:rPr>
              <a:t>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639762"/>
            <a:ext cx="9144000" cy="6218238"/>
          </a:xfrm>
        </p:spPr>
        <p:txBody>
          <a:bodyPr>
            <a:normAutofit/>
          </a:bodyPr>
          <a:lstStyle/>
          <a:p>
            <a:pPr marL="624078" indent="-514350">
              <a:buFont typeface="+mj-lt"/>
              <a:buAutoNum type="arabicPeriod"/>
            </a:pPr>
            <a:r>
              <a:rPr lang="en-US" dirty="0" smtClean="0"/>
              <a:t>Do Now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Objectives (1 min)15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Forming a </a:t>
            </a:r>
            <a:r>
              <a:rPr lang="en-US" b="1" i="1" dirty="0" smtClean="0"/>
              <a:t>thesis</a:t>
            </a:r>
            <a:r>
              <a:rPr lang="en-US" dirty="0" smtClean="0"/>
              <a:t> </a:t>
            </a:r>
            <a:r>
              <a:rPr lang="en-US" b="1" i="1" dirty="0" smtClean="0"/>
              <a:t>statement</a:t>
            </a:r>
            <a:r>
              <a:rPr lang="en-US" dirty="0" smtClean="0"/>
              <a:t> (10 min) 25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Outlining using </a:t>
            </a:r>
            <a:r>
              <a:rPr lang="en-US" b="1" dirty="0" smtClean="0"/>
              <a:t>write-tools</a:t>
            </a:r>
            <a:r>
              <a:rPr lang="en-US" dirty="0" smtClean="0"/>
              <a:t> (10 min)35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Forming a </a:t>
            </a:r>
            <a:r>
              <a:rPr lang="en-US" b="1" i="1" dirty="0" smtClean="0"/>
              <a:t>thesis statement</a:t>
            </a:r>
            <a:r>
              <a:rPr lang="en-US" b="1" dirty="0" smtClean="0"/>
              <a:t> </a:t>
            </a:r>
            <a:r>
              <a:rPr lang="en-US" dirty="0" smtClean="0"/>
              <a:t>for Nikki Giovanni’s style (20 min)55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Closing 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Exit Slip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Participation Grades (3 min)</a:t>
            </a:r>
            <a:endParaRPr lang="en-US" dirty="0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2019300" y="0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Agenda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Objectives (2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7" name="Content Placeholder 1"/>
          <p:cNvSpPr txBox="1">
            <a:spLocks/>
          </p:cNvSpPr>
          <p:nvPr/>
        </p:nvSpPr>
        <p:spPr>
          <a:xfrm>
            <a:off x="0" y="3352800"/>
            <a:ext cx="9144000" cy="3505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32500" lnSpcReduction="20000"/>
          </a:bodyPr>
          <a:lstStyle/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Language (How you will master the knowledge)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en-US" sz="80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By: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lvl="2" indent="-514350">
              <a:spcBef>
                <a:spcPct val="20000"/>
              </a:spcBef>
              <a:spcAft>
                <a:spcPts val="600"/>
              </a:spcAft>
              <a:buFont typeface="+mj-lt"/>
              <a:buAutoNum type="arabicPeriod"/>
              <a:defRPr/>
            </a:pPr>
            <a:r>
              <a:rPr lang="en-US" sz="8000" dirty="0" smtClean="0"/>
              <a:t>Analytically discussing and rereading Nikki Giovanni’s poems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Writing</a:t>
            </a:r>
            <a:r>
              <a:rPr kumimoji="0" lang="en-US" sz="8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notes into a </a:t>
            </a:r>
            <a:r>
              <a:rPr lang="en-US" sz="8000" b="1" dirty="0" smtClean="0"/>
              <a:t>write-tools</a:t>
            </a:r>
            <a:r>
              <a:rPr lang="en-US" sz="8000" dirty="0" smtClean="0"/>
              <a:t> outline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0" y="1143000"/>
            <a:ext cx="9220200" cy="26314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800" dirty="0" smtClean="0"/>
              <a:t>Form a </a:t>
            </a:r>
            <a:r>
              <a:rPr lang="en-US" sz="2800" b="1" i="1" dirty="0" smtClean="0"/>
              <a:t>thesis statement</a:t>
            </a:r>
            <a:r>
              <a:rPr lang="en-US" sz="2800" dirty="0" smtClean="0"/>
              <a:t> about Nikki Giovanni’s writing style for one of her poems</a:t>
            </a:r>
            <a:endParaRPr lang="en-US" sz="2600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  <p:bldP spid="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500" dirty="0" smtClean="0"/>
              <a:t>Forming a </a:t>
            </a:r>
            <a:r>
              <a:rPr lang="en-US" sz="3500" b="1" i="1" dirty="0" smtClean="0"/>
              <a:t>thesis</a:t>
            </a:r>
            <a:r>
              <a:rPr lang="en-US" sz="3500" dirty="0" smtClean="0"/>
              <a:t> </a:t>
            </a:r>
            <a:r>
              <a:rPr lang="en-US" sz="3500" b="1" i="1" dirty="0" smtClean="0"/>
              <a:t>statement</a:t>
            </a:r>
            <a:r>
              <a:rPr lang="en-US" sz="3500" dirty="0" smtClean="0"/>
              <a:t> (10 min)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sp>
        <p:nvSpPr>
          <p:cNvPr id="15" name="Rectangle 14"/>
          <p:cNvSpPr/>
          <p:nvPr/>
        </p:nvSpPr>
        <p:spPr>
          <a:xfrm>
            <a:off x="724836" y="3389292"/>
            <a:ext cx="7657164" cy="1015663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000" u="sng" dirty="0"/>
              <a:t>http://</a:t>
            </a:r>
            <a:r>
              <a:rPr lang="en-US" sz="3000" u="sng" dirty="0" err="1"/>
              <a:t>www.youtube.com</a:t>
            </a:r>
            <a:r>
              <a:rPr lang="en-US" sz="3000" u="sng" dirty="0"/>
              <a:t>/</a:t>
            </a:r>
            <a:r>
              <a:rPr lang="en-US" sz="3000" u="sng" dirty="0" err="1"/>
              <a:t>watch?v</a:t>
            </a:r>
            <a:r>
              <a:rPr lang="en-US" sz="3000" u="sng" dirty="0"/>
              <a:t>=5HePQWodWiQ</a:t>
            </a:r>
            <a:endParaRPr lang="en-US" sz="3000" u="sng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uiExpand="1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500" dirty="0" smtClean="0"/>
              <a:t>Forming a </a:t>
            </a:r>
            <a:r>
              <a:rPr lang="en-US" sz="3500" b="1" i="1" dirty="0" smtClean="0"/>
              <a:t>thesis</a:t>
            </a:r>
            <a:r>
              <a:rPr lang="en-US" sz="3500" dirty="0" smtClean="0"/>
              <a:t> </a:t>
            </a:r>
            <a:r>
              <a:rPr lang="en-US" sz="3500" b="1" i="1" dirty="0" smtClean="0"/>
              <a:t>statement</a:t>
            </a:r>
            <a:r>
              <a:rPr lang="en-US" sz="3500" dirty="0" smtClean="0"/>
              <a:t> (10 min)</a:t>
            </a:r>
          </a:p>
        </p:txBody>
      </p:sp>
      <p:sp>
        <p:nvSpPr>
          <p:cNvPr id="27" name="Rectangle 26"/>
          <p:cNvSpPr/>
          <p:nvPr/>
        </p:nvSpPr>
        <p:spPr>
          <a:xfrm>
            <a:off x="672609" y="1828801"/>
            <a:ext cx="7657164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000" u="sng" dirty="0" smtClean="0"/>
              <a:t>3 Major Parts of a Thesis Statement</a:t>
            </a:r>
          </a:p>
        </p:txBody>
      </p:sp>
      <p:sp>
        <p:nvSpPr>
          <p:cNvPr id="8" name="Rectangle 7"/>
          <p:cNvSpPr/>
          <p:nvPr/>
        </p:nvSpPr>
        <p:spPr>
          <a:xfrm>
            <a:off x="672609" y="3886200"/>
            <a:ext cx="7657163" cy="116955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500" dirty="0" smtClean="0"/>
              <a:t>*The opinion must be </a:t>
            </a:r>
          </a:p>
          <a:p>
            <a:pPr marL="742950" indent="-742950" algn="ctr"/>
            <a:r>
              <a:rPr lang="en-US" sz="3500" u="sng" dirty="0" smtClean="0"/>
              <a:t>BASED ON </a:t>
            </a:r>
            <a:r>
              <a:rPr lang="en-US" sz="3500" b="1" u="sng" dirty="0" smtClean="0"/>
              <a:t>REASONS</a:t>
            </a:r>
          </a:p>
        </p:txBody>
      </p:sp>
      <p:sp>
        <p:nvSpPr>
          <p:cNvPr id="9" name="Rectangle 8"/>
          <p:cNvSpPr/>
          <p:nvPr/>
        </p:nvSpPr>
        <p:spPr>
          <a:xfrm>
            <a:off x="674037" y="5334000"/>
            <a:ext cx="7657163" cy="116955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500" b="1" dirty="0" smtClean="0"/>
              <a:t>3. </a:t>
            </a:r>
            <a:r>
              <a:rPr lang="en-US" sz="3500" dirty="0" smtClean="0"/>
              <a:t>A good thesis statement is </a:t>
            </a:r>
            <a:r>
              <a:rPr lang="en-US" sz="3500" u="sng" dirty="0" smtClean="0"/>
              <a:t>not</a:t>
            </a:r>
            <a:r>
              <a:rPr lang="en-US" sz="3500" dirty="0" smtClean="0"/>
              <a:t>  an obvious statement!!!</a:t>
            </a:r>
          </a:p>
        </p:txBody>
      </p:sp>
      <p:sp>
        <p:nvSpPr>
          <p:cNvPr id="10" name="Rectangle 9"/>
          <p:cNvSpPr/>
          <p:nvPr/>
        </p:nvSpPr>
        <p:spPr>
          <a:xfrm>
            <a:off x="719311" y="3124200"/>
            <a:ext cx="7662689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000" b="1" dirty="0" smtClean="0"/>
              <a:t>2.   Opinion</a:t>
            </a:r>
            <a:r>
              <a:rPr lang="en-US" sz="3000" dirty="0" smtClean="0"/>
              <a:t>*: your opinion on the topic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sp>
        <p:nvSpPr>
          <p:cNvPr id="13" name="Rectangle 12"/>
          <p:cNvSpPr/>
          <p:nvPr/>
        </p:nvSpPr>
        <p:spPr>
          <a:xfrm>
            <a:off x="685800" y="2494002"/>
            <a:ext cx="7657164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000" b="1" dirty="0" smtClean="0"/>
              <a:t>1. Subject</a:t>
            </a:r>
            <a:r>
              <a:rPr lang="en-US" sz="3000" dirty="0" smtClean="0"/>
              <a:t>: topic of your essay</a:t>
            </a:r>
          </a:p>
        </p:txBody>
      </p:sp>
      <p:sp>
        <p:nvSpPr>
          <p:cNvPr id="12" name="Rectangle 11"/>
          <p:cNvSpPr/>
          <p:nvPr/>
        </p:nvSpPr>
        <p:spPr>
          <a:xfrm rot="18720273">
            <a:off x="368079" y="2470939"/>
            <a:ext cx="7657164" cy="1938992"/>
          </a:xfrm>
          <a:prstGeom prst="rect">
            <a:avLst/>
          </a:prstGeom>
          <a:solidFill>
            <a:srgbClr val="FFFFFF"/>
          </a:solidFill>
          <a:ln w="254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6000" dirty="0" smtClean="0">
                <a:ln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What are these three things?</a:t>
            </a:r>
          </a:p>
        </p:txBody>
      </p:sp>
      <p:sp>
        <p:nvSpPr>
          <p:cNvPr id="15" name="Rectangle 14"/>
          <p:cNvSpPr/>
          <p:nvPr/>
        </p:nvSpPr>
        <p:spPr>
          <a:xfrm>
            <a:off x="724836" y="2382799"/>
            <a:ext cx="7657164" cy="1015663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000" u="sng" dirty="0"/>
              <a:t>http://</a:t>
            </a:r>
            <a:r>
              <a:rPr lang="en-US" sz="3000" u="sng" dirty="0" err="1"/>
              <a:t>www.youtube.com</a:t>
            </a:r>
            <a:r>
              <a:rPr lang="en-US" sz="3000" u="sng" dirty="0"/>
              <a:t>/</a:t>
            </a:r>
            <a:r>
              <a:rPr lang="en-US" sz="3000" u="sng" dirty="0" err="1"/>
              <a:t>watch?v</a:t>
            </a:r>
            <a:r>
              <a:rPr lang="en-US" sz="3000" u="sng" dirty="0"/>
              <a:t>=5HePQWodWiQ</a:t>
            </a:r>
            <a:endParaRPr lang="en-US" sz="3000" u="sng" dirty="0" smtClean="0"/>
          </a:p>
        </p:txBody>
      </p:sp>
    </p:spTree>
    <p:extLst>
      <p:ext uri="{BB962C8B-B14F-4D97-AF65-F5344CB8AC3E}">
        <p14:creationId xmlns:p14="http://schemas.microsoft.com/office/powerpoint/2010/main" val="26281011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xit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xit" presetSubtype="0" fill="hold" grpId="4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  <p:bldP spid="8" grpId="0" animBg="1"/>
      <p:bldP spid="9" grpId="0" animBg="1"/>
      <p:bldP spid="10" grpId="0" animBg="1"/>
      <p:bldP spid="13" grpId="0" animBg="1"/>
      <p:bldP spid="12" grpId="0" animBg="1"/>
      <p:bldP spid="12" grpId="1" animBg="1"/>
      <p:bldP spid="12" grpId="2" animBg="1"/>
      <p:bldP spid="12" grpId="3" animBg="1"/>
      <p:bldP spid="12" grpId="4" animBg="1"/>
      <p:bldP spid="15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1950</TotalTime>
  <Words>1112</Words>
  <Application>Microsoft Macintosh PowerPoint</Application>
  <PresentationFormat>On-screen Show (4:3)</PresentationFormat>
  <Paragraphs>139</Paragraphs>
  <Slides>17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Style Analysis Thesis Essay Writing</vt:lpstr>
      <vt:lpstr>PowerPoint Presentation</vt:lpstr>
      <vt:lpstr>Objectives (2 min)</vt:lpstr>
      <vt:lpstr>Forming a thesis statement (10 min)</vt:lpstr>
      <vt:lpstr>Forming a thesis statement (10 min)</vt:lpstr>
      <vt:lpstr>Forming a thesis statement (10 min)</vt:lpstr>
      <vt:lpstr>Forming a thesis statement (10 min)</vt:lpstr>
      <vt:lpstr>Outlining using write-tools (10 min)</vt:lpstr>
      <vt:lpstr>Forming a thesis statement for Nikki Giovanni’s style (20 min) </vt:lpstr>
      <vt:lpstr>Forming a thesis statement for Nikki Giovanni’s style (20 min) </vt:lpstr>
      <vt:lpstr>Closing (1 min)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Seth Schy</dc:creator>
  <cp:lastModifiedBy>Seth Schy</cp:lastModifiedBy>
  <cp:revision>145</cp:revision>
  <dcterms:created xsi:type="dcterms:W3CDTF">2012-10-19T14:13:07Z</dcterms:created>
  <dcterms:modified xsi:type="dcterms:W3CDTF">2012-10-22T17:03:46Z</dcterms:modified>
</cp:coreProperties>
</file>

<file path=docProps/thumbnail.jpeg>
</file>