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emf" ContentType="image/x-emf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84" r:id="rId2"/>
    <p:sldId id="285" r:id="rId3"/>
    <p:sldId id="273" r:id="rId4"/>
    <p:sldId id="257" r:id="rId5"/>
    <p:sldId id="258" r:id="rId6"/>
    <p:sldId id="259" r:id="rId7"/>
    <p:sldId id="260" r:id="rId8"/>
    <p:sldId id="286" r:id="rId9"/>
    <p:sldId id="298" r:id="rId10"/>
    <p:sldId id="294" r:id="rId11"/>
    <p:sldId id="296" r:id="rId12"/>
    <p:sldId id="295" r:id="rId13"/>
    <p:sldId id="297" r:id="rId14"/>
    <p:sldId id="299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CC66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322" autoAdjust="0"/>
    <p:restoredTop sz="94697" autoAdjust="0"/>
  </p:normalViewPr>
  <p:slideViewPr>
    <p:cSldViewPr snapToObjects="1">
      <p:cViewPr varScale="1">
        <p:scale>
          <a:sx n="135" d="100"/>
          <a:sy n="135" d="100"/>
        </p:scale>
        <p:origin x="-38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4" Type="http://schemas.openxmlformats.org/officeDocument/2006/relationships/tableStyles" Target="tableStyle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slide" Target="slides/slide1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98F7E-C5AB-564B-A774-6CFEC331F422}" type="datetimeFigureOut">
              <a:rPr lang="en-US" smtClean="0"/>
              <a:pPr/>
              <a:t>10/22/12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AF457-FF51-514E-A4B7-5E81DC73E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711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10/22/12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10/22/12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10/22/12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8EC6B-B47F-0942-AB60-A22F5B5153D4}" type="datetimeFigureOut">
              <a:rPr lang="en-US" smtClean="0"/>
              <a:pPr/>
              <a:t>10/22/12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-533400"/>
            <a:ext cx="8686800" cy="7467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Plus 5"/>
          <p:cNvSpPr/>
          <p:nvPr/>
        </p:nvSpPr>
        <p:spPr>
          <a:xfrm>
            <a:off x="5410200" y="54102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lus 6"/>
          <p:cNvSpPr/>
          <p:nvPr/>
        </p:nvSpPr>
        <p:spPr>
          <a:xfrm>
            <a:off x="2057400" y="10668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905000" y="9525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inus 8"/>
          <p:cNvSpPr/>
          <p:nvPr/>
        </p:nvSpPr>
        <p:spPr>
          <a:xfrm>
            <a:off x="5334000" y="49530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943183" y="19812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5219700" y="32766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710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500" dirty="0" smtClean="0"/>
              <a:t>Forming a </a:t>
            </a:r>
            <a:r>
              <a:rPr lang="en-US" sz="3500" b="1" i="1" dirty="0" smtClean="0"/>
              <a:t>thesis</a:t>
            </a:r>
            <a:r>
              <a:rPr lang="en-US" sz="3500" dirty="0" smtClean="0"/>
              <a:t> </a:t>
            </a:r>
            <a:r>
              <a:rPr lang="en-US" sz="3500" b="1" i="1" dirty="0" smtClean="0"/>
              <a:t>statement</a:t>
            </a:r>
            <a:r>
              <a:rPr lang="en-US" sz="3500" dirty="0" smtClean="0"/>
              <a:t> (10 min)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53501" y="1786116"/>
            <a:ext cx="8409499" cy="1261884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3800" u="sng" dirty="0" smtClean="0"/>
              <a:t>Parts of a Thesis Statement</a:t>
            </a:r>
          </a:p>
          <a:p>
            <a:pPr marL="742950" indent="-742950" algn="ctr">
              <a:buAutoNum type="arabicPeriod"/>
            </a:pPr>
            <a:r>
              <a:rPr lang="en-US" sz="3800" b="1" dirty="0" smtClean="0"/>
              <a:t>Subject</a:t>
            </a:r>
            <a:r>
              <a:rPr lang="en-US" sz="3800" dirty="0" smtClean="0"/>
              <a:t>: Hip Hop Music</a:t>
            </a:r>
          </a:p>
        </p:txBody>
      </p:sp>
      <p:sp>
        <p:nvSpPr>
          <p:cNvPr id="5" name="Rectangle 4"/>
          <p:cNvSpPr/>
          <p:nvPr/>
        </p:nvSpPr>
        <p:spPr>
          <a:xfrm>
            <a:off x="353501" y="3352294"/>
            <a:ext cx="8409499" cy="1261884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pPr marL="742950" indent="-742950" algn="ctr"/>
            <a:r>
              <a:rPr lang="en-US" sz="3800" b="1" dirty="0" smtClean="0"/>
              <a:t>2.    Opinion</a:t>
            </a:r>
            <a:r>
              <a:rPr lang="en-US" sz="3800" dirty="0" smtClean="0"/>
              <a:t>: Hip Hop is </a:t>
            </a:r>
            <a:r>
              <a:rPr lang="en-US" sz="3800" u="sng" dirty="0" smtClean="0"/>
              <a:t>not</a:t>
            </a:r>
            <a:r>
              <a:rPr lang="en-US" sz="3800" dirty="0" smtClean="0"/>
              <a:t> offensive and </a:t>
            </a:r>
          </a:p>
          <a:p>
            <a:pPr marL="742950" indent="-742950" algn="ctr"/>
            <a:r>
              <a:rPr lang="en-US" sz="3800" dirty="0" smtClean="0"/>
              <a:t>positively influences urban youth</a:t>
            </a:r>
          </a:p>
        </p:txBody>
      </p:sp>
      <p:sp>
        <p:nvSpPr>
          <p:cNvPr id="8" name="Rectangle 7"/>
          <p:cNvSpPr/>
          <p:nvPr/>
        </p:nvSpPr>
        <p:spPr>
          <a:xfrm>
            <a:off x="945974" y="4724400"/>
            <a:ext cx="6902626" cy="2092881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pPr marL="742950" indent="-742950" algn="ctr"/>
            <a:r>
              <a:rPr lang="en-US" sz="4000" b="1" dirty="0" smtClean="0"/>
              <a:t>Reasons</a:t>
            </a:r>
            <a:r>
              <a:rPr lang="en-US" sz="3000" dirty="0" smtClean="0"/>
              <a:t>: </a:t>
            </a:r>
          </a:p>
          <a:p>
            <a:pPr marL="742950" indent="-742950" algn="ctr"/>
            <a:r>
              <a:rPr lang="en-US" sz="3000" dirty="0" smtClean="0"/>
              <a:t>-Gives urban youth a chance for expression</a:t>
            </a:r>
          </a:p>
          <a:p>
            <a:pPr marL="742950" indent="-742950" algn="ctr"/>
            <a:r>
              <a:rPr lang="en-US" sz="3000" dirty="0" smtClean="0"/>
              <a:t>-It’s a form of street poetry</a:t>
            </a:r>
          </a:p>
          <a:p>
            <a:pPr marL="742950" indent="-742950" algn="ctr"/>
            <a:r>
              <a:rPr lang="en-US" sz="3000" dirty="0" smtClean="0"/>
              <a:t>-Inspires youth to overcome challenges</a:t>
            </a:r>
          </a:p>
        </p:txBody>
      </p:sp>
      <p:sp>
        <p:nvSpPr>
          <p:cNvPr id="9" name="Rectangle 8"/>
          <p:cNvSpPr/>
          <p:nvPr/>
        </p:nvSpPr>
        <p:spPr>
          <a:xfrm>
            <a:off x="152400" y="914400"/>
            <a:ext cx="8178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Form a </a:t>
            </a:r>
            <a:r>
              <a:rPr lang="en-US" b="1" i="1" dirty="0" smtClean="0"/>
              <a:t>thesis statement</a:t>
            </a:r>
            <a:r>
              <a:rPr lang="en-US" dirty="0" smtClean="0"/>
              <a:t> about Nikki Giovanni’s writing style by analytically discussing and rereading Nikki Giovanni’s poems and writing notes into a </a:t>
            </a:r>
            <a:r>
              <a:rPr lang="en-US" b="1" dirty="0" smtClean="0"/>
              <a:t>write-tools</a:t>
            </a:r>
            <a:r>
              <a:rPr lang="en-US" dirty="0" smtClean="0"/>
              <a:t> outline</a:t>
            </a:r>
          </a:p>
          <a:p>
            <a:pPr marL="1088136" lvl="2" indent="-457200"/>
            <a:endParaRPr lang="en-US" dirty="0" smtClean="0"/>
          </a:p>
          <a:p>
            <a:pPr marL="1088136" lvl="2" indent="-457200"/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500" dirty="0" smtClean="0"/>
              <a:t>Forming a </a:t>
            </a:r>
            <a:r>
              <a:rPr lang="en-US" sz="3500" b="1" i="1" dirty="0" smtClean="0"/>
              <a:t>thesis</a:t>
            </a:r>
            <a:r>
              <a:rPr lang="en-US" sz="3500" dirty="0" smtClean="0"/>
              <a:t> </a:t>
            </a:r>
            <a:r>
              <a:rPr lang="en-US" sz="3500" b="1" i="1" dirty="0" smtClean="0"/>
              <a:t>statement</a:t>
            </a:r>
            <a:r>
              <a:rPr lang="en-US" sz="3500" dirty="0" smtClean="0"/>
              <a:t> (10 min)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216389" y="1786116"/>
            <a:ext cx="4946411" cy="76944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2200" u="sng" dirty="0" smtClean="0"/>
              <a:t>Parts of a Thesis Statement</a:t>
            </a:r>
          </a:p>
          <a:p>
            <a:pPr marL="742950" indent="-742950" algn="ctr">
              <a:buAutoNum type="arabicPeriod"/>
            </a:pPr>
            <a:r>
              <a:rPr lang="en-US" sz="2200" b="1" dirty="0" smtClean="0"/>
              <a:t>Subject</a:t>
            </a:r>
            <a:r>
              <a:rPr lang="en-US" sz="2200" dirty="0" smtClean="0"/>
              <a:t>: Hip Hop Music</a:t>
            </a:r>
          </a:p>
        </p:txBody>
      </p:sp>
      <p:sp>
        <p:nvSpPr>
          <p:cNvPr id="5" name="Rectangle 4"/>
          <p:cNvSpPr/>
          <p:nvPr/>
        </p:nvSpPr>
        <p:spPr>
          <a:xfrm>
            <a:off x="2216389" y="2659559"/>
            <a:ext cx="4946411" cy="769441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pPr marL="742950" indent="-742950" algn="ctr"/>
            <a:r>
              <a:rPr lang="en-US" sz="2200" b="1" dirty="0" smtClean="0"/>
              <a:t>2.    Opinion</a:t>
            </a:r>
            <a:r>
              <a:rPr lang="en-US" sz="2200" dirty="0" smtClean="0"/>
              <a:t>: Hip Hop is </a:t>
            </a:r>
            <a:r>
              <a:rPr lang="en-US" sz="2200" u="sng" dirty="0" smtClean="0"/>
              <a:t>not</a:t>
            </a:r>
            <a:r>
              <a:rPr lang="en-US" sz="2200" dirty="0" smtClean="0"/>
              <a:t> offensive and </a:t>
            </a:r>
          </a:p>
          <a:p>
            <a:pPr marL="742950" indent="-742950" algn="ctr"/>
            <a:r>
              <a:rPr lang="en-US" sz="2200" dirty="0" smtClean="0"/>
              <a:t>positively influences urban youth</a:t>
            </a:r>
          </a:p>
        </p:txBody>
      </p:sp>
      <p:sp>
        <p:nvSpPr>
          <p:cNvPr id="8" name="Rectangle 7"/>
          <p:cNvSpPr/>
          <p:nvPr/>
        </p:nvSpPr>
        <p:spPr>
          <a:xfrm>
            <a:off x="2127830" y="3505200"/>
            <a:ext cx="5187370" cy="1446550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2200" dirty="0" smtClean="0"/>
              <a:t>Reasons: </a:t>
            </a:r>
          </a:p>
          <a:p>
            <a:pPr marL="742950" indent="-742950" algn="ctr"/>
            <a:r>
              <a:rPr lang="en-US" sz="2200" dirty="0" smtClean="0"/>
              <a:t>-Gives urban youth a chance for expression</a:t>
            </a:r>
          </a:p>
          <a:p>
            <a:pPr marL="742950" indent="-742950" algn="ctr"/>
            <a:r>
              <a:rPr lang="en-US" sz="2200" dirty="0" smtClean="0"/>
              <a:t>-It’s a form of street poetry</a:t>
            </a:r>
          </a:p>
          <a:p>
            <a:pPr marL="742950" indent="-742950" algn="ctr"/>
            <a:r>
              <a:rPr lang="en-US" sz="2200" dirty="0" smtClean="0"/>
              <a:t>-Inspires youth to overcome challenges</a:t>
            </a:r>
          </a:p>
        </p:txBody>
      </p:sp>
      <p:sp>
        <p:nvSpPr>
          <p:cNvPr id="7" name="Rectangle 6"/>
          <p:cNvSpPr/>
          <p:nvPr/>
        </p:nvSpPr>
        <p:spPr>
          <a:xfrm>
            <a:off x="383655" y="5029200"/>
            <a:ext cx="8607945" cy="1631216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pPr marL="742950" indent="-742950" algn="ctr"/>
            <a:r>
              <a:rPr lang="en-US" sz="2500" u="sng" dirty="0" smtClean="0"/>
              <a:t>Thesis Statement</a:t>
            </a:r>
            <a:endParaRPr lang="en-US" sz="2500" dirty="0" smtClean="0"/>
          </a:p>
          <a:p>
            <a:pPr marL="742950" indent="-742950" algn="ctr"/>
            <a:r>
              <a:rPr lang="en-US" sz="2500" dirty="0" smtClean="0"/>
              <a:t>Hip-hop is not offensive and positively influences urban youth by </a:t>
            </a:r>
          </a:p>
          <a:p>
            <a:pPr marL="742950" indent="-742950" algn="ctr"/>
            <a:r>
              <a:rPr lang="en-US" sz="2500" dirty="0" smtClean="0"/>
              <a:t>giving them a chance for expression, inspiring them to write, and </a:t>
            </a:r>
          </a:p>
          <a:p>
            <a:pPr marL="742950" indent="-742950" algn="ctr"/>
            <a:r>
              <a:rPr lang="en-US" sz="2500" dirty="0" smtClean="0"/>
              <a:t>helping them overcome challenges.</a:t>
            </a:r>
          </a:p>
        </p:txBody>
      </p:sp>
      <p:sp>
        <p:nvSpPr>
          <p:cNvPr id="9" name="Rectangle 8"/>
          <p:cNvSpPr/>
          <p:nvPr/>
        </p:nvSpPr>
        <p:spPr>
          <a:xfrm>
            <a:off x="152400" y="914400"/>
            <a:ext cx="8178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Form a </a:t>
            </a:r>
            <a:r>
              <a:rPr lang="en-US" b="1" i="1" dirty="0" smtClean="0"/>
              <a:t>thesis statement</a:t>
            </a:r>
            <a:r>
              <a:rPr lang="en-US" dirty="0" smtClean="0"/>
              <a:t> about Nikki Giovanni’s writing style by analytically discussing and rereading Nikki Giovanni’s poems and writing notes into a </a:t>
            </a:r>
            <a:r>
              <a:rPr lang="en-US" b="1" dirty="0" smtClean="0"/>
              <a:t>write-tools</a:t>
            </a:r>
            <a:r>
              <a:rPr lang="en-US" dirty="0" smtClean="0"/>
              <a:t> outline</a:t>
            </a:r>
          </a:p>
          <a:p>
            <a:pPr marL="1088136" lvl="2" indent="-457200"/>
            <a:endParaRPr lang="en-US" dirty="0" smtClean="0"/>
          </a:p>
          <a:p>
            <a:pPr marL="1088136" lvl="2" indent="-457200"/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600" dirty="0" smtClean="0"/>
              <a:t>Outlining using </a:t>
            </a:r>
            <a:r>
              <a:rPr lang="en-US" sz="3600" b="1" dirty="0" smtClean="0"/>
              <a:t>write-tools</a:t>
            </a:r>
            <a:r>
              <a:rPr lang="en-US" sz="3600" dirty="0" smtClean="0"/>
              <a:t> (10 min)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53501" y="1786116"/>
            <a:ext cx="8409499" cy="677108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3800" dirty="0" smtClean="0">
                <a:solidFill>
                  <a:srgbClr val="FF0000"/>
                </a:solidFill>
              </a:rPr>
              <a:t>Now, let’s put all of this into an outline!</a:t>
            </a:r>
          </a:p>
        </p:txBody>
      </p:sp>
      <p:sp>
        <p:nvSpPr>
          <p:cNvPr id="5" name="Rectangle 4"/>
          <p:cNvSpPr/>
          <p:nvPr/>
        </p:nvSpPr>
        <p:spPr>
          <a:xfrm>
            <a:off x="353501" y="3352294"/>
            <a:ext cx="8409499" cy="1261884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pPr marL="742950" indent="-742950" algn="ctr"/>
            <a:r>
              <a:rPr lang="en-US" sz="3800" b="1" dirty="0" smtClean="0"/>
              <a:t>2.    Opinion</a:t>
            </a:r>
            <a:r>
              <a:rPr lang="en-US" sz="3800" dirty="0" smtClean="0"/>
              <a:t>: Hip Hop is </a:t>
            </a:r>
            <a:r>
              <a:rPr lang="en-US" sz="3800" u="sng" dirty="0" smtClean="0"/>
              <a:t>not</a:t>
            </a:r>
            <a:r>
              <a:rPr lang="en-US" sz="3800" dirty="0" smtClean="0"/>
              <a:t> offensive and </a:t>
            </a:r>
          </a:p>
          <a:p>
            <a:pPr marL="742950" indent="-742950" algn="ctr"/>
            <a:r>
              <a:rPr lang="en-US" sz="3800" dirty="0" smtClean="0"/>
              <a:t>positively influences urban youth</a:t>
            </a:r>
          </a:p>
        </p:txBody>
      </p:sp>
      <p:sp>
        <p:nvSpPr>
          <p:cNvPr id="8" name="Rectangle 7"/>
          <p:cNvSpPr/>
          <p:nvPr/>
        </p:nvSpPr>
        <p:spPr>
          <a:xfrm>
            <a:off x="1022174" y="4724400"/>
            <a:ext cx="6902626" cy="1938992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pPr marL="742950" indent="-742950" algn="ctr"/>
            <a:r>
              <a:rPr lang="en-US" sz="3000" dirty="0" smtClean="0"/>
              <a:t>Reasons: </a:t>
            </a:r>
          </a:p>
          <a:p>
            <a:pPr marL="742950" indent="-742950" algn="ctr"/>
            <a:r>
              <a:rPr lang="en-US" sz="3000" dirty="0" smtClean="0"/>
              <a:t>-Gives urban youth a chance for expression</a:t>
            </a:r>
          </a:p>
          <a:p>
            <a:pPr marL="742950" indent="-742950" algn="ctr"/>
            <a:r>
              <a:rPr lang="en-US" sz="3000" dirty="0" smtClean="0"/>
              <a:t>-It’s a form of street poetry</a:t>
            </a:r>
          </a:p>
          <a:p>
            <a:pPr marL="742950" indent="-742950" algn="ctr"/>
            <a:r>
              <a:rPr lang="en-US" sz="3000" dirty="0" smtClean="0"/>
              <a:t>-Inspires youth to overcome challenges</a:t>
            </a:r>
          </a:p>
        </p:txBody>
      </p:sp>
      <p:sp>
        <p:nvSpPr>
          <p:cNvPr id="7" name="Rectangle 6"/>
          <p:cNvSpPr/>
          <p:nvPr/>
        </p:nvSpPr>
        <p:spPr>
          <a:xfrm>
            <a:off x="353501" y="2599492"/>
            <a:ext cx="8409499" cy="677108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 algn="ctr">
              <a:buAutoNum type="arabicPeriod"/>
            </a:pPr>
            <a:r>
              <a:rPr lang="en-US" sz="3800" b="1" dirty="0" smtClean="0"/>
              <a:t>Subject</a:t>
            </a:r>
            <a:r>
              <a:rPr lang="en-US" sz="3800" dirty="0" smtClean="0"/>
              <a:t>: Hip Hop Music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8600" y="4724400"/>
            <a:ext cx="8607945" cy="2015936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2500" u="sng" dirty="0" smtClean="0"/>
              <a:t>Thesis Statement</a:t>
            </a:r>
            <a:endParaRPr lang="en-US" sz="2500" dirty="0" smtClean="0"/>
          </a:p>
          <a:p>
            <a:pPr marL="742950" indent="-742950" algn="ctr"/>
            <a:r>
              <a:rPr lang="en-US" sz="2500" dirty="0" smtClean="0"/>
              <a:t>Hip-hop is not offensive and positively influences urban youth by </a:t>
            </a:r>
          </a:p>
          <a:p>
            <a:pPr marL="742950" indent="-742950" algn="ctr"/>
            <a:r>
              <a:rPr lang="en-US" sz="2500" dirty="0" smtClean="0"/>
              <a:t>giving them a chance for expression, inspiring them to write, and </a:t>
            </a:r>
          </a:p>
          <a:p>
            <a:pPr marL="742950" indent="-742950" algn="ctr"/>
            <a:r>
              <a:rPr lang="en-US" sz="2500" dirty="0" smtClean="0"/>
              <a:t>helping them overcome challenges.</a:t>
            </a:r>
          </a:p>
          <a:p>
            <a:pPr marL="742950" indent="-742950" algn="ctr"/>
            <a:endParaRPr lang="en-US" sz="2500" dirty="0" smtClean="0"/>
          </a:p>
        </p:txBody>
      </p:sp>
      <p:sp>
        <p:nvSpPr>
          <p:cNvPr id="10" name="Rectangle 9"/>
          <p:cNvSpPr/>
          <p:nvPr/>
        </p:nvSpPr>
        <p:spPr>
          <a:xfrm>
            <a:off x="152400" y="914400"/>
            <a:ext cx="8178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Form a </a:t>
            </a:r>
            <a:r>
              <a:rPr lang="en-US" b="1" i="1" dirty="0" smtClean="0"/>
              <a:t>thesis statement</a:t>
            </a:r>
            <a:r>
              <a:rPr lang="en-US" dirty="0" smtClean="0"/>
              <a:t> about Nikki Giovanni’s writing style by analytically discussing and rereading Nikki Giovanni’s poems and writing notes into a </a:t>
            </a:r>
            <a:r>
              <a:rPr lang="en-US" b="1" dirty="0" smtClean="0"/>
              <a:t>write-tools</a:t>
            </a:r>
            <a:r>
              <a:rPr lang="en-US" dirty="0" smtClean="0"/>
              <a:t> outline</a:t>
            </a:r>
          </a:p>
          <a:p>
            <a:pPr marL="1088136" lvl="2" indent="-457200"/>
            <a:endParaRPr lang="en-US" dirty="0" smtClean="0"/>
          </a:p>
          <a:p>
            <a:pPr marL="1088136" lvl="2" indent="-457200"/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9" grpId="0" animBg="1"/>
      <p:bldP spid="9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500" dirty="0" smtClean="0"/>
              <a:t>Forming a </a:t>
            </a:r>
            <a:r>
              <a:rPr lang="en-US" sz="2500" b="1" i="1" dirty="0" smtClean="0"/>
              <a:t>thesis statement</a:t>
            </a:r>
            <a:r>
              <a:rPr lang="en-US" sz="2500" b="1" dirty="0" smtClean="0"/>
              <a:t> </a:t>
            </a:r>
            <a:r>
              <a:rPr lang="en-US" sz="2500" dirty="0" smtClean="0"/>
              <a:t>for Nikki Giovanni’s style (20 min)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52400" y="914400"/>
            <a:ext cx="8178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Form a </a:t>
            </a:r>
            <a:r>
              <a:rPr lang="en-US" b="1" i="1" dirty="0" smtClean="0"/>
              <a:t>thesis statement</a:t>
            </a:r>
            <a:r>
              <a:rPr lang="en-US" dirty="0" smtClean="0"/>
              <a:t> about Nikki Giovanni’s writing style by analytically discussing and rereading Nikki Giovanni’s poems and writing notes into a </a:t>
            </a:r>
            <a:r>
              <a:rPr lang="en-US" b="1" dirty="0" smtClean="0"/>
              <a:t>write-tools</a:t>
            </a:r>
            <a:r>
              <a:rPr lang="en-US" dirty="0" smtClean="0"/>
              <a:t> outline</a:t>
            </a:r>
          </a:p>
          <a:p>
            <a:pPr marL="1088136" lvl="2" indent="-457200"/>
            <a:endParaRPr lang="en-US" dirty="0" smtClean="0"/>
          </a:p>
          <a:p>
            <a:pPr marL="1088136" lvl="2" indent="-457200"/>
            <a:endParaRPr lang="en-US" dirty="0" smtClean="0"/>
          </a:p>
        </p:txBody>
      </p:sp>
      <p:sp>
        <p:nvSpPr>
          <p:cNvPr id="27" name="Rectangle 26"/>
          <p:cNvSpPr/>
          <p:nvPr/>
        </p:nvSpPr>
        <p:spPr>
          <a:xfrm>
            <a:off x="353501" y="1786116"/>
            <a:ext cx="8409499" cy="861774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2500" dirty="0" smtClean="0">
                <a:solidFill>
                  <a:srgbClr val="FF0000"/>
                </a:solidFill>
              </a:rPr>
              <a:t>Now, let’s create a thesis statement about Nikki Giovanni’s poetry style! (</a:t>
            </a:r>
            <a:r>
              <a:rPr lang="en-US" sz="2500" b="1" dirty="0" smtClean="0">
                <a:solidFill>
                  <a:srgbClr val="FF0000"/>
                </a:solidFill>
              </a:rPr>
              <a:t>Look back to p. 243</a:t>
            </a:r>
            <a:r>
              <a:rPr lang="en-US" sz="2500" dirty="0" smtClean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5" name="Rectangle 4"/>
          <p:cNvSpPr/>
          <p:nvPr/>
        </p:nvSpPr>
        <p:spPr>
          <a:xfrm>
            <a:off x="353502" y="3657600"/>
            <a:ext cx="8483044" cy="1015663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>
              <a:buAutoNum type="arabicPeriod" startAt="2"/>
            </a:pPr>
            <a:r>
              <a:rPr lang="en-US" sz="3000" b="1" dirty="0" smtClean="0"/>
              <a:t>Opinion</a:t>
            </a:r>
            <a:r>
              <a:rPr lang="en-US" sz="3000" dirty="0" smtClean="0"/>
              <a:t>: ________________________________</a:t>
            </a:r>
          </a:p>
          <a:p>
            <a:pPr marL="742950" indent="-742950"/>
            <a:r>
              <a:rPr lang="en-US" sz="3000" dirty="0" smtClean="0"/>
              <a:t>___________________________________________</a:t>
            </a:r>
          </a:p>
        </p:txBody>
      </p:sp>
      <p:sp>
        <p:nvSpPr>
          <p:cNvPr id="9" name="Rectangle 8"/>
          <p:cNvSpPr/>
          <p:nvPr/>
        </p:nvSpPr>
        <p:spPr>
          <a:xfrm>
            <a:off x="228600" y="4724400"/>
            <a:ext cx="8607945" cy="2015936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2500" u="sng" dirty="0" smtClean="0"/>
              <a:t>Thesis Statement</a:t>
            </a:r>
            <a:endParaRPr lang="en-US" sz="2500" dirty="0" smtClean="0"/>
          </a:p>
          <a:p>
            <a:pPr marL="742950" indent="-742950"/>
            <a:r>
              <a:rPr lang="en-US" sz="2500" dirty="0"/>
              <a:t>	</a:t>
            </a:r>
            <a:r>
              <a:rPr lang="en-US" sz="2500" dirty="0" smtClean="0"/>
              <a:t>________________________________________________________________________________________________________________________________________________</a:t>
            </a:r>
          </a:p>
        </p:txBody>
      </p:sp>
      <p:sp>
        <p:nvSpPr>
          <p:cNvPr id="10" name="Rectangle 9"/>
          <p:cNvSpPr/>
          <p:nvPr/>
        </p:nvSpPr>
        <p:spPr>
          <a:xfrm>
            <a:off x="381000" y="3027402"/>
            <a:ext cx="8409499" cy="553998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en-US" sz="3000" b="1" dirty="0" smtClean="0"/>
              <a:t>Subject</a:t>
            </a:r>
            <a:r>
              <a:rPr lang="en-US" sz="3000" dirty="0" smtClean="0"/>
              <a:t>: Nikki Giovanni’s poetic style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500" dirty="0" smtClean="0"/>
              <a:t>Forming a </a:t>
            </a:r>
            <a:r>
              <a:rPr lang="en-US" sz="2500" b="1" i="1" dirty="0" smtClean="0"/>
              <a:t>thesis statement</a:t>
            </a:r>
            <a:r>
              <a:rPr lang="en-US" sz="2500" b="1" dirty="0" smtClean="0"/>
              <a:t> </a:t>
            </a:r>
            <a:r>
              <a:rPr lang="en-US" sz="2500" dirty="0" smtClean="0"/>
              <a:t>for Nikki Giovanni’s style (20 min)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52400" y="914400"/>
            <a:ext cx="8178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Form a </a:t>
            </a:r>
            <a:r>
              <a:rPr lang="en-US" b="1" i="1" dirty="0" smtClean="0"/>
              <a:t>thesis statement</a:t>
            </a:r>
            <a:r>
              <a:rPr lang="en-US" dirty="0" smtClean="0"/>
              <a:t> about Nikki Giovanni’s writing style by analytically discussing and rereading Nikki Giovanni’s poems and writing notes into a </a:t>
            </a:r>
            <a:r>
              <a:rPr lang="en-US" b="1" dirty="0" smtClean="0"/>
              <a:t>write-tools</a:t>
            </a:r>
            <a:r>
              <a:rPr lang="en-US" dirty="0" smtClean="0"/>
              <a:t> outline</a:t>
            </a:r>
          </a:p>
          <a:p>
            <a:pPr marL="1088136" lvl="2" indent="-457200"/>
            <a:endParaRPr lang="en-US" dirty="0" smtClean="0"/>
          </a:p>
          <a:p>
            <a:pPr marL="1088136" lvl="2" indent="-457200"/>
            <a:endParaRPr lang="en-US" dirty="0" smtClean="0"/>
          </a:p>
        </p:txBody>
      </p:sp>
      <p:sp>
        <p:nvSpPr>
          <p:cNvPr id="27" name="Rectangle 26"/>
          <p:cNvSpPr/>
          <p:nvPr/>
        </p:nvSpPr>
        <p:spPr>
          <a:xfrm>
            <a:off x="353501" y="1786116"/>
            <a:ext cx="8409499" cy="861774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2500" dirty="0" smtClean="0">
                <a:solidFill>
                  <a:srgbClr val="FF0000"/>
                </a:solidFill>
              </a:rPr>
              <a:t>Now, let’s create a thesis statement about Nikki Giovanni’s poetry style! (</a:t>
            </a:r>
            <a:r>
              <a:rPr lang="en-US" sz="2500" b="1" dirty="0" smtClean="0">
                <a:solidFill>
                  <a:srgbClr val="FF0000"/>
                </a:solidFill>
              </a:rPr>
              <a:t>Look back to p. 243</a:t>
            </a:r>
            <a:r>
              <a:rPr lang="en-US" sz="2500" dirty="0" smtClean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5" name="Rectangle 4"/>
          <p:cNvSpPr/>
          <p:nvPr/>
        </p:nvSpPr>
        <p:spPr>
          <a:xfrm>
            <a:off x="353502" y="3657600"/>
            <a:ext cx="8483044" cy="1015663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>
              <a:buAutoNum type="arabicPeriod" startAt="2"/>
            </a:pPr>
            <a:r>
              <a:rPr lang="en-US" sz="3000" b="1" dirty="0" smtClean="0"/>
              <a:t>Opinion</a:t>
            </a:r>
            <a:r>
              <a:rPr lang="en-US" sz="3000" dirty="0" smtClean="0"/>
              <a:t>: ________________________________</a:t>
            </a:r>
          </a:p>
          <a:p>
            <a:pPr marL="742950" indent="-742950"/>
            <a:r>
              <a:rPr lang="en-US" sz="3000" dirty="0" smtClean="0"/>
              <a:t>___________________________________________</a:t>
            </a:r>
          </a:p>
        </p:txBody>
      </p:sp>
      <p:sp>
        <p:nvSpPr>
          <p:cNvPr id="9" name="Rectangle 8"/>
          <p:cNvSpPr/>
          <p:nvPr/>
        </p:nvSpPr>
        <p:spPr>
          <a:xfrm>
            <a:off x="228600" y="4724400"/>
            <a:ext cx="8607945" cy="2015936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2500" u="sng" dirty="0" smtClean="0"/>
              <a:t>Thesis Statement</a:t>
            </a:r>
            <a:endParaRPr lang="en-US" sz="2500" dirty="0" smtClean="0"/>
          </a:p>
          <a:p>
            <a:pPr marL="742950" indent="-742950"/>
            <a:r>
              <a:rPr lang="en-US" sz="2500" dirty="0"/>
              <a:t>	</a:t>
            </a:r>
            <a:r>
              <a:rPr lang="en-US" sz="2500" u="sng" dirty="0" smtClean="0"/>
              <a:t>Nikki Giovanni’s style of incorporating a lot of personal details through a list poem format in </a:t>
            </a:r>
            <a:r>
              <a:rPr lang="en-US" sz="2500" i="1" u="sng" dirty="0" smtClean="0"/>
              <a:t>Nikki Rosa, The Beep Beep Poem</a:t>
            </a:r>
            <a:r>
              <a:rPr lang="en-US" sz="2500" u="sng" dirty="0" smtClean="0"/>
              <a:t>, and in the </a:t>
            </a:r>
            <a:r>
              <a:rPr lang="en-US" sz="2500" i="1" u="sng" dirty="0" smtClean="0"/>
              <a:t>Kidnap Poem</a:t>
            </a:r>
            <a:r>
              <a:rPr lang="en-US" sz="2500" u="sng" dirty="0" smtClean="0"/>
              <a:t> allows the reader to gain a comprehensive (a very complete) picture of her life.</a:t>
            </a:r>
          </a:p>
        </p:txBody>
      </p:sp>
      <p:sp>
        <p:nvSpPr>
          <p:cNvPr id="10" name="Rectangle 9"/>
          <p:cNvSpPr/>
          <p:nvPr/>
        </p:nvSpPr>
        <p:spPr>
          <a:xfrm>
            <a:off x="381000" y="3027402"/>
            <a:ext cx="8409499" cy="553998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en-US" sz="3000" b="1" dirty="0" smtClean="0"/>
              <a:t>Subject</a:t>
            </a:r>
            <a:r>
              <a:rPr lang="en-US" sz="3000" dirty="0" smtClean="0"/>
              <a:t>: Nikki Giovanni’s poetic style</a:t>
            </a:r>
          </a:p>
        </p:txBody>
      </p:sp>
    </p:spTree>
    <p:extLst>
      <p:ext uri="{BB962C8B-B14F-4D97-AF65-F5344CB8AC3E}">
        <p14:creationId xmlns:p14="http://schemas.microsoft.com/office/powerpoint/2010/main" val="2337483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0" y="35052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lvl="2" indent="-514350">
              <a:spcBef>
                <a:spcPct val="200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8000" dirty="0" smtClean="0"/>
              <a:t>Analytically discussing and rereading Nikki Giovanni’s poems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</a:t>
            </a:r>
            <a:r>
              <a:rPr kumimoji="0" lang="en-US" sz="8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notes into a </a:t>
            </a:r>
            <a:r>
              <a:rPr lang="en-US" sz="8000" b="1" dirty="0" smtClean="0"/>
              <a:t>write-tools</a:t>
            </a:r>
            <a:r>
              <a:rPr lang="en-US" sz="8000" dirty="0" smtClean="0"/>
              <a:t> outline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295400"/>
            <a:ext cx="9220200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800" dirty="0" smtClean="0"/>
              <a:t>Form a </a:t>
            </a:r>
            <a:r>
              <a:rPr lang="en-US" sz="2800" b="1" i="1" dirty="0" smtClean="0"/>
              <a:t>thesis statement</a:t>
            </a:r>
            <a:r>
              <a:rPr lang="en-US" sz="2800" dirty="0" smtClean="0"/>
              <a:t> about Nikki Giovanni’s writing style </a:t>
            </a:r>
            <a:endParaRPr lang="en-US" sz="26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Exit Slip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1143000" y="1981200"/>
            <a:ext cx="7197485" cy="286232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6000" dirty="0" smtClean="0"/>
              <a:t>What are the three major parts of a </a:t>
            </a:r>
            <a:r>
              <a:rPr lang="en-US" sz="6000" b="1" dirty="0" smtClean="0"/>
              <a:t>thesis statement?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</a:t>
            </a: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Grade (3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73667" y="-914400"/>
            <a:ext cx="10591800" cy="92202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7" name="Plus 6"/>
          <p:cNvSpPr/>
          <p:nvPr/>
        </p:nvSpPr>
        <p:spPr>
          <a:xfrm>
            <a:off x="1219200" y="1600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066800" y="3886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lus 8"/>
          <p:cNvSpPr/>
          <p:nvPr/>
        </p:nvSpPr>
        <p:spPr>
          <a:xfrm>
            <a:off x="5257800" y="1396114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371600" y="2209800"/>
            <a:ext cx="304800" cy="1524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1219200" y="25146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Minus 11"/>
          <p:cNvSpPr/>
          <p:nvPr/>
        </p:nvSpPr>
        <p:spPr>
          <a:xfrm>
            <a:off x="5257800" y="34290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494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485543"/>
            <a:ext cx="7315200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Look back to </a:t>
            </a:r>
            <a:r>
              <a:rPr lang="en-US" sz="5000" dirty="0" err="1" smtClean="0"/>
              <a:t>p</a:t>
            </a:r>
            <a:r>
              <a:rPr lang="en-US" sz="5000" dirty="0" smtClean="0"/>
              <a:t>. 243, what is one feature of Nikki Giovanni’s writing </a:t>
            </a:r>
            <a:r>
              <a:rPr lang="en-US" sz="5000" b="1" i="1" dirty="0" smtClean="0"/>
              <a:t>style</a:t>
            </a:r>
            <a:r>
              <a:rPr lang="en-US" sz="5000" i="1" dirty="0" smtClean="0"/>
              <a:t>?</a:t>
            </a:r>
            <a:endParaRPr lang="en-US" sz="5000" dirty="0" smtClean="0"/>
          </a:p>
          <a:p>
            <a:pPr algn="ctr"/>
            <a:endParaRPr lang="en-US" sz="5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Style Analysis Thesis Essay Writing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smtClean="0">
                <a:latin typeface="+mj-lt"/>
                <a:ea typeface="+mj-ea"/>
                <a:cs typeface="+mj-cs"/>
                <a:sym typeface="Wingdings"/>
              </a:rPr>
              <a:t>Activity 3.18</a:t>
            </a:r>
            <a:endParaRPr kumimoji="0" lang="en-US" sz="4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min)15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Forming a </a:t>
            </a:r>
            <a:r>
              <a:rPr lang="en-US" b="1" i="1" dirty="0" smtClean="0"/>
              <a:t>thesis</a:t>
            </a:r>
            <a:r>
              <a:rPr lang="en-US" dirty="0" smtClean="0"/>
              <a:t> </a:t>
            </a:r>
            <a:r>
              <a:rPr lang="en-US" b="1" i="1" dirty="0" smtClean="0"/>
              <a:t>statement</a:t>
            </a:r>
            <a:r>
              <a:rPr lang="en-US" dirty="0" smtClean="0"/>
              <a:t> (10 min) 25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Outlining using </a:t>
            </a:r>
            <a:r>
              <a:rPr lang="en-US" b="1" dirty="0" smtClean="0"/>
              <a:t>write-tools</a:t>
            </a:r>
            <a:r>
              <a:rPr lang="en-US" dirty="0" smtClean="0"/>
              <a:t> (10 min)35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Forming a </a:t>
            </a:r>
            <a:r>
              <a:rPr lang="en-US" b="1" i="1" dirty="0" smtClean="0"/>
              <a:t>thesis statement</a:t>
            </a:r>
            <a:r>
              <a:rPr lang="en-US" b="1" dirty="0" smtClean="0"/>
              <a:t> </a:t>
            </a:r>
            <a:r>
              <a:rPr lang="en-US" dirty="0" smtClean="0"/>
              <a:t>for Nikki Giovanni’s style (20 min)55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0" y="33528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lvl="2" indent="-514350">
              <a:spcBef>
                <a:spcPct val="200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8000" dirty="0" smtClean="0"/>
              <a:t>Analytically discussing and rereading Nikki Giovanni’s poems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</a:t>
            </a:r>
            <a:r>
              <a:rPr kumimoji="0" lang="en-US" sz="8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notes into a </a:t>
            </a:r>
            <a:r>
              <a:rPr lang="en-US" sz="8000" b="1" dirty="0" smtClean="0"/>
              <a:t>write-tools</a:t>
            </a:r>
            <a:r>
              <a:rPr lang="en-US" sz="8000" dirty="0" smtClean="0"/>
              <a:t> outline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143000"/>
            <a:ext cx="9220200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800" dirty="0" smtClean="0"/>
              <a:t>Form a </a:t>
            </a:r>
            <a:r>
              <a:rPr lang="en-US" sz="2800" b="1" i="1" dirty="0" smtClean="0"/>
              <a:t>thesis statement</a:t>
            </a:r>
            <a:r>
              <a:rPr lang="en-US" sz="2800" dirty="0" smtClean="0"/>
              <a:t> about Nikki Giovanni’s writing style for one of her poems</a:t>
            </a:r>
            <a:endParaRPr lang="en-US" sz="26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500" dirty="0" smtClean="0"/>
              <a:t>Forming a </a:t>
            </a:r>
            <a:r>
              <a:rPr lang="en-US" sz="3500" b="1" i="1" dirty="0" smtClean="0"/>
              <a:t>thesis</a:t>
            </a:r>
            <a:r>
              <a:rPr lang="en-US" sz="3500" dirty="0" smtClean="0"/>
              <a:t> </a:t>
            </a:r>
            <a:r>
              <a:rPr lang="en-US" sz="3500" b="1" i="1" dirty="0" smtClean="0"/>
              <a:t>statement</a:t>
            </a:r>
            <a:r>
              <a:rPr lang="en-US" sz="3500" dirty="0" smtClean="0"/>
              <a:t> (10 min)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52400" y="914400"/>
            <a:ext cx="8178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Form a </a:t>
            </a:r>
            <a:r>
              <a:rPr lang="en-US" b="1" i="1" dirty="0" smtClean="0"/>
              <a:t>thesis statement</a:t>
            </a:r>
            <a:r>
              <a:rPr lang="en-US" dirty="0" smtClean="0"/>
              <a:t> about Nikki Giovanni’s writing style by analytically discussing and rereading Nikki Giovanni’s poems and writing notes into a </a:t>
            </a:r>
            <a:r>
              <a:rPr lang="en-US" b="1" dirty="0" smtClean="0"/>
              <a:t>write-tools</a:t>
            </a:r>
            <a:r>
              <a:rPr lang="en-US" dirty="0" smtClean="0"/>
              <a:t> outline</a:t>
            </a:r>
          </a:p>
          <a:p>
            <a:pPr marL="1088136" lvl="2" indent="-457200"/>
            <a:endParaRPr lang="en-US" dirty="0" smtClean="0"/>
          </a:p>
          <a:p>
            <a:pPr marL="1088136" lvl="2" indent="-457200"/>
            <a:endParaRPr lang="en-US" dirty="0" smtClean="0"/>
          </a:p>
        </p:txBody>
      </p:sp>
      <p:sp>
        <p:nvSpPr>
          <p:cNvPr id="15" name="Rectangle 14"/>
          <p:cNvSpPr/>
          <p:nvPr/>
        </p:nvSpPr>
        <p:spPr>
          <a:xfrm>
            <a:off x="724836" y="3389292"/>
            <a:ext cx="7657164" cy="1015663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3000" u="sng" dirty="0"/>
              <a:t>http://</a:t>
            </a:r>
            <a:r>
              <a:rPr lang="en-US" sz="3000" u="sng" dirty="0" err="1"/>
              <a:t>www.youtube.com</a:t>
            </a:r>
            <a:r>
              <a:rPr lang="en-US" sz="3000" u="sng" dirty="0"/>
              <a:t>/</a:t>
            </a:r>
            <a:r>
              <a:rPr lang="en-US" sz="3000" u="sng" dirty="0" err="1"/>
              <a:t>watch?v</a:t>
            </a:r>
            <a:r>
              <a:rPr lang="en-US" sz="3000" u="sng" dirty="0"/>
              <a:t>=5HePQWodWiQ</a:t>
            </a:r>
            <a:endParaRPr lang="en-US" sz="3000" u="sng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500" dirty="0" smtClean="0"/>
              <a:t>Forming a </a:t>
            </a:r>
            <a:r>
              <a:rPr lang="en-US" sz="3500" b="1" i="1" dirty="0" smtClean="0"/>
              <a:t>thesis</a:t>
            </a:r>
            <a:r>
              <a:rPr lang="en-US" sz="3500" dirty="0" smtClean="0"/>
              <a:t> </a:t>
            </a:r>
            <a:r>
              <a:rPr lang="en-US" sz="3500" b="1" i="1" dirty="0" smtClean="0"/>
              <a:t>statement</a:t>
            </a:r>
            <a:r>
              <a:rPr lang="en-US" sz="3500" dirty="0" smtClean="0"/>
              <a:t> (10 min)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72609" y="1828801"/>
            <a:ext cx="7657164" cy="553998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3000" u="sng" dirty="0" smtClean="0"/>
              <a:t>3 Major Parts of a Thesis Statement</a:t>
            </a:r>
          </a:p>
        </p:txBody>
      </p:sp>
      <p:sp>
        <p:nvSpPr>
          <p:cNvPr id="8" name="Rectangle 7"/>
          <p:cNvSpPr/>
          <p:nvPr/>
        </p:nvSpPr>
        <p:spPr>
          <a:xfrm>
            <a:off x="672609" y="3886200"/>
            <a:ext cx="7657163" cy="116955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3500" dirty="0" smtClean="0"/>
              <a:t>*The opinion must be </a:t>
            </a:r>
          </a:p>
          <a:p>
            <a:pPr marL="742950" indent="-742950" algn="ctr"/>
            <a:r>
              <a:rPr lang="en-US" sz="3500" u="sng" dirty="0" smtClean="0"/>
              <a:t>BASED ON </a:t>
            </a:r>
            <a:r>
              <a:rPr lang="en-US" sz="3500" b="1" u="sng" dirty="0" smtClean="0"/>
              <a:t>REASONS</a:t>
            </a:r>
          </a:p>
        </p:txBody>
      </p:sp>
      <p:sp>
        <p:nvSpPr>
          <p:cNvPr id="9" name="Rectangle 8"/>
          <p:cNvSpPr/>
          <p:nvPr/>
        </p:nvSpPr>
        <p:spPr>
          <a:xfrm>
            <a:off x="674037" y="5334000"/>
            <a:ext cx="7657163" cy="116955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3500" b="1" dirty="0" smtClean="0"/>
              <a:t>3. </a:t>
            </a:r>
            <a:r>
              <a:rPr lang="en-US" sz="3500" dirty="0" smtClean="0"/>
              <a:t>A good thesis statement is </a:t>
            </a:r>
            <a:r>
              <a:rPr lang="en-US" sz="3500" u="sng" dirty="0" smtClean="0"/>
              <a:t>not</a:t>
            </a:r>
            <a:r>
              <a:rPr lang="en-US" sz="3500" dirty="0" smtClean="0"/>
              <a:t>  an obvious statement!!!</a:t>
            </a:r>
          </a:p>
        </p:txBody>
      </p:sp>
      <p:sp>
        <p:nvSpPr>
          <p:cNvPr id="10" name="Rectangle 9"/>
          <p:cNvSpPr/>
          <p:nvPr/>
        </p:nvSpPr>
        <p:spPr>
          <a:xfrm>
            <a:off x="719311" y="3124200"/>
            <a:ext cx="7662689" cy="553998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3000" b="1" dirty="0" smtClean="0"/>
              <a:t>2.   Opinion</a:t>
            </a:r>
            <a:r>
              <a:rPr lang="en-US" sz="3000" dirty="0" smtClean="0"/>
              <a:t>*: your opinion on the topic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52400" y="914400"/>
            <a:ext cx="8178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Form a </a:t>
            </a:r>
            <a:r>
              <a:rPr lang="en-US" b="1" i="1" dirty="0" smtClean="0"/>
              <a:t>thesis statement</a:t>
            </a:r>
            <a:r>
              <a:rPr lang="en-US" dirty="0" smtClean="0"/>
              <a:t> about Nikki Giovanni’s writing style by analytically discussing and rereading Nikki Giovanni’s poems and writing notes into a </a:t>
            </a:r>
            <a:r>
              <a:rPr lang="en-US" b="1" dirty="0" smtClean="0"/>
              <a:t>write-tools</a:t>
            </a:r>
            <a:r>
              <a:rPr lang="en-US" dirty="0" smtClean="0"/>
              <a:t> outline</a:t>
            </a:r>
          </a:p>
          <a:p>
            <a:pPr marL="1088136" lvl="2" indent="-457200"/>
            <a:endParaRPr lang="en-US" dirty="0" smtClean="0"/>
          </a:p>
          <a:p>
            <a:pPr marL="1088136" lvl="2" indent="-457200"/>
            <a:endParaRPr lang="en-US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685800" y="2494002"/>
            <a:ext cx="7657164" cy="553998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3000" b="1" dirty="0" smtClean="0"/>
              <a:t>1. Subject</a:t>
            </a:r>
            <a:r>
              <a:rPr lang="en-US" sz="3000" dirty="0" smtClean="0"/>
              <a:t>: topic of your essay</a:t>
            </a:r>
          </a:p>
        </p:txBody>
      </p:sp>
      <p:sp>
        <p:nvSpPr>
          <p:cNvPr id="12" name="Rectangle 11"/>
          <p:cNvSpPr/>
          <p:nvPr/>
        </p:nvSpPr>
        <p:spPr>
          <a:xfrm rot="18720273">
            <a:off x="368079" y="2470939"/>
            <a:ext cx="7657164" cy="1938992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6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What are these three things?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24836" y="2382799"/>
            <a:ext cx="7657164" cy="1015663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3000" u="sng" dirty="0"/>
              <a:t>http://</a:t>
            </a:r>
            <a:r>
              <a:rPr lang="en-US" sz="3000" u="sng" dirty="0" err="1"/>
              <a:t>www.youtube.com</a:t>
            </a:r>
            <a:r>
              <a:rPr lang="en-US" sz="3000" u="sng" dirty="0"/>
              <a:t>/</a:t>
            </a:r>
            <a:r>
              <a:rPr lang="en-US" sz="3000" u="sng" dirty="0" err="1"/>
              <a:t>watch?v</a:t>
            </a:r>
            <a:r>
              <a:rPr lang="en-US" sz="3000" u="sng" dirty="0"/>
              <a:t>=5HePQWodWiQ</a:t>
            </a:r>
            <a:endParaRPr lang="en-US" sz="3000" u="sng" dirty="0" smtClean="0"/>
          </a:p>
        </p:txBody>
      </p:sp>
    </p:spTree>
    <p:extLst>
      <p:ext uri="{BB962C8B-B14F-4D97-AF65-F5344CB8AC3E}">
        <p14:creationId xmlns:p14="http://schemas.microsoft.com/office/powerpoint/2010/main" val="2628101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8" grpId="0" animBg="1"/>
      <p:bldP spid="9" grpId="0" animBg="1"/>
      <p:bldP spid="10" grpId="0" animBg="1"/>
      <p:bldP spid="13" grpId="0" animBg="1"/>
      <p:bldP spid="12" grpId="0" animBg="1"/>
      <p:bldP spid="12" grpId="1" animBg="1"/>
      <p:bldP spid="12" grpId="2" animBg="1"/>
      <p:bldP spid="12" grpId="3" animBg="1"/>
      <p:bldP spid="12" grpId="4" animBg="1"/>
      <p:bldP spid="1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1950</TotalTime>
  <Words>1112</Words>
  <Application>Microsoft Macintosh PowerPoint</Application>
  <PresentationFormat>On-screen Show (4:3)</PresentationFormat>
  <Paragraphs>139</Paragraphs>
  <Slides>17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Style Analysis Thesis Essay Writing</vt:lpstr>
      <vt:lpstr>PowerPoint Presentation</vt:lpstr>
      <vt:lpstr>Objectives (2 min)</vt:lpstr>
      <vt:lpstr>Forming a thesis statement (10 min)</vt:lpstr>
      <vt:lpstr>Forming a thesis statement (10 min)</vt:lpstr>
      <vt:lpstr>Forming a thesis statement (10 min)</vt:lpstr>
      <vt:lpstr>Forming a thesis statement (10 min)</vt:lpstr>
      <vt:lpstr>Outlining using write-tools (10 min)</vt:lpstr>
      <vt:lpstr>Forming a thesis statement for Nikki Giovanni’s style (20 min) </vt:lpstr>
      <vt:lpstr>Forming a thesis statement for Nikki Giovanni’s style (20 min) 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145</cp:revision>
  <dcterms:created xsi:type="dcterms:W3CDTF">2012-10-19T14:13:07Z</dcterms:created>
  <dcterms:modified xsi:type="dcterms:W3CDTF">2012-10-22T17:03:46Z</dcterms:modified>
</cp:coreProperties>
</file>