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Override PartName="/ppt/slides/slide11.xml" ContentType="application/vnd.openxmlformats-officedocument.presentationml.slide+xml"/>
  <Default Extension="xml" ContentType="application/xml"/>
  <Override PartName="/ppt/slides/slide9.xml" ContentType="application/vnd.openxmlformats-officedocument.presentationml.slide+xml"/>
  <Override PartName="/ppt/notesSlides/notesSlide3.xml" ContentType="application/vnd.openxmlformats-officedocument.presentationml.notesSlide+xml"/>
  <Default Extension="jpeg" ContentType="image/jpeg"/>
  <Override PartName="/ppt/tableStyles.xml" ContentType="application/vnd.openxmlformats-officedocument.presentationml.tableStyles+xml"/>
  <Default Extension="emf" ContentType="image/x-emf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14.xml" ContentType="application/vnd.openxmlformats-officedocument.presentationml.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notesSlides/notesSlide2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  <Override PartName="/ppt/slides/slide1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16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6" r:id="rId10"/>
    <p:sldId id="268" r:id="rId11"/>
    <p:sldId id="272" r:id="rId12"/>
    <p:sldId id="269" r:id="rId13"/>
    <p:sldId id="270" r:id="rId14"/>
    <p:sldId id="271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620"/>
    <p:restoredTop sz="94660"/>
  </p:normalViewPr>
  <p:slideViewPr>
    <p:cSldViewPr snapToObjects="1">
      <p:cViewPr varScale="1">
        <p:scale>
          <a:sx n="98" d="100"/>
          <a:sy n="98" d="100"/>
        </p:scale>
        <p:origin x="-6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notesMaster" Target="notesMasters/notesMaster1.xml"/><Relationship Id="rId17" Type="http://schemas.openxmlformats.org/officeDocument/2006/relationships/printerSettings" Target="printerSettings/printerSettings1.bin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5570F5C-7FAA-5746-9DC3-1DF1E4D3D2C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5E3B99C-A284-6340-9768-921B5D66E71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F2000-AA19-ED43-94BE-9FFBECADD534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gradFill flip="none" rotWithShape="1">
          <a:gsLst>
            <a:gs pos="0">
              <a:srgbClr val="FF6600"/>
            </a:gs>
            <a:gs pos="100000">
              <a:srgbClr val="FFFFF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9F42C4-B337-0143-9262-A76B85644E08}" type="datetimeFigureOut">
              <a:rPr lang="en-US" smtClean="0"/>
              <a:t>10/22/12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B0C842-26B9-D545-9963-310BC52873D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emf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4800" y="-533400"/>
            <a:ext cx="8686800" cy="7467600"/>
          </a:xfrm>
          <a:prstGeom prst="rect">
            <a:avLst/>
          </a:prstGeom>
          <a:solidFill>
            <a:schemeClr val="bg1"/>
          </a:solidFill>
        </p:spPr>
      </p:pic>
      <p:sp>
        <p:nvSpPr>
          <p:cNvPr id="6" name="Plus 5"/>
          <p:cNvSpPr/>
          <p:nvPr/>
        </p:nvSpPr>
        <p:spPr>
          <a:xfrm>
            <a:off x="5410200" y="5410200"/>
            <a:ext cx="304800" cy="2286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Plus 6"/>
          <p:cNvSpPr/>
          <p:nvPr/>
        </p:nvSpPr>
        <p:spPr>
          <a:xfrm>
            <a:off x="2057400" y="1066800"/>
            <a:ext cx="304800" cy="2286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lus 7"/>
          <p:cNvSpPr/>
          <p:nvPr/>
        </p:nvSpPr>
        <p:spPr>
          <a:xfrm>
            <a:off x="1905000" y="952500"/>
            <a:ext cx="304800" cy="2286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Minus 8"/>
          <p:cNvSpPr/>
          <p:nvPr/>
        </p:nvSpPr>
        <p:spPr>
          <a:xfrm>
            <a:off x="5334000" y="4953000"/>
            <a:ext cx="381000" cy="762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Minus 9"/>
          <p:cNvSpPr/>
          <p:nvPr/>
        </p:nvSpPr>
        <p:spPr>
          <a:xfrm>
            <a:off x="1943183" y="1981200"/>
            <a:ext cx="381000" cy="762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Minus 10"/>
          <p:cNvSpPr/>
          <p:nvPr/>
        </p:nvSpPr>
        <p:spPr>
          <a:xfrm>
            <a:off x="5219700" y="3276600"/>
            <a:ext cx="381000" cy="762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167710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2500" dirty="0" smtClean="0"/>
              <a:t>Forming a </a:t>
            </a:r>
            <a:r>
              <a:rPr lang="en-US" sz="2500" b="1" i="1" dirty="0" smtClean="0"/>
              <a:t>thesis statement</a:t>
            </a:r>
            <a:r>
              <a:rPr lang="en-US" sz="2500" b="1" dirty="0" smtClean="0"/>
              <a:t> </a:t>
            </a:r>
            <a:r>
              <a:rPr lang="en-US" sz="2500" dirty="0" smtClean="0"/>
              <a:t>for Nikki Giovanni’s style (20 min) </a:t>
            </a:r>
          </a:p>
        </p:txBody>
      </p:sp>
      <p:sp>
        <p:nvSpPr>
          <p:cNvPr id="24" name="Rectangle 23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sp>
        <p:nvSpPr>
          <p:cNvPr id="27" name="Rectangle 26"/>
          <p:cNvSpPr/>
          <p:nvPr/>
        </p:nvSpPr>
        <p:spPr>
          <a:xfrm>
            <a:off x="353501" y="1786116"/>
            <a:ext cx="8409499" cy="861774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500" dirty="0" smtClean="0">
                <a:solidFill>
                  <a:srgbClr val="FF0000"/>
                </a:solidFill>
              </a:rPr>
              <a:t>Now, let’s create a thesis statement about Nikki Giovanni’s poetry style</a:t>
            </a:r>
            <a:r>
              <a:rPr lang="en-US" sz="2500" dirty="0" smtClean="0">
                <a:solidFill>
                  <a:srgbClr val="FF0000"/>
                </a:solidFill>
              </a:rPr>
              <a:t>! (</a:t>
            </a:r>
            <a:r>
              <a:rPr lang="en-US" sz="2500" b="1" dirty="0" smtClean="0">
                <a:solidFill>
                  <a:srgbClr val="FF0000"/>
                </a:solidFill>
              </a:rPr>
              <a:t>Look back to </a:t>
            </a:r>
            <a:r>
              <a:rPr lang="en-US" sz="2500" b="1" dirty="0" err="1" smtClean="0">
                <a:solidFill>
                  <a:srgbClr val="FF0000"/>
                </a:solidFill>
              </a:rPr>
              <a:t>p</a:t>
            </a:r>
            <a:r>
              <a:rPr lang="en-US" sz="2500" b="1" dirty="0" smtClean="0">
                <a:solidFill>
                  <a:srgbClr val="FF0000"/>
                </a:solidFill>
              </a:rPr>
              <a:t>. 243</a:t>
            </a:r>
            <a:r>
              <a:rPr lang="en-US" sz="2500" dirty="0" smtClean="0">
                <a:solidFill>
                  <a:srgbClr val="FF0000"/>
                </a:solidFill>
              </a:rPr>
              <a:t>)</a:t>
            </a:r>
            <a:endParaRPr lang="en-US" sz="2500" dirty="0" smtClean="0">
              <a:solidFill>
                <a:srgbClr val="FF0000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53502" y="3657600"/>
            <a:ext cx="8483044" cy="1015663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>
              <a:buAutoNum type="arabicPeriod" startAt="2"/>
            </a:pPr>
            <a:r>
              <a:rPr lang="en-US" sz="3000" b="1" dirty="0" smtClean="0"/>
              <a:t>Opinion</a:t>
            </a:r>
            <a:r>
              <a:rPr lang="en-US" sz="3000" dirty="0" smtClean="0"/>
              <a:t>: ________________________________</a:t>
            </a:r>
          </a:p>
          <a:p>
            <a:pPr marL="742950" indent="-742950"/>
            <a:r>
              <a:rPr lang="en-US" sz="3000" dirty="0" smtClean="0"/>
              <a:t>___________________________________________</a:t>
            </a:r>
          </a:p>
        </p:txBody>
      </p:sp>
      <p:sp>
        <p:nvSpPr>
          <p:cNvPr id="9" name="Rectangle 8"/>
          <p:cNvSpPr/>
          <p:nvPr/>
        </p:nvSpPr>
        <p:spPr>
          <a:xfrm>
            <a:off x="228600" y="4724400"/>
            <a:ext cx="8607945" cy="2015936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500" u="sng" dirty="0" smtClean="0"/>
              <a:t>Thesis Statement</a:t>
            </a:r>
            <a:endParaRPr lang="en-US" sz="2500" dirty="0" smtClean="0"/>
          </a:p>
          <a:p>
            <a:pPr marL="742950" indent="-742950"/>
            <a:r>
              <a:rPr lang="en-US" sz="2500" dirty="0" smtClean="0"/>
              <a:t>_____________________________________________________</a:t>
            </a:r>
          </a:p>
          <a:p>
            <a:pPr marL="742950" indent="-742950"/>
            <a:r>
              <a:rPr lang="en-US" sz="2500" dirty="0" smtClean="0"/>
              <a:t>_____________________________________________________</a:t>
            </a:r>
          </a:p>
          <a:p>
            <a:pPr marL="742950" indent="-742950"/>
            <a:r>
              <a:rPr lang="en-US" sz="2500" dirty="0" smtClean="0"/>
              <a:t>_____________________________________________________</a:t>
            </a:r>
          </a:p>
          <a:p>
            <a:pPr marL="742950" indent="-742950"/>
            <a:r>
              <a:rPr lang="en-US" sz="2500" dirty="0" smtClean="0"/>
              <a:t>_____________________________________________________</a:t>
            </a:r>
          </a:p>
        </p:txBody>
      </p:sp>
      <p:sp>
        <p:nvSpPr>
          <p:cNvPr id="10" name="Rectangle 9"/>
          <p:cNvSpPr/>
          <p:nvPr/>
        </p:nvSpPr>
        <p:spPr>
          <a:xfrm>
            <a:off x="381000" y="3027402"/>
            <a:ext cx="8409499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>
              <a:buAutoNum type="arabicPeriod"/>
            </a:pPr>
            <a:r>
              <a:rPr lang="en-US" sz="3000" b="1" dirty="0" smtClean="0"/>
              <a:t>Subject</a:t>
            </a:r>
            <a:r>
              <a:rPr lang="en-US" sz="3000" dirty="0" smtClean="0"/>
              <a:t>: Nikki Giovanni’s poetic style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9" grpId="0" animBg="1"/>
      <p:bldP spid="10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2500" dirty="0" smtClean="0"/>
              <a:t>Forming a </a:t>
            </a:r>
            <a:r>
              <a:rPr lang="en-US" sz="2500" b="1" i="1" dirty="0" smtClean="0"/>
              <a:t>thesis statement</a:t>
            </a:r>
            <a:r>
              <a:rPr lang="en-US" sz="2500" b="1" dirty="0" smtClean="0"/>
              <a:t> </a:t>
            </a:r>
            <a:r>
              <a:rPr lang="en-US" sz="2500" dirty="0" smtClean="0"/>
              <a:t>for Nikki Giovanni’s style (20 min) </a:t>
            </a:r>
          </a:p>
        </p:txBody>
      </p:sp>
      <p:sp>
        <p:nvSpPr>
          <p:cNvPr id="24" name="Rectangle 23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sp>
        <p:nvSpPr>
          <p:cNvPr id="27" name="Rectangle 26"/>
          <p:cNvSpPr/>
          <p:nvPr/>
        </p:nvSpPr>
        <p:spPr>
          <a:xfrm>
            <a:off x="353501" y="1786116"/>
            <a:ext cx="8409499" cy="861774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500" dirty="0" smtClean="0">
                <a:solidFill>
                  <a:srgbClr val="FF0000"/>
                </a:solidFill>
              </a:rPr>
              <a:t>Now, let’s create a thesis statement about Nikki Giovanni’s poetry style</a:t>
            </a:r>
            <a:r>
              <a:rPr lang="en-US" sz="2500" dirty="0" smtClean="0">
                <a:solidFill>
                  <a:srgbClr val="FF0000"/>
                </a:solidFill>
              </a:rPr>
              <a:t>! (</a:t>
            </a:r>
            <a:r>
              <a:rPr lang="en-US" sz="2500" b="1" dirty="0" smtClean="0">
                <a:solidFill>
                  <a:srgbClr val="FF0000"/>
                </a:solidFill>
              </a:rPr>
              <a:t>Look back to </a:t>
            </a:r>
            <a:r>
              <a:rPr lang="en-US" sz="2500" b="1" dirty="0" err="1" smtClean="0">
                <a:solidFill>
                  <a:srgbClr val="FF0000"/>
                </a:solidFill>
              </a:rPr>
              <a:t>p</a:t>
            </a:r>
            <a:r>
              <a:rPr lang="en-US" sz="2500" b="1" dirty="0" smtClean="0">
                <a:solidFill>
                  <a:srgbClr val="FF0000"/>
                </a:solidFill>
              </a:rPr>
              <a:t>. 243</a:t>
            </a:r>
            <a:r>
              <a:rPr lang="en-US" sz="2500" dirty="0" smtClean="0">
                <a:solidFill>
                  <a:srgbClr val="FF0000"/>
                </a:solidFill>
              </a:rPr>
              <a:t>)</a:t>
            </a:r>
            <a:endParaRPr lang="en-US" sz="2500" dirty="0" smtClean="0">
              <a:solidFill>
                <a:srgbClr val="FF0000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53502" y="3505200"/>
            <a:ext cx="8483044" cy="1015663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>
              <a:buAutoNum type="arabicPeriod" startAt="2"/>
            </a:pPr>
            <a:r>
              <a:rPr lang="en-US" sz="3000" b="1" dirty="0" smtClean="0"/>
              <a:t>Opinion</a:t>
            </a:r>
            <a:r>
              <a:rPr lang="en-US" sz="3000" dirty="0" smtClean="0"/>
              <a:t>: ________________________________</a:t>
            </a:r>
          </a:p>
          <a:p>
            <a:pPr marL="742950" indent="-742950"/>
            <a:r>
              <a:rPr lang="en-US" sz="3000" dirty="0" smtClean="0"/>
              <a:t>___________________________________________</a:t>
            </a:r>
          </a:p>
        </p:txBody>
      </p:sp>
      <p:sp>
        <p:nvSpPr>
          <p:cNvPr id="9" name="Rectangle 8"/>
          <p:cNvSpPr/>
          <p:nvPr/>
        </p:nvSpPr>
        <p:spPr>
          <a:xfrm>
            <a:off x="228600" y="4648200"/>
            <a:ext cx="8607945" cy="2015936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500" u="sng" dirty="0" smtClean="0"/>
              <a:t>Thesis Statement</a:t>
            </a:r>
            <a:endParaRPr lang="en-US" sz="2500" dirty="0" smtClean="0"/>
          </a:p>
          <a:p>
            <a:pPr marL="742950" indent="-742950"/>
            <a:r>
              <a:rPr lang="en-US" sz="2500" dirty="0"/>
              <a:t>	</a:t>
            </a:r>
            <a:r>
              <a:rPr lang="en-US" sz="2500" u="sng" dirty="0" smtClean="0"/>
              <a:t>Nikki Giovanni’s style of incorporating a lot of personal details through a </a:t>
            </a:r>
            <a:r>
              <a:rPr lang="en-US" sz="2500" u="sng" dirty="0" smtClean="0"/>
              <a:t>list poem format in </a:t>
            </a:r>
            <a:r>
              <a:rPr lang="en-US" sz="2500" i="1" u="sng" dirty="0" smtClean="0"/>
              <a:t>Nikki Rosa</a:t>
            </a:r>
            <a:r>
              <a:rPr lang="en-US" sz="2500" u="sng" dirty="0" smtClean="0"/>
              <a:t>, </a:t>
            </a:r>
            <a:r>
              <a:rPr lang="en-US" sz="2500" i="1" u="sng" dirty="0" smtClean="0"/>
              <a:t>The Beep Beep Poem</a:t>
            </a:r>
            <a:r>
              <a:rPr lang="en-US" sz="2500" u="sng" dirty="0" smtClean="0"/>
              <a:t>, and in the </a:t>
            </a:r>
            <a:r>
              <a:rPr lang="en-US" sz="2500" i="1" u="sng" dirty="0" smtClean="0"/>
              <a:t>Kidnap Poem</a:t>
            </a:r>
            <a:r>
              <a:rPr lang="en-US" sz="2500" u="sng" dirty="0" smtClean="0"/>
              <a:t> allows the reader to gain a comprehensive (a very complete) picture of her life. </a:t>
            </a:r>
            <a:endParaRPr lang="en-US" sz="2500" u="sng" dirty="0" smtClean="0"/>
          </a:p>
        </p:txBody>
      </p:sp>
      <p:sp>
        <p:nvSpPr>
          <p:cNvPr id="10" name="Rectangle 9"/>
          <p:cNvSpPr/>
          <p:nvPr/>
        </p:nvSpPr>
        <p:spPr>
          <a:xfrm>
            <a:off x="381000" y="2819400"/>
            <a:ext cx="8409499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>
              <a:buAutoNum type="arabicPeriod"/>
            </a:pPr>
            <a:r>
              <a:rPr lang="en-US" sz="3000" b="1" dirty="0" smtClean="0"/>
              <a:t>Subject</a:t>
            </a:r>
            <a:r>
              <a:rPr lang="en-US" sz="3000" dirty="0" smtClean="0"/>
              <a:t>: Nikki Giovanni’s poetic style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9" grpId="0" animBg="1"/>
      <p:bldP spid="10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Closing (</a:t>
            </a:r>
            <a:r>
              <a:rPr lang="en-US" sz="3000" dirty="0"/>
              <a:t>1</a:t>
            </a:r>
            <a:r>
              <a:rPr lang="en-US" sz="3000" dirty="0" smtClean="0"/>
              <a:t>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6" name="Rectangle 5"/>
          <p:cNvSpPr/>
          <p:nvPr/>
        </p:nvSpPr>
        <p:spPr>
          <a:xfrm>
            <a:off x="0" y="817602"/>
            <a:ext cx="8742261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760" lvl="0" indent="-256032" algn="ctr" defTabSz="914400">
              <a:spcBef>
                <a:spcPts val="400"/>
              </a:spcBef>
              <a:buClr>
                <a:schemeClr val="accent1"/>
              </a:buClr>
              <a:buSzPct val="68000"/>
              <a:buFont typeface="Wingdings 3"/>
              <a:buChar char=""/>
              <a:defRPr/>
            </a:pPr>
            <a:r>
              <a:rPr lang="en-US" sz="3000" dirty="0" smtClean="0">
                <a:solidFill>
                  <a:srgbClr val="FF0000"/>
                </a:solidFill>
              </a:rPr>
              <a:t>Did you master the following objectives?</a:t>
            </a:r>
          </a:p>
        </p:txBody>
      </p:sp>
      <p:sp>
        <p:nvSpPr>
          <p:cNvPr id="11" name="Content Placeholder 1"/>
          <p:cNvSpPr txBox="1">
            <a:spLocks/>
          </p:cNvSpPr>
          <p:nvPr/>
        </p:nvSpPr>
        <p:spPr>
          <a:xfrm>
            <a:off x="0" y="3505200"/>
            <a:ext cx="9144000" cy="3505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32500" lnSpcReduction="20000"/>
          </a:bodyPr>
          <a:lstStyle/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Language (How you will master the knowledge)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en-US" sz="80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By: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lvl="2" indent="-514350">
              <a:spcBef>
                <a:spcPct val="20000"/>
              </a:spcBef>
              <a:spcAft>
                <a:spcPts val="600"/>
              </a:spcAft>
              <a:buFont typeface="+mj-lt"/>
              <a:buAutoNum type="arabicPeriod"/>
              <a:defRPr/>
            </a:pPr>
            <a:r>
              <a:rPr lang="en-US" sz="8000" dirty="0" smtClean="0"/>
              <a:t>Analytically discussing and rereading Nikki Giovanni’s poems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Writing</a:t>
            </a:r>
            <a:r>
              <a:rPr kumimoji="0" lang="en-US" sz="8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notes into a </a:t>
            </a:r>
            <a:r>
              <a:rPr lang="en-US" sz="8000" b="1" dirty="0" smtClean="0"/>
              <a:t>write-tools</a:t>
            </a:r>
            <a:r>
              <a:rPr lang="en-US" sz="8000" dirty="0" smtClean="0"/>
              <a:t> outline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0" y="1295400"/>
            <a:ext cx="9220200" cy="26314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800" dirty="0" smtClean="0"/>
              <a:t>Form a </a:t>
            </a:r>
            <a:r>
              <a:rPr lang="en-US" sz="2800" b="1" i="1" dirty="0" smtClean="0"/>
              <a:t>thesis statement</a:t>
            </a:r>
            <a:r>
              <a:rPr lang="en-US" sz="2800" dirty="0" smtClean="0"/>
              <a:t> about Nikki Giovanni’s writing style </a:t>
            </a:r>
            <a:endParaRPr lang="en-US" sz="2600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build="p"/>
      <p:bldP spid="12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624078" indent="-514350" algn="ctr"/>
            <a:r>
              <a:rPr lang="en-US" sz="3200" dirty="0" smtClean="0"/>
              <a:t>Exit Slip (5 min)</a:t>
            </a:r>
          </a:p>
        </p:txBody>
      </p:sp>
      <p:sp>
        <p:nvSpPr>
          <p:cNvPr id="4" name="Rectangle 3"/>
          <p:cNvSpPr/>
          <p:nvPr/>
        </p:nvSpPr>
        <p:spPr>
          <a:xfrm>
            <a:off x="1143000" y="1981200"/>
            <a:ext cx="7197485" cy="2862322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algn="ctr"/>
            <a:r>
              <a:rPr lang="en-US" sz="6000" dirty="0" smtClean="0"/>
              <a:t>What are the three major parts of a </a:t>
            </a:r>
            <a:r>
              <a:rPr lang="en-US" sz="6000" b="1" dirty="0" smtClean="0"/>
              <a:t>thesis statement?</a:t>
            </a:r>
            <a:endParaRPr lang="en-US" sz="6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</a:t>
            </a:r>
            <a:r>
              <a:rPr kumimoji="0" lang="en-US" sz="3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Grade (3 </a:t>
            </a: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973667" y="-914400"/>
            <a:ext cx="10591800" cy="9220200"/>
          </a:xfrm>
          <a:prstGeom prst="rect">
            <a:avLst/>
          </a:prstGeom>
          <a:solidFill>
            <a:srgbClr val="FFFFFF"/>
          </a:solidFill>
        </p:spPr>
      </p:pic>
      <p:sp>
        <p:nvSpPr>
          <p:cNvPr id="7" name="Plus 6"/>
          <p:cNvSpPr/>
          <p:nvPr/>
        </p:nvSpPr>
        <p:spPr>
          <a:xfrm>
            <a:off x="1219200" y="1600200"/>
            <a:ext cx="304800" cy="1524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lus 7"/>
          <p:cNvSpPr/>
          <p:nvPr/>
        </p:nvSpPr>
        <p:spPr>
          <a:xfrm>
            <a:off x="1066800" y="3886200"/>
            <a:ext cx="304800" cy="1524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Plus 8"/>
          <p:cNvSpPr/>
          <p:nvPr/>
        </p:nvSpPr>
        <p:spPr>
          <a:xfrm>
            <a:off x="5257800" y="1396114"/>
            <a:ext cx="304800" cy="152400"/>
          </a:xfrm>
          <a:prstGeom prst="mathPl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Minus 9"/>
          <p:cNvSpPr/>
          <p:nvPr/>
        </p:nvSpPr>
        <p:spPr>
          <a:xfrm>
            <a:off x="1371600" y="2209800"/>
            <a:ext cx="304800" cy="1524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Minus 10"/>
          <p:cNvSpPr/>
          <p:nvPr/>
        </p:nvSpPr>
        <p:spPr>
          <a:xfrm>
            <a:off x="1219200" y="2514600"/>
            <a:ext cx="304800" cy="3048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Minus 11"/>
          <p:cNvSpPr/>
          <p:nvPr/>
        </p:nvSpPr>
        <p:spPr>
          <a:xfrm>
            <a:off x="5257800" y="3429000"/>
            <a:ext cx="304800" cy="304800"/>
          </a:xfrm>
          <a:prstGeom prst="mathMinu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916494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28600" y="1325562"/>
            <a:ext cx="8915400" cy="1005702"/>
          </a:xfrm>
        </p:spPr>
        <p:txBody>
          <a:bodyPr anchor="t">
            <a:noAutofit/>
          </a:bodyPr>
          <a:lstStyle/>
          <a:p>
            <a:pPr algn="ctr">
              <a:buNone/>
            </a:pPr>
            <a:r>
              <a:rPr lang="en-US" sz="2000" dirty="0" smtClean="0"/>
              <a:t>Your 5-point daily participation grade is based on </a:t>
            </a:r>
            <a:r>
              <a:rPr lang="en-US" sz="2000" dirty="0" err="1" smtClean="0"/>
              <a:t>CLA’s</a:t>
            </a:r>
            <a:r>
              <a:rPr lang="en-US" sz="2000" dirty="0" smtClean="0"/>
              <a:t> core-values:</a:t>
            </a:r>
          </a:p>
          <a:p>
            <a:pPr algn="ctr">
              <a:buNone/>
            </a:pPr>
            <a:r>
              <a:rPr lang="en-US" sz="2400" b="1" dirty="0" smtClean="0"/>
              <a:t>CLA Students are S.M.A.R.T.</a:t>
            </a:r>
          </a:p>
        </p:txBody>
      </p:sp>
      <p:sp>
        <p:nvSpPr>
          <p:cNvPr id="5" name="Title 2"/>
          <p:cNvSpPr txBox="1">
            <a:spLocks/>
          </p:cNvSpPr>
          <p:nvPr/>
        </p:nvSpPr>
        <p:spPr>
          <a:xfrm>
            <a:off x="914400" y="76200"/>
            <a:ext cx="76200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SMART (Participation) Grade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0" y="5638800"/>
            <a:ext cx="906780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sz="4000" dirty="0" smtClean="0"/>
              <a:t>What do you deserve today?</a:t>
            </a:r>
            <a:endParaRPr lang="en-US" sz="2800" dirty="0" smtClean="0"/>
          </a:p>
          <a:p>
            <a:pPr algn="r">
              <a:buNone/>
            </a:pPr>
            <a:r>
              <a:rPr lang="en-US" dirty="0" smtClean="0"/>
              <a:t>*One point for each core-value (5 points possible each day).  I reserve the right to change these grades.</a:t>
            </a:r>
          </a:p>
        </p:txBody>
      </p:sp>
      <p:sp>
        <p:nvSpPr>
          <p:cNvPr id="6" name="Rectangle 5"/>
          <p:cNvSpPr/>
          <p:nvPr/>
        </p:nvSpPr>
        <p:spPr>
          <a:xfrm>
            <a:off x="3124200" y="2443797"/>
            <a:ext cx="3048000" cy="311880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S </a:t>
            </a:r>
            <a:r>
              <a:rPr lang="en-US" sz="3000" dirty="0" smtClean="0"/>
              <a:t>= Self-Controlled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M </a:t>
            </a:r>
            <a:r>
              <a:rPr lang="en-US" sz="3000" dirty="0" smtClean="0"/>
              <a:t>= Motivated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A </a:t>
            </a:r>
            <a:r>
              <a:rPr lang="en-US" sz="3000" dirty="0" smtClean="0"/>
              <a:t>= Accountable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R </a:t>
            </a:r>
            <a:r>
              <a:rPr lang="en-US" sz="3000" dirty="0" smtClean="0"/>
              <a:t>= Respectful</a:t>
            </a:r>
          </a:p>
          <a:p>
            <a:pPr>
              <a:spcAft>
                <a:spcPts val="1400"/>
              </a:spcAft>
              <a:buNone/>
            </a:pPr>
            <a:r>
              <a:rPr lang="en-US" sz="3000" b="1" dirty="0" smtClean="0"/>
              <a:t>T </a:t>
            </a:r>
            <a:r>
              <a:rPr lang="en-US" sz="3000" dirty="0" smtClean="0"/>
              <a:t>= Timely</a:t>
            </a:r>
          </a:p>
        </p:txBody>
      </p:sp>
      <p:sp>
        <p:nvSpPr>
          <p:cNvPr id="7" name="Rectangle 6"/>
          <p:cNvSpPr/>
          <p:nvPr/>
        </p:nvSpPr>
        <p:spPr>
          <a:xfrm>
            <a:off x="1219200" y="697468"/>
            <a:ext cx="73152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buNone/>
            </a:pPr>
            <a:r>
              <a:rPr lang="en-US" dirty="0" smtClean="0"/>
              <a:t>Each day </a:t>
            </a:r>
            <a:r>
              <a:rPr lang="en-US" b="1" dirty="0" smtClean="0"/>
              <a:t>YOU</a:t>
            </a:r>
            <a:r>
              <a:rPr lang="en-US" dirty="0" smtClean="0"/>
              <a:t> will decide the grade you deserve.*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2"/>
          <p:cNvSpPr txBox="1">
            <a:spLocks/>
          </p:cNvSpPr>
          <p:nvPr/>
        </p:nvSpPr>
        <p:spPr>
          <a:xfrm>
            <a:off x="2019300" y="274638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Do Now (5 min)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066800" y="1485543"/>
            <a:ext cx="7315200" cy="31700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5000" dirty="0" smtClean="0"/>
              <a:t>Look back to </a:t>
            </a:r>
            <a:r>
              <a:rPr lang="en-US" sz="5000" dirty="0" err="1" smtClean="0"/>
              <a:t>p</a:t>
            </a:r>
            <a:r>
              <a:rPr lang="en-US" sz="5000" dirty="0" smtClean="0"/>
              <a:t>. 243, what is one feature of Nikki Giovanni’s writing </a:t>
            </a:r>
            <a:r>
              <a:rPr lang="en-US" sz="5000" b="1" i="1" dirty="0" smtClean="0"/>
              <a:t>style</a:t>
            </a:r>
            <a:r>
              <a:rPr lang="en-US" sz="5000" i="1" dirty="0" smtClean="0"/>
              <a:t>?</a:t>
            </a:r>
            <a:endParaRPr lang="en-US" sz="5000" dirty="0" smtClean="0"/>
          </a:p>
          <a:p>
            <a:pPr algn="ctr"/>
            <a:endParaRPr lang="en-US" sz="5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0"/>
            <a:ext cx="7772400" cy="1470025"/>
          </a:xfrm>
        </p:spPr>
        <p:txBody>
          <a:bodyPr>
            <a:normAutofit fontScale="90000"/>
          </a:bodyPr>
          <a:lstStyle/>
          <a:p>
            <a:pPr algn="ctr"/>
            <a:r>
              <a:rPr lang="en-US" sz="6000" dirty="0" smtClean="0"/>
              <a:t>Style Analysis Thesis Essay </a:t>
            </a:r>
            <a:r>
              <a:rPr lang="en-US" sz="6000" dirty="0" smtClean="0"/>
              <a:t>Writing Part 2</a:t>
            </a:r>
            <a:endParaRPr lang="en-US" sz="6000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3711575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smtClean="0">
                <a:latin typeface="+mj-lt"/>
                <a:ea typeface="+mj-ea"/>
                <a:cs typeface="+mj-cs"/>
                <a:sym typeface="Wingdings"/>
              </a:rPr>
              <a:t>Activity 3.18</a:t>
            </a:r>
            <a:endParaRPr kumimoji="0" lang="en-US" sz="44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  <a:sym typeface="Wingdings"/>
            </a:endParaRPr>
          </a:p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  <a:sym typeface="Wingdings"/>
              </a:rPr>
              <a:t>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639762"/>
            <a:ext cx="9144000" cy="6218238"/>
          </a:xfrm>
        </p:spPr>
        <p:txBody>
          <a:bodyPr>
            <a:normAutofit/>
          </a:bodyPr>
          <a:lstStyle/>
          <a:p>
            <a:pPr marL="624078" indent="-514350">
              <a:buFont typeface="+mj-lt"/>
              <a:buAutoNum type="arabicPeriod"/>
            </a:pPr>
            <a:r>
              <a:rPr lang="en-US" dirty="0" smtClean="0"/>
              <a:t>Do Now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Objectives (1 min)15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Forming a </a:t>
            </a:r>
            <a:r>
              <a:rPr lang="en-US" b="1" i="1" dirty="0" smtClean="0"/>
              <a:t>thesis</a:t>
            </a:r>
            <a:r>
              <a:rPr lang="en-US" dirty="0" smtClean="0"/>
              <a:t> </a:t>
            </a:r>
            <a:r>
              <a:rPr lang="en-US" b="1" i="1" dirty="0" smtClean="0"/>
              <a:t>statement</a:t>
            </a:r>
            <a:r>
              <a:rPr lang="en-US" dirty="0" smtClean="0"/>
              <a:t> (10 min) 25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Outlining using </a:t>
            </a:r>
            <a:r>
              <a:rPr lang="en-US" b="1" dirty="0" smtClean="0"/>
              <a:t>write-tools</a:t>
            </a:r>
            <a:r>
              <a:rPr lang="en-US" dirty="0" smtClean="0"/>
              <a:t> (10 min)35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Forming a </a:t>
            </a:r>
            <a:r>
              <a:rPr lang="en-US" b="1" i="1" dirty="0" smtClean="0"/>
              <a:t>thesis statement</a:t>
            </a:r>
            <a:r>
              <a:rPr lang="en-US" b="1" dirty="0" smtClean="0"/>
              <a:t> </a:t>
            </a:r>
            <a:r>
              <a:rPr lang="en-US" dirty="0" smtClean="0"/>
              <a:t>for Nikki Giovanni’s style (20 min)55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Closing (1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Exit Slip (5 min)</a:t>
            </a:r>
          </a:p>
          <a:p>
            <a:pPr marL="624078" indent="-514350">
              <a:buFont typeface="+mj-lt"/>
              <a:buAutoNum type="arabicPeriod"/>
            </a:pPr>
            <a:r>
              <a:rPr lang="en-US" dirty="0" smtClean="0"/>
              <a:t>Participation Grades (3 min)</a:t>
            </a:r>
            <a:endParaRPr lang="en-US" dirty="0"/>
          </a:p>
        </p:txBody>
      </p:sp>
      <p:sp>
        <p:nvSpPr>
          <p:cNvPr id="4" name="Title 2"/>
          <p:cNvSpPr txBox="1">
            <a:spLocks/>
          </p:cNvSpPr>
          <p:nvPr/>
        </p:nvSpPr>
        <p:spPr>
          <a:xfrm>
            <a:off x="2019300" y="0"/>
            <a:ext cx="5524500" cy="63976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Agenda</a:t>
            </a:r>
            <a:endParaRPr kumimoji="0" lang="en-US" sz="3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2019300" y="274638"/>
            <a:ext cx="5524500" cy="639762"/>
          </a:xfrm>
          <a:ln>
            <a:solidFill>
              <a:schemeClr val="tx1"/>
            </a:solidFill>
          </a:ln>
        </p:spPr>
        <p:txBody>
          <a:bodyPr/>
          <a:lstStyle/>
          <a:p>
            <a:r>
              <a:rPr lang="en-US" sz="3000" dirty="0" smtClean="0"/>
              <a:t>Objectives (2 min)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2286000" y="-25494302"/>
            <a:ext cx="4572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Content (The knowledge you’ll master today)</a:t>
            </a:r>
          </a:p>
          <a:p>
            <a:r>
              <a:rPr lang="en-US" u="sng" dirty="0" smtClean="0"/>
              <a:t>SWBAT</a:t>
            </a:r>
            <a:r>
              <a:rPr lang="en-US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rough 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Create class-wide final-draft classroom norms for 10 different situations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dirty="0" smtClean="0"/>
              <a:t>Define the word “norm” and explain why it is important to have norms</a:t>
            </a:r>
          </a:p>
          <a:p>
            <a:pPr marL="1088136" lvl="2" indent="-457200">
              <a:buNone/>
            </a:pPr>
            <a:endParaRPr lang="en-US" b="1" dirty="0" smtClean="0"/>
          </a:p>
        </p:txBody>
      </p:sp>
      <p:sp>
        <p:nvSpPr>
          <p:cNvPr id="7" name="Content Placeholder 1"/>
          <p:cNvSpPr txBox="1">
            <a:spLocks/>
          </p:cNvSpPr>
          <p:nvPr/>
        </p:nvSpPr>
        <p:spPr>
          <a:xfrm>
            <a:off x="0" y="3352800"/>
            <a:ext cx="9144000" cy="3505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32500" lnSpcReduction="20000"/>
          </a:bodyPr>
          <a:lstStyle/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Char char="•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Language (How you will master the knowledge)</a:t>
            </a:r>
          </a:p>
          <a:p>
            <a:pPr marL="342900" marR="0" lvl="0" indent="-34290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en-US" sz="80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By: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lvl="2" indent="-514350">
              <a:spcBef>
                <a:spcPct val="20000"/>
              </a:spcBef>
              <a:spcAft>
                <a:spcPts val="600"/>
              </a:spcAft>
              <a:buFont typeface="+mj-lt"/>
              <a:buAutoNum type="arabicPeriod"/>
              <a:defRPr/>
            </a:pPr>
            <a:r>
              <a:rPr lang="en-US" sz="8000" dirty="0" smtClean="0"/>
              <a:t>Analytically discussing and rereading Nikki Giovanni’s poems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kumimoji="0" lang="en-U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Writing</a:t>
            </a:r>
            <a:r>
              <a:rPr kumimoji="0" lang="en-US" sz="80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notes into a </a:t>
            </a:r>
            <a:r>
              <a:rPr lang="en-US" sz="8000" b="1" dirty="0" smtClean="0"/>
              <a:t>write-tools</a:t>
            </a:r>
            <a:r>
              <a:rPr lang="en-US" sz="8000" dirty="0" smtClean="0"/>
              <a:t> outline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117854" marR="0" lvl="2" indent="-514350" algn="l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Tx/>
              <a:buSzTx/>
              <a:buFont typeface="+mj-lt"/>
              <a:buAutoNum type="arabicPeriod"/>
              <a:tabLst/>
              <a:defRPr/>
            </a:pP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0" y="1143000"/>
            <a:ext cx="9220200" cy="26314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900" dirty="0" smtClean="0"/>
              <a:t>Content (The knowledge you’ll master today)</a:t>
            </a:r>
          </a:p>
          <a:p>
            <a:r>
              <a:rPr lang="en-US" sz="2000" u="sng" dirty="0" smtClean="0"/>
              <a:t>SWBAT</a:t>
            </a:r>
            <a:r>
              <a:rPr lang="en-US" sz="2000" dirty="0" smtClean="0"/>
              <a:t>:</a:t>
            </a:r>
          </a:p>
          <a:p>
            <a:pPr marL="1088136" lvl="2" indent="-457200">
              <a:buFont typeface="+mj-lt"/>
              <a:buAutoNum type="arabicPeriod"/>
            </a:pPr>
            <a:r>
              <a:rPr lang="en-US" sz="2800" dirty="0" smtClean="0"/>
              <a:t>Form a </a:t>
            </a:r>
            <a:r>
              <a:rPr lang="en-US" sz="2800" b="1" i="1" dirty="0" smtClean="0"/>
              <a:t>thesis statement</a:t>
            </a:r>
            <a:r>
              <a:rPr lang="en-US" sz="2800" dirty="0" smtClean="0"/>
              <a:t> about Nikki Giovanni’s writing style for one of her poems</a:t>
            </a:r>
            <a:endParaRPr lang="en-US" sz="2600" dirty="0" smtClean="0"/>
          </a:p>
          <a:p>
            <a:pPr marL="1088136" lvl="2" indent="-457200"/>
            <a:endParaRPr lang="en-US" sz="2000" b="1" dirty="0" smtClean="0"/>
          </a:p>
          <a:p>
            <a:pPr marL="1088136" lvl="2" indent="-457200"/>
            <a:endParaRPr lang="en-US" sz="2000" b="1" dirty="0"/>
          </a:p>
          <a:p>
            <a:pPr marL="1088136" lvl="2" indent="-457200"/>
            <a:endParaRPr lang="en-US" sz="10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  <p:bldP spid="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500" dirty="0" smtClean="0"/>
              <a:t>Forming a </a:t>
            </a:r>
            <a:r>
              <a:rPr lang="en-US" sz="3500" b="1" i="1" dirty="0" smtClean="0"/>
              <a:t>thesis</a:t>
            </a:r>
            <a:r>
              <a:rPr lang="en-US" sz="3500" dirty="0" smtClean="0"/>
              <a:t> </a:t>
            </a:r>
            <a:r>
              <a:rPr lang="en-US" sz="3500" b="1" i="1" dirty="0" smtClean="0"/>
              <a:t>statement</a:t>
            </a:r>
            <a:r>
              <a:rPr lang="en-US" sz="3500" dirty="0" smtClean="0"/>
              <a:t> (10 min)</a:t>
            </a:r>
          </a:p>
        </p:txBody>
      </p:sp>
      <p:sp>
        <p:nvSpPr>
          <p:cNvPr id="27" name="Rectangle 26"/>
          <p:cNvSpPr/>
          <p:nvPr/>
        </p:nvSpPr>
        <p:spPr>
          <a:xfrm>
            <a:off x="672609" y="1828801"/>
            <a:ext cx="7657164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000" u="sng" dirty="0" smtClean="0"/>
              <a:t>3 Major Parts of a Thesis Statement</a:t>
            </a:r>
          </a:p>
        </p:txBody>
      </p:sp>
      <p:sp>
        <p:nvSpPr>
          <p:cNvPr id="8" name="Rectangle 7"/>
          <p:cNvSpPr/>
          <p:nvPr/>
        </p:nvSpPr>
        <p:spPr>
          <a:xfrm>
            <a:off x="672609" y="3886200"/>
            <a:ext cx="7657163" cy="116955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500" dirty="0" smtClean="0"/>
              <a:t>*The opinion must be </a:t>
            </a:r>
          </a:p>
          <a:p>
            <a:pPr marL="742950" indent="-742950" algn="ctr"/>
            <a:r>
              <a:rPr lang="en-US" sz="3500" u="sng" dirty="0" smtClean="0"/>
              <a:t>BASED ON </a:t>
            </a:r>
            <a:r>
              <a:rPr lang="en-US" sz="3500" b="1" u="sng" dirty="0" smtClean="0"/>
              <a:t>REASONS</a:t>
            </a:r>
          </a:p>
        </p:txBody>
      </p:sp>
      <p:sp>
        <p:nvSpPr>
          <p:cNvPr id="9" name="Rectangle 8"/>
          <p:cNvSpPr/>
          <p:nvPr/>
        </p:nvSpPr>
        <p:spPr>
          <a:xfrm>
            <a:off x="674037" y="5334000"/>
            <a:ext cx="7657163" cy="116955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500" b="1" dirty="0" smtClean="0"/>
              <a:t>3. </a:t>
            </a:r>
            <a:r>
              <a:rPr lang="en-US" sz="3500" dirty="0" smtClean="0"/>
              <a:t>A good thesis statement is </a:t>
            </a:r>
            <a:r>
              <a:rPr lang="en-US" sz="3500" u="sng" dirty="0" smtClean="0"/>
              <a:t>not</a:t>
            </a:r>
            <a:r>
              <a:rPr lang="en-US" sz="3500" dirty="0" smtClean="0"/>
              <a:t>  an obvious statement!!!</a:t>
            </a:r>
          </a:p>
        </p:txBody>
      </p:sp>
      <p:sp>
        <p:nvSpPr>
          <p:cNvPr id="10" name="Rectangle 9"/>
          <p:cNvSpPr/>
          <p:nvPr/>
        </p:nvSpPr>
        <p:spPr>
          <a:xfrm>
            <a:off x="719311" y="3124200"/>
            <a:ext cx="7662689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000" b="1" dirty="0" smtClean="0"/>
              <a:t>2.   Opinion</a:t>
            </a:r>
            <a:r>
              <a:rPr lang="en-US" sz="3000" dirty="0" smtClean="0"/>
              <a:t>*: your opinion on the topic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  <p:sp>
        <p:nvSpPr>
          <p:cNvPr id="13" name="Rectangle 12"/>
          <p:cNvSpPr/>
          <p:nvPr/>
        </p:nvSpPr>
        <p:spPr>
          <a:xfrm>
            <a:off x="685800" y="2494002"/>
            <a:ext cx="7657164" cy="553998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3000" b="1" dirty="0" smtClean="0"/>
              <a:t>1. Subject</a:t>
            </a:r>
            <a:r>
              <a:rPr lang="en-US" sz="3000" dirty="0" smtClean="0"/>
              <a:t>: topic of your essay</a:t>
            </a:r>
          </a:p>
        </p:txBody>
      </p:sp>
      <p:sp>
        <p:nvSpPr>
          <p:cNvPr id="12" name="Rectangle 11"/>
          <p:cNvSpPr/>
          <p:nvPr/>
        </p:nvSpPr>
        <p:spPr>
          <a:xfrm rot="18720273">
            <a:off x="368079" y="2470939"/>
            <a:ext cx="7657164" cy="1938992"/>
          </a:xfrm>
          <a:prstGeom prst="rect">
            <a:avLst/>
          </a:prstGeom>
          <a:solidFill>
            <a:srgbClr val="FFFFFF"/>
          </a:solidFill>
          <a:ln w="254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6000" dirty="0" smtClean="0">
                <a:ln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What are these three things?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xit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xit" presetSubtype="0" fill="hold" grpId="4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  <p:bldP spid="8" grpId="0" animBg="1"/>
      <p:bldP spid="9" grpId="0" animBg="1"/>
      <p:bldP spid="10" grpId="0" animBg="1"/>
      <p:bldP spid="13" grpId="0" animBg="1"/>
      <p:bldP spid="12" grpId="0" animBg="1"/>
      <p:bldP spid="12" grpId="1" animBg="1"/>
      <p:bldP spid="12" grpId="2" animBg="1"/>
      <p:bldP spid="12" grpId="3" animBg="1"/>
      <p:bldP spid="12" grpId="4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431800" y="46037"/>
            <a:ext cx="8331200" cy="840562"/>
          </a:xfrm>
          <a:ln>
            <a:solidFill>
              <a:schemeClr val="tx1"/>
            </a:solidFill>
          </a:ln>
        </p:spPr>
        <p:txBody>
          <a:bodyPr>
            <a:noAutofit/>
          </a:bodyPr>
          <a:lstStyle/>
          <a:p>
            <a:pPr marL="624078" indent="-514350"/>
            <a:r>
              <a:rPr lang="en-US" sz="3500" dirty="0" smtClean="0"/>
              <a:t>Forming a </a:t>
            </a:r>
            <a:r>
              <a:rPr lang="en-US" sz="3500" b="1" i="1" dirty="0" smtClean="0"/>
              <a:t>thesis</a:t>
            </a:r>
            <a:r>
              <a:rPr lang="en-US" sz="3500" dirty="0" smtClean="0"/>
              <a:t> </a:t>
            </a:r>
            <a:r>
              <a:rPr lang="en-US" sz="3500" b="1" i="1" dirty="0" smtClean="0"/>
              <a:t>statement</a:t>
            </a:r>
            <a:r>
              <a:rPr lang="en-US" sz="3500" dirty="0" smtClean="0"/>
              <a:t> (10 min)</a:t>
            </a:r>
          </a:p>
        </p:txBody>
      </p:sp>
      <p:sp>
        <p:nvSpPr>
          <p:cNvPr id="27" name="Rectangle 26"/>
          <p:cNvSpPr/>
          <p:nvPr/>
        </p:nvSpPr>
        <p:spPr>
          <a:xfrm>
            <a:off x="2216389" y="1786116"/>
            <a:ext cx="4946411" cy="769441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200" u="sng" dirty="0" smtClean="0"/>
              <a:t>Parts of a Thesis Statement</a:t>
            </a:r>
          </a:p>
          <a:p>
            <a:pPr marL="742950" indent="-742950" algn="ctr">
              <a:buAutoNum type="arabicPeriod"/>
            </a:pPr>
            <a:r>
              <a:rPr lang="en-US" sz="2200" b="1" dirty="0" smtClean="0"/>
              <a:t>Subject</a:t>
            </a:r>
            <a:r>
              <a:rPr lang="en-US" sz="2200" dirty="0" smtClean="0"/>
              <a:t>: Hip Hop Music</a:t>
            </a:r>
          </a:p>
        </p:txBody>
      </p:sp>
      <p:sp>
        <p:nvSpPr>
          <p:cNvPr id="5" name="Rectangle 4"/>
          <p:cNvSpPr/>
          <p:nvPr/>
        </p:nvSpPr>
        <p:spPr>
          <a:xfrm>
            <a:off x="2216389" y="2659559"/>
            <a:ext cx="4946411" cy="769441"/>
          </a:xfrm>
          <a:prstGeom prst="rect">
            <a:avLst/>
          </a:prstGeom>
          <a:solidFill>
            <a:srgbClr val="FFFFFF"/>
          </a:solidFill>
        </p:spPr>
        <p:txBody>
          <a:bodyPr wrap="none">
            <a:spAutoFit/>
          </a:bodyPr>
          <a:lstStyle/>
          <a:p>
            <a:pPr marL="742950" indent="-742950" algn="ctr"/>
            <a:r>
              <a:rPr lang="en-US" sz="2200" b="1" dirty="0" smtClean="0"/>
              <a:t>2.    Opinion</a:t>
            </a:r>
            <a:r>
              <a:rPr lang="en-US" sz="2200" dirty="0" smtClean="0"/>
              <a:t>: Hip Hop is </a:t>
            </a:r>
            <a:r>
              <a:rPr lang="en-US" sz="2200" u="sng" dirty="0" smtClean="0"/>
              <a:t>not</a:t>
            </a:r>
            <a:r>
              <a:rPr lang="en-US" sz="2200" dirty="0" smtClean="0"/>
              <a:t> offensive and </a:t>
            </a:r>
          </a:p>
          <a:p>
            <a:pPr marL="742950" indent="-742950" algn="ctr"/>
            <a:r>
              <a:rPr lang="en-US" sz="2200" dirty="0" smtClean="0"/>
              <a:t>positively influences urban youth</a:t>
            </a:r>
          </a:p>
        </p:txBody>
      </p:sp>
      <p:sp>
        <p:nvSpPr>
          <p:cNvPr id="8" name="Rectangle 7"/>
          <p:cNvSpPr/>
          <p:nvPr/>
        </p:nvSpPr>
        <p:spPr>
          <a:xfrm>
            <a:off x="2127830" y="3505200"/>
            <a:ext cx="5187370" cy="1446550"/>
          </a:xfrm>
          <a:prstGeom prst="rect">
            <a:avLst/>
          </a:prstGeom>
          <a:solidFill>
            <a:srgbClr val="FFFFFF"/>
          </a:solidFill>
        </p:spPr>
        <p:txBody>
          <a:bodyPr wrap="square">
            <a:spAutoFit/>
          </a:bodyPr>
          <a:lstStyle/>
          <a:p>
            <a:pPr marL="742950" indent="-742950" algn="ctr"/>
            <a:r>
              <a:rPr lang="en-US" sz="2200" dirty="0" smtClean="0"/>
              <a:t>Reasons: </a:t>
            </a:r>
          </a:p>
          <a:p>
            <a:pPr marL="742950" indent="-742950" algn="ctr"/>
            <a:r>
              <a:rPr lang="en-US" sz="2200" dirty="0" smtClean="0"/>
              <a:t>-Gives urban youth a chance for expression</a:t>
            </a:r>
          </a:p>
          <a:p>
            <a:pPr marL="742950" indent="-742950" algn="ctr"/>
            <a:r>
              <a:rPr lang="en-US" sz="2200" dirty="0" smtClean="0"/>
              <a:t>-It’s a form of street poetry</a:t>
            </a:r>
          </a:p>
          <a:p>
            <a:pPr marL="742950" indent="-742950" algn="ctr"/>
            <a:r>
              <a:rPr lang="en-US" sz="2200" dirty="0" smtClean="0"/>
              <a:t>-Inspires youth to overcome challenges</a:t>
            </a:r>
          </a:p>
        </p:txBody>
      </p:sp>
      <p:sp>
        <p:nvSpPr>
          <p:cNvPr id="7" name="Rectangle 6"/>
          <p:cNvSpPr/>
          <p:nvPr/>
        </p:nvSpPr>
        <p:spPr>
          <a:xfrm>
            <a:off x="383655" y="5029200"/>
            <a:ext cx="8607945" cy="1631216"/>
          </a:xfrm>
          <a:prstGeom prst="rect">
            <a:avLst/>
          </a:prstGeom>
          <a:solidFill>
            <a:srgbClr val="FFFFFF"/>
          </a:solidFill>
        </p:spPr>
        <p:txBody>
          <a:bodyPr wrap="none">
            <a:spAutoFit/>
          </a:bodyPr>
          <a:lstStyle/>
          <a:p>
            <a:pPr marL="742950" indent="-742950" algn="ctr"/>
            <a:r>
              <a:rPr lang="en-US" sz="2500" u="sng" dirty="0" smtClean="0"/>
              <a:t>Thesis Statement</a:t>
            </a:r>
            <a:endParaRPr lang="en-US" sz="2500" dirty="0" smtClean="0"/>
          </a:p>
          <a:p>
            <a:pPr marL="742950" indent="-742950" algn="ctr"/>
            <a:r>
              <a:rPr lang="en-US" sz="2500" dirty="0" smtClean="0"/>
              <a:t>Hip-hop is not offensive and positively influences urban youth by </a:t>
            </a:r>
          </a:p>
          <a:p>
            <a:pPr marL="742950" indent="-742950" algn="ctr"/>
            <a:r>
              <a:rPr lang="en-US" sz="2500" dirty="0" smtClean="0"/>
              <a:t>giving them a chance for expression, inspiring them to write, and </a:t>
            </a:r>
          </a:p>
          <a:p>
            <a:pPr marL="742950" indent="-742950" algn="ctr"/>
            <a:r>
              <a:rPr lang="en-US" sz="2500" dirty="0" smtClean="0"/>
              <a:t>helping them overcome challenges.</a:t>
            </a:r>
          </a:p>
        </p:txBody>
      </p:sp>
      <p:sp>
        <p:nvSpPr>
          <p:cNvPr id="9" name="Rectangle 8"/>
          <p:cNvSpPr/>
          <p:nvPr/>
        </p:nvSpPr>
        <p:spPr>
          <a:xfrm>
            <a:off x="152400" y="914400"/>
            <a:ext cx="81788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088136" lvl="2" indent="-457200"/>
            <a:r>
              <a:rPr lang="en-US" dirty="0" smtClean="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Objective: SWBAT:</a:t>
            </a:r>
            <a:r>
              <a:rPr lang="en-US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cs typeface="Calisto MT (Headings)"/>
              </a:rPr>
              <a:t> </a:t>
            </a:r>
            <a:r>
              <a:rPr lang="en-US" dirty="0" smtClean="0"/>
              <a:t>Form a </a:t>
            </a:r>
            <a:r>
              <a:rPr lang="en-US" b="1" i="1" dirty="0" smtClean="0"/>
              <a:t>thesis statement</a:t>
            </a:r>
            <a:r>
              <a:rPr lang="en-US" dirty="0" smtClean="0"/>
              <a:t> about Nikki Giovanni’s writing style by analytically discussing and rereading Nikki Giovanni’s poems and writing notes into a </a:t>
            </a:r>
            <a:r>
              <a:rPr lang="en-US" b="1" dirty="0" smtClean="0"/>
              <a:t>write-tools</a:t>
            </a:r>
            <a:r>
              <a:rPr lang="en-US" dirty="0" smtClean="0"/>
              <a:t> outline</a:t>
            </a:r>
          </a:p>
          <a:p>
            <a:pPr marL="1088136" lvl="2" indent="-457200"/>
            <a:endParaRPr lang="en-US" dirty="0" smtClean="0"/>
          </a:p>
          <a:p>
            <a:pPr marL="1088136" lvl="2" indent="-457200"/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908</Words>
  <Application>Microsoft Macintosh PowerPoint</Application>
  <PresentationFormat>On-screen Show (4:3)</PresentationFormat>
  <Paragraphs>114</Paragraphs>
  <Slides>14</Slides>
  <Notes>3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Slide 1</vt:lpstr>
      <vt:lpstr>Slide 2</vt:lpstr>
      <vt:lpstr>Slide 3</vt:lpstr>
      <vt:lpstr>Slide 4</vt:lpstr>
      <vt:lpstr>Style Analysis Thesis Essay Writing Part 2</vt:lpstr>
      <vt:lpstr>Slide 6</vt:lpstr>
      <vt:lpstr>Objectives (2 min)</vt:lpstr>
      <vt:lpstr>Forming a thesis statement (10 min)</vt:lpstr>
      <vt:lpstr>Forming a thesis statement (10 min)</vt:lpstr>
      <vt:lpstr>Forming a thesis statement for Nikki Giovanni’s style (20 min) </vt:lpstr>
      <vt:lpstr>Forming a thesis statement for Nikki Giovanni’s style (20 min) </vt:lpstr>
      <vt:lpstr>Closing (1 min)</vt:lpstr>
      <vt:lpstr>Slide 13</vt:lpstr>
      <vt:lpstr>Slide 14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Seth Schy</dc:creator>
  <cp:lastModifiedBy>Seth Schy</cp:lastModifiedBy>
  <cp:revision>3</cp:revision>
  <dcterms:created xsi:type="dcterms:W3CDTF">2012-10-22T14:21:38Z</dcterms:created>
  <dcterms:modified xsi:type="dcterms:W3CDTF">2012-10-22T14:35:45Z</dcterms:modified>
</cp:coreProperties>
</file>

<file path=docProps/thumbnail.jpeg>
</file>