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87" r:id="rId2"/>
    <p:sldId id="257" r:id="rId3"/>
    <p:sldId id="258" r:id="rId4"/>
    <p:sldId id="259" r:id="rId5"/>
    <p:sldId id="288" r:id="rId6"/>
    <p:sldId id="337" r:id="rId7"/>
    <p:sldId id="338" r:id="rId8"/>
    <p:sldId id="303" r:id="rId9"/>
    <p:sldId id="339" r:id="rId10"/>
    <p:sldId id="340" r:id="rId11"/>
    <p:sldId id="341" r:id="rId12"/>
    <p:sldId id="342" r:id="rId13"/>
    <p:sldId id="343" r:id="rId14"/>
    <p:sldId id="344" r:id="rId15"/>
    <p:sldId id="345" r:id="rId16"/>
    <p:sldId id="346" r:id="rId17"/>
    <p:sldId id="347" r:id="rId18"/>
    <p:sldId id="348" r:id="rId19"/>
    <p:sldId id="349" r:id="rId20"/>
    <p:sldId id="350" r:id="rId21"/>
    <p:sldId id="351" r:id="rId22"/>
    <p:sldId id="352" r:id="rId23"/>
    <p:sldId id="353" r:id="rId24"/>
    <p:sldId id="336" r:id="rId25"/>
    <p:sldId id="268" r:id="rId26"/>
    <p:sldId id="294" r:id="rId27"/>
    <p:sldId id="270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00"/>
    <a:srgbClr val="CC66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136" d="100"/>
          <a:sy n="136" d="100"/>
        </p:scale>
        <p:origin x="-1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presProps" Target="presProps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printerSettings" Target="printerSettings/printerSettings1.bin"/><Relationship Id="rId11" Type="http://schemas.openxmlformats.org/officeDocument/2006/relationships/slide" Target="slides/slide10.xml"/><Relationship Id="rId29" Type="http://schemas.openxmlformats.org/officeDocument/2006/relationships/notesMaster" Target="notesMasters/notes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5C4D7-545A-854D-A713-A412BE0AD9EF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39152-2057-6D4D-AE00-BA3136384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003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2815A-FA7D-794A-B200-1EC19C92D9F1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</a:p>
        </p:txBody>
      </p:sp>
      <p:pic>
        <p:nvPicPr>
          <p:cNvPr id="5" name="Picture 4" descr="Alphaila-Fast-Food-False-Advertising-vs-Reality-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447672"/>
            <a:ext cx="7391400" cy="53341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</a:p>
        </p:txBody>
      </p:sp>
      <p:pic>
        <p:nvPicPr>
          <p:cNvPr id="5" name="Picture 4" descr="anti-tobacco-advertisements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600200"/>
            <a:ext cx="9067800" cy="52069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</a:p>
        </p:txBody>
      </p:sp>
      <p:pic>
        <p:nvPicPr>
          <p:cNvPr id="5" name="Picture 4" descr="ca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560730"/>
            <a:ext cx="9144001" cy="52972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</a:p>
        </p:txBody>
      </p:sp>
      <p:pic>
        <p:nvPicPr>
          <p:cNvPr id="5" name="Picture 4" descr="candcads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60500"/>
            <a:ext cx="9144000" cy="539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</a:p>
        </p:txBody>
      </p:sp>
      <p:pic>
        <p:nvPicPr>
          <p:cNvPr id="5" name="Picture 4" descr="coke-vs-peps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0731"/>
            <a:ext cx="9144000" cy="5431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</a:p>
        </p:txBody>
      </p:sp>
      <p:pic>
        <p:nvPicPr>
          <p:cNvPr id="5" name="Picture 4" descr="Controversial-Advertisements_02.jpg"/>
          <p:cNvPicPr>
            <a:picLocks noChangeAspect="1"/>
          </p:cNvPicPr>
          <p:nvPr/>
        </p:nvPicPr>
        <p:blipFill>
          <a:blip r:embed="rId2"/>
          <a:srcRect l="9402" t="6499" r="16239" b="2877"/>
          <a:stretch>
            <a:fillRect/>
          </a:stretch>
        </p:blipFill>
        <p:spPr>
          <a:xfrm>
            <a:off x="787400" y="1524000"/>
            <a:ext cx="7366000" cy="533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</a:p>
        </p:txBody>
      </p:sp>
      <p:pic>
        <p:nvPicPr>
          <p:cNvPr id="5" name="Picture 4" descr="Creative-Billboard-advertisements-201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0731"/>
            <a:ext cx="9144000" cy="528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</a:p>
        </p:txBody>
      </p:sp>
      <p:pic>
        <p:nvPicPr>
          <p:cNvPr id="5" name="Picture 4" descr="creativeadvertisements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1308100"/>
            <a:ext cx="8178800" cy="5463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</a:p>
        </p:txBody>
      </p:sp>
      <p:pic>
        <p:nvPicPr>
          <p:cNvPr id="5" name="Picture 4" descr="Fantastic-Advertisements-Design-2.jpg"/>
          <p:cNvPicPr>
            <a:picLocks noChangeAspect="1"/>
          </p:cNvPicPr>
          <p:nvPr/>
        </p:nvPicPr>
        <p:blipFill>
          <a:blip r:embed="rId2"/>
          <a:srcRect l="13876" t="13333"/>
          <a:stretch>
            <a:fillRect/>
          </a:stretch>
        </p:blipFill>
        <p:spPr>
          <a:xfrm>
            <a:off x="914400" y="1560730"/>
            <a:ext cx="7467600" cy="52972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</a:p>
        </p:txBody>
      </p:sp>
      <p:pic>
        <p:nvPicPr>
          <p:cNvPr id="5" name="Picture 4" descr="got_milk_advertisements_640_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1524001"/>
            <a:ext cx="4419600" cy="50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7620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609600" y="762000"/>
            <a:ext cx="5410200" cy="30931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500" dirty="0" smtClean="0"/>
              <a:t>What is an </a:t>
            </a:r>
            <a:r>
              <a:rPr lang="en-US" sz="6500" i="1" dirty="0" smtClean="0"/>
              <a:t>advertising appeal</a:t>
            </a:r>
            <a:r>
              <a:rPr lang="en-US" sz="6500" dirty="0" smtClean="0"/>
              <a:t>?</a:t>
            </a:r>
            <a:endParaRPr lang="en-US" sz="6500" dirty="0"/>
          </a:p>
        </p:txBody>
      </p:sp>
      <p:sp>
        <p:nvSpPr>
          <p:cNvPr id="4" name="TextBox 3"/>
          <p:cNvSpPr txBox="1"/>
          <p:nvPr/>
        </p:nvSpPr>
        <p:spPr>
          <a:xfrm>
            <a:off x="-685800" y="3810000"/>
            <a:ext cx="5410200" cy="30931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500" dirty="0" smtClean="0"/>
              <a:t>It is an </a:t>
            </a:r>
            <a:r>
              <a:rPr lang="en-US" sz="6500" i="1" dirty="0" smtClean="0"/>
              <a:t>advertising request.</a:t>
            </a:r>
            <a:endParaRPr lang="en-US" sz="65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400" y="1764453"/>
            <a:ext cx="5181600" cy="35695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</a:p>
        </p:txBody>
      </p:sp>
      <p:pic>
        <p:nvPicPr>
          <p:cNvPr id="5" name="Picture 4" descr="Inspirational-Advertisemen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524000"/>
            <a:ext cx="6019800" cy="53317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</a:p>
        </p:txBody>
      </p:sp>
      <p:pic>
        <p:nvPicPr>
          <p:cNvPr id="5" name="Picture 4" descr="Most-Amazing-Print-Advertisements-_outboxmag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5671" y="1524000"/>
            <a:ext cx="3871329" cy="52972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</a:p>
        </p:txBody>
      </p:sp>
      <p:pic>
        <p:nvPicPr>
          <p:cNvPr id="5" name="Picture 4" descr="u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219200"/>
            <a:ext cx="7391400" cy="55353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</a:p>
        </p:txBody>
      </p:sp>
      <p:pic>
        <p:nvPicPr>
          <p:cNvPr id="5" name="Picture 4" descr="unfolded_magazine_advertisements_640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371600"/>
            <a:ext cx="8458200" cy="55110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Writing Prompt (15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9200" y="1524000"/>
            <a:ext cx="6858000" cy="50167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Write a paragraph identifying:</a:t>
            </a:r>
          </a:p>
          <a:p>
            <a:pPr algn="ctr"/>
            <a:endParaRPr lang="en-US" sz="4000" dirty="0" smtClean="0"/>
          </a:p>
          <a:p>
            <a:pPr algn="ctr"/>
            <a:r>
              <a:rPr lang="en-US" sz="4000" dirty="0" smtClean="0"/>
              <a:t>-the target audience</a:t>
            </a:r>
          </a:p>
          <a:p>
            <a:pPr algn="ctr"/>
            <a:r>
              <a:rPr lang="en-US" sz="4000" dirty="0" smtClean="0"/>
              <a:t>-the appeals the ad uses to reach this audience</a:t>
            </a:r>
          </a:p>
          <a:p>
            <a:pPr algn="ctr"/>
            <a:r>
              <a:rPr lang="en-US" sz="4000" dirty="0" smtClean="0"/>
              <a:t>-whether you think the ad was effective in persuading the audience of its meaning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1143001"/>
            <a:ext cx="9220200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Analyze the </a:t>
            </a:r>
            <a:r>
              <a:rPr lang="en-US" sz="3000" b="1" dirty="0" smtClean="0"/>
              <a:t>appeals </a:t>
            </a:r>
            <a:r>
              <a:rPr lang="en-US" sz="3000" dirty="0" smtClean="0"/>
              <a:t>in advertisements</a:t>
            </a:r>
            <a:endParaRPr lang="en-US" sz="3000" b="1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Define common </a:t>
            </a:r>
            <a:r>
              <a:rPr lang="en-US" sz="3000" b="1" dirty="0" smtClean="0"/>
              <a:t>advertising appeals</a:t>
            </a:r>
            <a:r>
              <a:rPr lang="en-US" sz="3000" dirty="0" smtClean="0"/>
              <a:t> 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</a:p>
          <a:p>
            <a:pPr marL="1371600" marR="0" lvl="0" indent="-1371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Discussing the advertisements in class and filling out a worksheet</a:t>
            </a:r>
          </a:p>
          <a:p>
            <a:pPr marL="1371600" marR="0" lvl="0" indent="-1371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Taking notes on </a:t>
            </a:r>
            <a:r>
              <a:rPr kumimoji="0" lang="en-US" sz="8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SpringBoard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706701"/>
            <a:ext cx="6096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Which type of appeal do you think is the most effective?  Why?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Examining Ads and Reviewing Appeals: Part 2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1.17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Types of Advertising Appeals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Preview Advertisements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Analyze advertisements in groups (15)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Writing Prompt (15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28600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1143001"/>
            <a:ext cx="9220200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Analyze the </a:t>
            </a:r>
            <a:r>
              <a:rPr lang="en-US" sz="3000" b="1" dirty="0" smtClean="0"/>
              <a:t>appeals </a:t>
            </a:r>
            <a:r>
              <a:rPr lang="en-US" sz="3000" dirty="0" smtClean="0"/>
              <a:t>in advertisements</a:t>
            </a:r>
            <a:endParaRPr lang="en-US" sz="3000" b="1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Define common </a:t>
            </a:r>
            <a:r>
              <a:rPr lang="en-US" sz="3000" b="1" dirty="0" smtClean="0"/>
              <a:t>advertising appeals</a:t>
            </a:r>
            <a:r>
              <a:rPr lang="en-US" sz="3000" dirty="0" smtClean="0"/>
              <a:t> 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</a:p>
          <a:p>
            <a:pPr marL="1371600" marR="0" lvl="0" indent="-1371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Discussing the advertisements in class and filling out a worksheet</a:t>
            </a:r>
          </a:p>
          <a:p>
            <a:pPr marL="1371600" marR="0" lvl="0" indent="-1371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Taking notes on </a:t>
            </a:r>
            <a:r>
              <a:rPr kumimoji="0" lang="en-US" sz="8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SpringBoard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000" dirty="0" smtClean="0"/>
              <a:t>Types of Advertising Appeals (Requests) 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Define common </a:t>
            </a:r>
            <a:r>
              <a:rPr lang="en-US" b="1" dirty="0" smtClean="0"/>
              <a:t>advertising appeals</a:t>
            </a:r>
            <a:r>
              <a:rPr lang="en-US" dirty="0" smtClean="0"/>
              <a:t> by taking notes on </a:t>
            </a:r>
            <a:r>
              <a:rPr lang="en-US" dirty="0" err="1" smtClean="0"/>
              <a:t>SpringBoard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b="43356"/>
          <a:stretch>
            <a:fillRect/>
          </a:stretch>
        </p:blipFill>
        <p:spPr>
          <a:xfrm>
            <a:off x="1905000" y="1752600"/>
            <a:ext cx="7032188" cy="4724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149894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solidFill>
                  <a:srgbClr val="FF0000"/>
                </a:solidFill>
              </a:rPr>
              <a:t>p</a:t>
            </a:r>
            <a:r>
              <a:rPr lang="en-US" sz="4000" dirty="0" smtClean="0">
                <a:solidFill>
                  <a:srgbClr val="FF0000"/>
                </a:solidFill>
              </a:rPr>
              <a:t>. </a:t>
            </a:r>
            <a:r>
              <a:rPr lang="en-US" sz="4000" b="1" dirty="0" smtClean="0">
                <a:solidFill>
                  <a:srgbClr val="FF0000"/>
                </a:solidFill>
              </a:rPr>
              <a:t>71</a:t>
            </a:r>
            <a:endParaRPr lang="en-US" sz="4000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905000" y="3352800"/>
            <a:ext cx="12192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981200" y="4570412"/>
            <a:ext cx="12192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981200" y="5865812"/>
            <a:ext cx="12192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1981200" y="3351212"/>
            <a:ext cx="6629400" cy="230188"/>
            <a:chOff x="1981200" y="3351212"/>
            <a:chExt cx="6629400" cy="230188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5715000" y="3351212"/>
              <a:ext cx="2895600" cy="1588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981200" y="3579812"/>
              <a:ext cx="838200" cy="1588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1905000" y="4875212"/>
            <a:ext cx="6705600" cy="230188"/>
            <a:chOff x="1905000" y="4875212"/>
            <a:chExt cx="6705600" cy="230188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1981200" y="4875212"/>
              <a:ext cx="6629400" cy="1588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905000" y="5103812"/>
              <a:ext cx="2209800" cy="1588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1981200" y="5865812"/>
            <a:ext cx="6248400" cy="231776"/>
            <a:chOff x="1981200" y="5865812"/>
            <a:chExt cx="6248400" cy="231776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4495800" y="5865812"/>
              <a:ext cx="3733800" cy="1588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981200" y="6096000"/>
              <a:ext cx="1981200" cy="1588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000" dirty="0" smtClean="0"/>
              <a:t>Types of Advertising Appeals (Requests) 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Define common </a:t>
            </a:r>
            <a:r>
              <a:rPr lang="en-US" b="1" dirty="0" smtClean="0"/>
              <a:t>advertising appeals</a:t>
            </a:r>
            <a:r>
              <a:rPr lang="en-US" dirty="0" smtClean="0"/>
              <a:t> by taking notes on </a:t>
            </a:r>
            <a:r>
              <a:rPr lang="en-US" dirty="0" err="1" smtClean="0"/>
              <a:t>SpringBoard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81000" y="149894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solidFill>
                  <a:srgbClr val="FF0000"/>
                </a:solidFill>
              </a:rPr>
              <a:t>p</a:t>
            </a:r>
            <a:r>
              <a:rPr lang="en-US" sz="4000" dirty="0" smtClean="0">
                <a:solidFill>
                  <a:srgbClr val="FF0000"/>
                </a:solidFill>
              </a:rPr>
              <a:t>. </a:t>
            </a:r>
            <a:r>
              <a:rPr lang="en-US" sz="4000" b="1" dirty="0" smtClean="0">
                <a:solidFill>
                  <a:srgbClr val="FF0000"/>
                </a:solidFill>
              </a:rPr>
              <a:t>71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362200"/>
            <a:ext cx="7315200" cy="36576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1447800" y="3960812"/>
            <a:ext cx="12192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315200" y="4495800"/>
            <a:ext cx="914400" cy="1588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447800" y="4797424"/>
            <a:ext cx="7162800" cy="1588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</a:p>
        </p:txBody>
      </p:sp>
      <p:pic>
        <p:nvPicPr>
          <p:cNvPr id="6" name="Picture 5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04" y="1314450"/>
            <a:ext cx="9066696" cy="5467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</a:t>
            </a:r>
            <a:r>
              <a:rPr lang="en-US" b="1" dirty="0" smtClean="0"/>
              <a:t>appeals</a:t>
            </a:r>
            <a:r>
              <a:rPr lang="en-US" dirty="0" smtClean="0"/>
              <a:t> in advertisements by discussing the advertisements in class and filling out a worksheet </a:t>
            </a:r>
          </a:p>
        </p:txBody>
      </p:sp>
      <p:pic>
        <p:nvPicPr>
          <p:cNvPr id="5" name="Picture 4" descr="advertisement-of_Tide_Sou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478008"/>
            <a:ext cx="8077200" cy="5379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4589</TotalTime>
  <Words>980</Words>
  <Application>Microsoft Macintosh PowerPoint</Application>
  <PresentationFormat>On-screen Show (4:3)</PresentationFormat>
  <Paragraphs>119</Paragraphs>
  <Slides>27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PowerPoint Presentation</vt:lpstr>
      <vt:lpstr>PowerPoint Presentation</vt:lpstr>
      <vt:lpstr>Examining Ads and Reviewing Appeals: Part 2</vt:lpstr>
      <vt:lpstr>PowerPoint Presentation</vt:lpstr>
      <vt:lpstr>Objectives (2 min)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153</cp:revision>
  <cp:lastPrinted>2012-10-23T18:28:31Z</cp:lastPrinted>
  <dcterms:created xsi:type="dcterms:W3CDTF">2012-10-22T21:58:24Z</dcterms:created>
  <dcterms:modified xsi:type="dcterms:W3CDTF">2012-10-23T20:09:00Z</dcterms:modified>
</cp:coreProperties>
</file>