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Override PartName="/ppt/slides/slide11.xml" ContentType="application/vnd.openxmlformats-officedocument.presentationml.slide+xml"/>
  <Default Extension="xml" ContentType="application/xml"/>
  <Override PartName="/ppt/slides/slide9.xml" ContentType="application/vnd.openxmlformats-officedocument.presentationml.slide+xml"/>
  <Override PartName="/ppt/notesSlides/notesSlide3.xml" ContentType="application/vnd.openxmlformats-officedocument.presentationml.notesSlide+xml"/>
  <Default Extension="jpeg" ContentType="image/jpeg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notesSlides/notesSlide1.xml" ContentType="application/vnd.openxmlformats-officedocument.presentationml.notes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theme/theme2.xml" ContentType="application/vnd.openxmlformats-officedocument.them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Override PartName="/ppt/slides/slide12.xml" ContentType="application/vnd.openxmlformats-officedocument.presentationml.slide+xml"/>
  <Default Extension="bin" ContentType="application/vnd.openxmlformats-officedocument.presentationml.printerSettings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notesSlides/notesSlide2.xml" ContentType="application/vnd.openxmlformats-officedocument.presentationml.notesSlide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notesMasterIdLst>
    <p:notesMasterId r:id="rId14"/>
  </p:notesMasterIdLst>
  <p:sldIdLst>
    <p:sldId id="287" r:id="rId2"/>
    <p:sldId id="257" r:id="rId3"/>
    <p:sldId id="258" r:id="rId4"/>
    <p:sldId id="259" r:id="rId5"/>
    <p:sldId id="288" r:id="rId6"/>
    <p:sldId id="337" r:id="rId7"/>
    <p:sldId id="338" r:id="rId8"/>
    <p:sldId id="303" r:id="rId9"/>
    <p:sldId id="339" r:id="rId10"/>
    <p:sldId id="268" r:id="rId11"/>
    <p:sldId id="294" r:id="rId12"/>
    <p:sldId id="270" r:id="rId1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F7F5F5"/>
    <a:srgbClr val="CAC2BF"/>
    <a:srgbClr val="00FF00"/>
    <a:srgbClr val="CC66FF"/>
    <a:srgbClr val="00FF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 showOutlineIcons="0">
    <p:restoredLeft sz="15620"/>
    <p:restoredTop sz="94660"/>
  </p:normalViewPr>
  <p:slideViewPr>
    <p:cSldViewPr snapToObjects="1">
      <p:cViewPr varScale="1">
        <p:scale>
          <a:sx n="98" d="100"/>
          <a:sy n="98" d="100"/>
        </p:scale>
        <p:origin x="-64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notesMaster" Target="notesMasters/notesMaster1.xml"/><Relationship Id="rId15" Type="http://schemas.openxmlformats.org/officeDocument/2006/relationships/printerSettings" Target="printerSettings/printerSettings1.bin"/><Relationship Id="rId16" Type="http://schemas.openxmlformats.org/officeDocument/2006/relationships/presProps" Target="presProps.xml"/><Relationship Id="rId17" Type="http://schemas.openxmlformats.org/officeDocument/2006/relationships/viewProps" Target="viewProps.xml"/><Relationship Id="rId18" Type="http://schemas.openxmlformats.org/officeDocument/2006/relationships/theme" Target="theme/theme1.xml"/><Relationship Id="rId1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7D5C4D7-545A-854D-A713-A412BE0AD9EF}" type="datetimeFigureOut">
              <a:rPr lang="en-US" smtClean="0"/>
              <a:pPr/>
              <a:t>10/23/12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7339152-2057-6D4D-AE00-BA31363844B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5F2000-AA19-ED43-94BE-9FFBECADD534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5F2000-AA19-ED43-94BE-9FFBECADD534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5F2000-AA19-ED43-94BE-9FFBECADD534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2815A-FA7D-794A-B200-1EC19C92D9F1}" type="datetimeFigureOut">
              <a:rPr lang="en-US" smtClean="0"/>
              <a:pPr/>
              <a:t>10/23/12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15559-7BC1-5E49-8534-D871904B34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2815A-FA7D-794A-B200-1EC19C92D9F1}" type="datetimeFigureOut">
              <a:rPr lang="en-US" smtClean="0"/>
              <a:pPr/>
              <a:t>10/23/12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15559-7BC1-5E49-8534-D871904B34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2815A-FA7D-794A-B200-1EC19C92D9F1}" type="datetimeFigureOut">
              <a:rPr lang="en-US" smtClean="0"/>
              <a:pPr/>
              <a:t>10/23/12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15559-7BC1-5E49-8534-D871904B34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2815A-FA7D-794A-B200-1EC19C92D9F1}" type="datetimeFigureOut">
              <a:rPr lang="en-US" smtClean="0"/>
              <a:pPr/>
              <a:t>10/23/12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15559-7BC1-5E49-8534-D871904B34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2815A-FA7D-794A-B200-1EC19C92D9F1}" type="datetimeFigureOut">
              <a:rPr lang="en-US" smtClean="0"/>
              <a:pPr/>
              <a:t>10/23/12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15559-7BC1-5E49-8534-D871904B34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2815A-FA7D-794A-B200-1EC19C92D9F1}" type="datetimeFigureOut">
              <a:rPr lang="en-US" smtClean="0"/>
              <a:pPr/>
              <a:t>10/23/12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15559-7BC1-5E49-8534-D871904B34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2815A-FA7D-794A-B200-1EC19C92D9F1}" type="datetimeFigureOut">
              <a:rPr lang="en-US" smtClean="0"/>
              <a:pPr/>
              <a:t>10/23/12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15559-7BC1-5E49-8534-D871904B34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2815A-FA7D-794A-B200-1EC19C92D9F1}" type="datetimeFigureOut">
              <a:rPr lang="en-US" smtClean="0"/>
              <a:pPr/>
              <a:t>10/23/12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15559-7BC1-5E49-8534-D871904B34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2815A-FA7D-794A-B200-1EC19C92D9F1}" type="datetimeFigureOut">
              <a:rPr lang="en-US" smtClean="0"/>
              <a:pPr/>
              <a:t>10/23/12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15559-7BC1-5E49-8534-D871904B34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2815A-FA7D-794A-B200-1EC19C92D9F1}" type="datetimeFigureOut">
              <a:rPr lang="en-US" smtClean="0"/>
              <a:pPr/>
              <a:t>10/23/12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15559-7BC1-5E49-8534-D871904B34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2815A-FA7D-794A-B200-1EC19C92D9F1}" type="datetimeFigureOut">
              <a:rPr lang="en-US" smtClean="0"/>
              <a:pPr/>
              <a:t>10/23/12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15559-7BC1-5E49-8534-D871904B34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gradFill flip="none" rotWithShape="1">
          <a:gsLst>
            <a:gs pos="0">
              <a:srgbClr val="FF6600"/>
            </a:gs>
            <a:gs pos="100000">
              <a:srgbClr val="FFFFFF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32815A-FA7D-794A-B200-1EC19C92D9F1}" type="datetimeFigureOut">
              <a:rPr lang="en-US" smtClean="0"/>
              <a:pPr/>
              <a:t>10/23/12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315559-7BC1-5E49-8534-D871904B34E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28600" y="1325562"/>
            <a:ext cx="8915400" cy="1005702"/>
          </a:xfrm>
        </p:spPr>
        <p:txBody>
          <a:bodyPr anchor="t">
            <a:noAutofit/>
          </a:bodyPr>
          <a:lstStyle/>
          <a:p>
            <a:pPr algn="ctr">
              <a:buNone/>
            </a:pPr>
            <a:r>
              <a:rPr lang="en-US" sz="2000" dirty="0" smtClean="0"/>
              <a:t>Your 5-point daily participation grade is based on </a:t>
            </a:r>
            <a:r>
              <a:rPr lang="en-US" sz="2000" dirty="0" err="1" smtClean="0"/>
              <a:t>CLA’s</a:t>
            </a:r>
            <a:r>
              <a:rPr lang="en-US" sz="2000" dirty="0" smtClean="0"/>
              <a:t> core-values:</a:t>
            </a:r>
          </a:p>
          <a:p>
            <a:pPr algn="ctr">
              <a:buNone/>
            </a:pPr>
            <a:r>
              <a:rPr lang="en-US" sz="2400" b="1" dirty="0" smtClean="0"/>
              <a:t>CLA Students are S.M.A.R.T.</a:t>
            </a:r>
          </a:p>
        </p:txBody>
      </p:sp>
      <p:sp>
        <p:nvSpPr>
          <p:cNvPr id="5" name="Title 2"/>
          <p:cNvSpPr txBox="1">
            <a:spLocks/>
          </p:cNvSpPr>
          <p:nvPr/>
        </p:nvSpPr>
        <p:spPr>
          <a:xfrm>
            <a:off x="914400" y="76200"/>
            <a:ext cx="76200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SMART (Participation) Grade (5 min)</a:t>
            </a:r>
            <a:endParaRPr kumimoji="0" lang="en-US" sz="3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0" y="5638800"/>
            <a:ext cx="9067800" cy="12618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en-US" sz="4000" dirty="0" smtClean="0"/>
              <a:t>What do you deserve today?</a:t>
            </a:r>
            <a:endParaRPr lang="en-US" sz="2800" dirty="0" smtClean="0"/>
          </a:p>
          <a:p>
            <a:pPr algn="r">
              <a:buNone/>
            </a:pPr>
            <a:r>
              <a:rPr lang="en-US" dirty="0" smtClean="0"/>
              <a:t>*One point for each core-value (5 points possible each day).  I reserve the right to change these grades.</a:t>
            </a:r>
          </a:p>
        </p:txBody>
      </p:sp>
      <p:sp>
        <p:nvSpPr>
          <p:cNvPr id="6" name="Rectangle 5"/>
          <p:cNvSpPr/>
          <p:nvPr/>
        </p:nvSpPr>
        <p:spPr>
          <a:xfrm>
            <a:off x="3124200" y="2443797"/>
            <a:ext cx="3048000" cy="311880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S </a:t>
            </a:r>
            <a:r>
              <a:rPr lang="en-US" sz="3000" dirty="0" smtClean="0"/>
              <a:t>= Self-Controlled</a:t>
            </a:r>
          </a:p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M </a:t>
            </a:r>
            <a:r>
              <a:rPr lang="en-US" sz="3000" dirty="0" smtClean="0"/>
              <a:t>= Motivated</a:t>
            </a:r>
          </a:p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A </a:t>
            </a:r>
            <a:r>
              <a:rPr lang="en-US" sz="3000" dirty="0" smtClean="0"/>
              <a:t>= Accountable</a:t>
            </a:r>
          </a:p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R </a:t>
            </a:r>
            <a:r>
              <a:rPr lang="en-US" sz="3000" dirty="0" smtClean="0"/>
              <a:t>= Respectful</a:t>
            </a:r>
          </a:p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T </a:t>
            </a:r>
            <a:r>
              <a:rPr lang="en-US" sz="3000" dirty="0" smtClean="0"/>
              <a:t>= Timely</a:t>
            </a:r>
          </a:p>
        </p:txBody>
      </p:sp>
      <p:sp>
        <p:nvSpPr>
          <p:cNvPr id="7" name="Rectangle 6"/>
          <p:cNvSpPr/>
          <p:nvPr/>
        </p:nvSpPr>
        <p:spPr>
          <a:xfrm>
            <a:off x="1219200" y="697468"/>
            <a:ext cx="73152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en-US" dirty="0" smtClean="0"/>
              <a:t>Each day </a:t>
            </a:r>
            <a:r>
              <a:rPr lang="en-US" b="1" dirty="0" smtClean="0"/>
              <a:t>YOU</a:t>
            </a:r>
            <a:r>
              <a:rPr lang="en-US" dirty="0" smtClean="0"/>
              <a:t> will decide the grade you deserve.*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019300" y="274638"/>
            <a:ext cx="5524500" cy="639762"/>
          </a:xfrm>
          <a:ln>
            <a:solidFill>
              <a:schemeClr val="tx1"/>
            </a:solidFill>
          </a:ln>
        </p:spPr>
        <p:txBody>
          <a:bodyPr/>
          <a:lstStyle/>
          <a:p>
            <a:r>
              <a:rPr lang="en-US" sz="3000" dirty="0" smtClean="0"/>
              <a:t>Closing (</a:t>
            </a:r>
            <a:r>
              <a:rPr lang="en-US" sz="3000" dirty="0"/>
              <a:t>1</a:t>
            </a:r>
            <a:r>
              <a:rPr lang="en-US" sz="3000" dirty="0" smtClean="0"/>
              <a:t> min)</a:t>
            </a:r>
            <a:endParaRPr lang="en-US" sz="3000" dirty="0"/>
          </a:p>
        </p:txBody>
      </p:sp>
      <p:sp>
        <p:nvSpPr>
          <p:cNvPr id="4" name="Rectangle 3"/>
          <p:cNvSpPr/>
          <p:nvPr/>
        </p:nvSpPr>
        <p:spPr>
          <a:xfrm>
            <a:off x="2286000" y="-25494302"/>
            <a:ext cx="4572000" cy="31393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Content (The knowledge you’ll master today)</a:t>
            </a:r>
          </a:p>
          <a:p>
            <a:r>
              <a:rPr lang="en-US" u="sng" dirty="0" smtClean="0"/>
              <a:t>SWBAT</a:t>
            </a:r>
            <a:r>
              <a:rPr lang="en-US" dirty="0" smtClean="0"/>
              <a:t>: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Create rough draft classroom norms for 10 different situations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Create class-wide final-draft classroom norms for 10 different situations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Define the word “norm” and explain why it is important to have norms</a:t>
            </a:r>
          </a:p>
          <a:p>
            <a:pPr marL="1088136" lvl="2" indent="-457200">
              <a:buNone/>
            </a:pPr>
            <a:endParaRPr lang="en-US" b="1" dirty="0" smtClean="0"/>
          </a:p>
        </p:txBody>
      </p:sp>
      <p:sp>
        <p:nvSpPr>
          <p:cNvPr id="6" name="Rectangle 5"/>
          <p:cNvSpPr/>
          <p:nvPr/>
        </p:nvSpPr>
        <p:spPr>
          <a:xfrm>
            <a:off x="0" y="817602"/>
            <a:ext cx="8742261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5760" lvl="0" indent="-256032" algn="ctr" defTabSz="914400">
              <a:spcBef>
                <a:spcPts val="400"/>
              </a:spcBef>
              <a:buClr>
                <a:schemeClr val="accent1"/>
              </a:buClr>
              <a:buSzPct val="68000"/>
              <a:buFont typeface="Wingdings 3"/>
              <a:buChar char=""/>
              <a:defRPr/>
            </a:pPr>
            <a:r>
              <a:rPr lang="en-US" sz="3000" dirty="0" smtClean="0">
                <a:solidFill>
                  <a:srgbClr val="FF0000"/>
                </a:solidFill>
              </a:rPr>
              <a:t>Did you master the following objectives?</a:t>
            </a:r>
          </a:p>
        </p:txBody>
      </p:sp>
      <p:sp>
        <p:nvSpPr>
          <p:cNvPr id="8" name="Content Placeholder 1"/>
          <p:cNvSpPr>
            <a:spLocks noGrp="1"/>
          </p:cNvSpPr>
          <p:nvPr>
            <p:ph idx="1"/>
          </p:nvPr>
        </p:nvSpPr>
        <p:spPr>
          <a:xfrm>
            <a:off x="0" y="3657600"/>
            <a:ext cx="9144000" cy="3505200"/>
          </a:xfrm>
        </p:spPr>
        <p:txBody>
          <a:bodyPr>
            <a:normAutofit fontScale="47500" lnSpcReduction="20000"/>
          </a:bodyPr>
          <a:lstStyle/>
          <a:p>
            <a:endParaRPr lang="en-US" dirty="0" smtClean="0"/>
          </a:p>
          <a:p>
            <a:pPr>
              <a:buNone/>
            </a:pPr>
            <a:r>
              <a:rPr lang="en-US" sz="12000" dirty="0" smtClean="0"/>
              <a:t>Language (How you will master the knowledge)</a:t>
            </a:r>
          </a:p>
          <a:p>
            <a:pPr>
              <a:spcAft>
                <a:spcPts val="600"/>
              </a:spcAft>
              <a:buNone/>
            </a:pPr>
            <a:r>
              <a:rPr lang="en-US" sz="8000" dirty="0" smtClean="0"/>
              <a:t>	</a:t>
            </a:r>
            <a:r>
              <a:rPr lang="en-US" sz="8000" u="sng" dirty="0" smtClean="0"/>
              <a:t>By:</a:t>
            </a:r>
            <a:endParaRPr lang="en-US" sz="8000" u="sng" dirty="0" smtClean="0"/>
          </a:p>
          <a:p>
            <a:pPr marL="1371600" indent="-1371600">
              <a:spcAft>
                <a:spcPts val="600"/>
              </a:spcAft>
              <a:buFont typeface="+mj-lt"/>
              <a:buAutoNum type="arabicPeriod"/>
            </a:pPr>
            <a:r>
              <a:rPr lang="en-US" sz="8000" dirty="0" smtClean="0"/>
              <a:t>Drawing and writing an advertisement</a:t>
            </a:r>
            <a:endParaRPr lang="en-US" sz="8000" dirty="0" smtClean="0"/>
          </a:p>
        </p:txBody>
      </p:sp>
      <p:sp>
        <p:nvSpPr>
          <p:cNvPr id="9" name="Rectangle 8"/>
          <p:cNvSpPr/>
          <p:nvPr/>
        </p:nvSpPr>
        <p:spPr>
          <a:xfrm>
            <a:off x="0" y="1447801"/>
            <a:ext cx="9220200" cy="14619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900" dirty="0" smtClean="0"/>
              <a:t>Content (The knowledge you’ll master today)</a:t>
            </a:r>
          </a:p>
          <a:p>
            <a:r>
              <a:rPr lang="en-US" sz="2000" u="sng" dirty="0" smtClean="0"/>
              <a:t>SWBAT</a:t>
            </a:r>
            <a:r>
              <a:rPr lang="en-US" sz="2000" dirty="0" smtClean="0"/>
              <a:t>:</a:t>
            </a:r>
            <a:endParaRPr lang="en-US" sz="2000" dirty="0" smtClean="0"/>
          </a:p>
          <a:p>
            <a:pPr marL="1088136" lvl="2" indent="-457200">
              <a:buFont typeface="+mj-lt"/>
              <a:buAutoNum type="arabicPeriod"/>
            </a:pPr>
            <a:r>
              <a:rPr lang="en-US" sz="3000" dirty="0" smtClean="0"/>
              <a:t>Creat</a:t>
            </a:r>
            <a:r>
              <a:rPr lang="en-US" sz="3000" dirty="0" smtClean="0"/>
              <a:t>e an ad</a:t>
            </a:r>
            <a:endParaRPr lang="en-US" sz="30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  <p:bldP spid="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2"/>
          <p:cNvSpPr txBox="1">
            <a:spLocks/>
          </p:cNvSpPr>
          <p:nvPr/>
        </p:nvSpPr>
        <p:spPr>
          <a:xfrm>
            <a:off x="2019300" y="274638"/>
            <a:ext cx="55245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Exit Slip (5 min)</a:t>
            </a:r>
            <a:endParaRPr kumimoji="0" lang="en-US" sz="3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752600" y="1706701"/>
            <a:ext cx="609600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000" dirty="0" smtClean="0"/>
              <a:t>None today!</a:t>
            </a:r>
            <a:endParaRPr lang="en-US" sz="5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28600" y="1325562"/>
            <a:ext cx="8915400" cy="1005702"/>
          </a:xfrm>
        </p:spPr>
        <p:txBody>
          <a:bodyPr anchor="t">
            <a:noAutofit/>
          </a:bodyPr>
          <a:lstStyle/>
          <a:p>
            <a:pPr algn="ctr">
              <a:buNone/>
            </a:pPr>
            <a:r>
              <a:rPr lang="en-US" sz="2000" dirty="0" smtClean="0"/>
              <a:t>Your 5-point daily participation grade is based on </a:t>
            </a:r>
            <a:r>
              <a:rPr lang="en-US" sz="2000" dirty="0" err="1" smtClean="0"/>
              <a:t>CLA’s</a:t>
            </a:r>
            <a:r>
              <a:rPr lang="en-US" sz="2000" dirty="0" smtClean="0"/>
              <a:t> core-values:</a:t>
            </a:r>
          </a:p>
          <a:p>
            <a:pPr algn="ctr">
              <a:buNone/>
            </a:pPr>
            <a:r>
              <a:rPr lang="en-US" sz="2400" b="1" dirty="0" smtClean="0"/>
              <a:t>CLA Students are S.M.A.R.T.</a:t>
            </a:r>
          </a:p>
        </p:txBody>
      </p:sp>
      <p:sp>
        <p:nvSpPr>
          <p:cNvPr id="5" name="Title 2"/>
          <p:cNvSpPr txBox="1">
            <a:spLocks/>
          </p:cNvSpPr>
          <p:nvPr/>
        </p:nvSpPr>
        <p:spPr>
          <a:xfrm>
            <a:off x="914400" y="76200"/>
            <a:ext cx="76200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SMART (Participation) Grade (5 min)</a:t>
            </a:r>
            <a:endParaRPr kumimoji="0" lang="en-US" sz="3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0" y="5638800"/>
            <a:ext cx="9067800" cy="12618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en-US" sz="4000" dirty="0" smtClean="0"/>
              <a:t>What do you deserve today?</a:t>
            </a:r>
            <a:endParaRPr lang="en-US" sz="2800" dirty="0" smtClean="0"/>
          </a:p>
          <a:p>
            <a:pPr algn="r">
              <a:buNone/>
            </a:pPr>
            <a:r>
              <a:rPr lang="en-US" dirty="0" smtClean="0"/>
              <a:t>*One point for each core-value (5 points possible each day).  I reserve the right to change these grades.</a:t>
            </a:r>
          </a:p>
        </p:txBody>
      </p:sp>
      <p:sp>
        <p:nvSpPr>
          <p:cNvPr id="6" name="Rectangle 5"/>
          <p:cNvSpPr/>
          <p:nvPr/>
        </p:nvSpPr>
        <p:spPr>
          <a:xfrm>
            <a:off x="3124200" y="2443797"/>
            <a:ext cx="3048000" cy="311880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S </a:t>
            </a:r>
            <a:r>
              <a:rPr lang="en-US" sz="3000" dirty="0" smtClean="0"/>
              <a:t>= Self-Controlled</a:t>
            </a:r>
          </a:p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M </a:t>
            </a:r>
            <a:r>
              <a:rPr lang="en-US" sz="3000" dirty="0" smtClean="0"/>
              <a:t>= Motivated</a:t>
            </a:r>
          </a:p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A </a:t>
            </a:r>
            <a:r>
              <a:rPr lang="en-US" sz="3000" dirty="0" smtClean="0"/>
              <a:t>= Accountable</a:t>
            </a:r>
          </a:p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R </a:t>
            </a:r>
            <a:r>
              <a:rPr lang="en-US" sz="3000" dirty="0" smtClean="0"/>
              <a:t>= Respectful</a:t>
            </a:r>
          </a:p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T </a:t>
            </a:r>
            <a:r>
              <a:rPr lang="en-US" sz="3000" dirty="0" smtClean="0"/>
              <a:t>= Timely</a:t>
            </a:r>
          </a:p>
        </p:txBody>
      </p:sp>
      <p:sp>
        <p:nvSpPr>
          <p:cNvPr id="7" name="Rectangle 6"/>
          <p:cNvSpPr/>
          <p:nvPr/>
        </p:nvSpPr>
        <p:spPr>
          <a:xfrm>
            <a:off x="1219200" y="697468"/>
            <a:ext cx="73152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en-US" dirty="0" smtClean="0"/>
              <a:t>Each day </a:t>
            </a:r>
            <a:r>
              <a:rPr lang="en-US" b="1" dirty="0" smtClean="0"/>
              <a:t>YOU</a:t>
            </a:r>
            <a:r>
              <a:rPr lang="en-US" dirty="0" smtClean="0"/>
              <a:t> will decide the grade you deserve.*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2"/>
          <p:cNvSpPr txBox="1">
            <a:spLocks/>
          </p:cNvSpPr>
          <p:nvPr/>
        </p:nvSpPr>
        <p:spPr>
          <a:xfrm>
            <a:off x="2019300" y="76200"/>
            <a:ext cx="55245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Do Now (5 min)</a:t>
            </a:r>
            <a:endParaRPr kumimoji="0" lang="en-US" sz="3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0" y="762000"/>
            <a:ext cx="5410200" cy="55399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3000" dirty="0" smtClean="0"/>
              <a:t>Explain this </a:t>
            </a:r>
            <a:r>
              <a:rPr lang="en-US" sz="3000" i="1" dirty="0" smtClean="0"/>
              <a:t>advertising appeal</a:t>
            </a:r>
            <a:r>
              <a:rPr lang="en-US" sz="3000" dirty="0" smtClean="0"/>
              <a:t>.</a:t>
            </a:r>
            <a:endParaRPr lang="en-US" sz="30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200" y="1315998"/>
            <a:ext cx="8915400" cy="5494115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219200" y="3773269"/>
            <a:ext cx="2590800" cy="646331"/>
          </a:xfrm>
          <a:prstGeom prst="rect">
            <a:avLst/>
          </a:prstGeom>
          <a:solidFill>
            <a:srgbClr val="F7F5F5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You will forget you are wearing dentures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24000"/>
            <a:ext cx="7772400" cy="1470025"/>
          </a:xfrm>
        </p:spPr>
        <p:txBody>
          <a:bodyPr>
            <a:normAutofit/>
          </a:bodyPr>
          <a:lstStyle/>
          <a:p>
            <a:r>
              <a:rPr lang="en-US" sz="6000" dirty="0" smtClean="0"/>
              <a:t>Create an Ad</a:t>
            </a:r>
            <a:endParaRPr lang="en-US" sz="6000" dirty="0"/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685800" y="3711575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dirty="0" smtClean="0">
                <a:latin typeface="+mj-lt"/>
                <a:ea typeface="+mj-ea"/>
                <a:cs typeface="+mj-cs"/>
                <a:sym typeface="Wingdings"/>
              </a:rPr>
              <a:t>Activity </a:t>
            </a:r>
            <a:r>
              <a:rPr lang="en-US" sz="4400" dirty="0" smtClean="0">
                <a:latin typeface="+mj-lt"/>
                <a:ea typeface="+mj-ea"/>
                <a:cs typeface="+mj-cs"/>
                <a:sym typeface="Wingdings"/>
              </a:rPr>
              <a:t>1.18</a:t>
            </a:r>
            <a:endParaRPr kumimoji="0" lang="en-US" sz="4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  <a:sym typeface="Wingdings"/>
            </a:endParaRP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  <a:sym typeface="Wingdings"/>
              </a:rPr>
              <a:t>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0" y="639762"/>
            <a:ext cx="9144000" cy="6218238"/>
          </a:xfrm>
        </p:spPr>
        <p:txBody>
          <a:bodyPr>
            <a:normAutofit/>
          </a:bodyPr>
          <a:lstStyle/>
          <a:p>
            <a:pPr marL="624078" indent="-514350">
              <a:buFont typeface="+mj-lt"/>
              <a:buAutoNum type="arabicPeriod"/>
            </a:pPr>
            <a:r>
              <a:rPr lang="en-US" dirty="0" smtClean="0"/>
              <a:t>Do Now (5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Objectives (1 min)</a:t>
            </a:r>
            <a:endParaRPr lang="en-US" dirty="0" smtClean="0"/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Review Types of Advertising Appeals (5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Create an Ad </a:t>
            </a:r>
            <a:r>
              <a:rPr lang="en-US" smtClean="0"/>
              <a:t>(35 </a:t>
            </a:r>
            <a:r>
              <a:rPr lang="en-US" dirty="0" smtClean="0"/>
              <a:t>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Share </a:t>
            </a:r>
            <a:r>
              <a:rPr lang="en-US" dirty="0" smtClean="0"/>
              <a:t>Your Ads (10 min)</a:t>
            </a:r>
            <a:endParaRPr lang="en-US" dirty="0" smtClean="0"/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Closing (1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Exit Slip </a:t>
            </a:r>
            <a:r>
              <a:rPr lang="en-US" dirty="0" smtClean="0"/>
              <a:t>(0 </a:t>
            </a:r>
            <a:r>
              <a:rPr lang="en-US" dirty="0" smtClean="0"/>
              <a:t>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Participation Grades (3 min)</a:t>
            </a:r>
            <a:endParaRPr lang="en-US" dirty="0"/>
          </a:p>
        </p:txBody>
      </p:sp>
      <p:sp>
        <p:nvSpPr>
          <p:cNvPr id="4" name="Title 2"/>
          <p:cNvSpPr txBox="1">
            <a:spLocks/>
          </p:cNvSpPr>
          <p:nvPr/>
        </p:nvSpPr>
        <p:spPr>
          <a:xfrm>
            <a:off x="2019300" y="0"/>
            <a:ext cx="55245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Agenda</a:t>
            </a:r>
            <a:endParaRPr kumimoji="0" lang="en-US" sz="3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019300" y="228600"/>
            <a:ext cx="5524500" cy="639762"/>
          </a:xfrm>
          <a:ln>
            <a:solidFill>
              <a:schemeClr val="tx1"/>
            </a:solidFill>
          </a:ln>
        </p:spPr>
        <p:txBody>
          <a:bodyPr/>
          <a:lstStyle/>
          <a:p>
            <a:r>
              <a:rPr lang="en-US" sz="3000" dirty="0" smtClean="0"/>
              <a:t>Objectives (2 min)</a:t>
            </a:r>
            <a:endParaRPr lang="en-US" sz="3000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0" y="3352800"/>
            <a:ext cx="9144000" cy="3505200"/>
          </a:xfrm>
        </p:spPr>
        <p:txBody>
          <a:bodyPr>
            <a:normAutofit fontScale="47500" lnSpcReduction="20000"/>
          </a:bodyPr>
          <a:lstStyle/>
          <a:p>
            <a:endParaRPr lang="en-US" dirty="0" smtClean="0"/>
          </a:p>
          <a:p>
            <a:pPr>
              <a:buNone/>
            </a:pPr>
            <a:r>
              <a:rPr lang="en-US" sz="12000" dirty="0" smtClean="0"/>
              <a:t>Language (How you will master the knowledge)</a:t>
            </a:r>
          </a:p>
          <a:p>
            <a:pPr>
              <a:spcAft>
                <a:spcPts val="600"/>
              </a:spcAft>
              <a:buNone/>
            </a:pPr>
            <a:r>
              <a:rPr lang="en-US" sz="8000" dirty="0" smtClean="0"/>
              <a:t>	</a:t>
            </a:r>
            <a:r>
              <a:rPr lang="en-US" sz="8000" u="sng" dirty="0" smtClean="0"/>
              <a:t>By:</a:t>
            </a:r>
            <a:endParaRPr lang="en-US" sz="8000" u="sng" dirty="0" smtClean="0"/>
          </a:p>
          <a:p>
            <a:pPr marL="1371600" indent="-1371600">
              <a:spcAft>
                <a:spcPts val="600"/>
              </a:spcAft>
              <a:buFont typeface="+mj-lt"/>
              <a:buAutoNum type="arabicPeriod"/>
            </a:pPr>
            <a:r>
              <a:rPr lang="en-US" sz="8000" dirty="0" smtClean="0"/>
              <a:t>Drawing and writing an advertisement</a:t>
            </a:r>
            <a:endParaRPr lang="en-US" sz="8000" dirty="0" smtClean="0"/>
          </a:p>
        </p:txBody>
      </p:sp>
      <p:sp>
        <p:nvSpPr>
          <p:cNvPr id="4" name="Rectangle 3"/>
          <p:cNvSpPr/>
          <p:nvPr/>
        </p:nvSpPr>
        <p:spPr>
          <a:xfrm>
            <a:off x="2286000" y="-25494302"/>
            <a:ext cx="4572000" cy="31393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Content (The knowledge you’ll master today)</a:t>
            </a:r>
          </a:p>
          <a:p>
            <a:r>
              <a:rPr lang="en-US" u="sng" dirty="0" smtClean="0"/>
              <a:t>SWBAT</a:t>
            </a:r>
            <a:r>
              <a:rPr lang="en-US" dirty="0" smtClean="0"/>
              <a:t>: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Create rough draft classroom norms for 10 different situations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Create class-wide final-draft classroom norms for 10 different situations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Define the word “norm” and explain why it is important to have norms</a:t>
            </a:r>
          </a:p>
          <a:p>
            <a:pPr marL="1088136" lvl="2" indent="-457200">
              <a:buNone/>
            </a:pPr>
            <a:endParaRPr lang="en-US" b="1" dirty="0" smtClean="0"/>
          </a:p>
        </p:txBody>
      </p:sp>
      <p:sp>
        <p:nvSpPr>
          <p:cNvPr id="5" name="Rectangle 4"/>
          <p:cNvSpPr/>
          <p:nvPr/>
        </p:nvSpPr>
        <p:spPr>
          <a:xfrm>
            <a:off x="0" y="1143001"/>
            <a:ext cx="9220200" cy="14619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900" dirty="0" smtClean="0"/>
              <a:t>Content (The knowledge you’ll master today)</a:t>
            </a:r>
          </a:p>
          <a:p>
            <a:r>
              <a:rPr lang="en-US" sz="2000" u="sng" dirty="0" smtClean="0"/>
              <a:t>SWBAT</a:t>
            </a:r>
            <a:r>
              <a:rPr lang="en-US" sz="2000" dirty="0" smtClean="0"/>
              <a:t>:</a:t>
            </a:r>
            <a:endParaRPr lang="en-US" sz="2000" dirty="0" smtClean="0"/>
          </a:p>
          <a:p>
            <a:pPr marL="1088136" lvl="2" indent="-457200">
              <a:buFont typeface="+mj-lt"/>
              <a:buAutoNum type="arabicPeriod"/>
            </a:pPr>
            <a:r>
              <a:rPr lang="en-US" sz="3000" dirty="0" smtClean="0"/>
              <a:t>Creat</a:t>
            </a:r>
            <a:r>
              <a:rPr lang="en-US" sz="3000" dirty="0" smtClean="0"/>
              <a:t>e an ad</a:t>
            </a:r>
            <a:endParaRPr lang="en-US" sz="30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2"/>
          <p:cNvSpPr txBox="1">
            <a:spLocks/>
          </p:cNvSpPr>
          <p:nvPr/>
        </p:nvSpPr>
        <p:spPr>
          <a:xfrm>
            <a:off x="457200" y="274638"/>
            <a:ext cx="81534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624078" indent="-514350" algn="ctr"/>
            <a:r>
              <a:rPr lang="en-US" sz="3000" dirty="0" smtClean="0"/>
              <a:t>Review Types </a:t>
            </a:r>
            <a:r>
              <a:rPr lang="en-US" sz="3000" dirty="0" smtClean="0"/>
              <a:t>of Advertising </a:t>
            </a:r>
            <a:r>
              <a:rPr lang="en-US" sz="3000" dirty="0" smtClean="0"/>
              <a:t>Appeals </a:t>
            </a:r>
            <a:r>
              <a:rPr lang="en-US" sz="3000" dirty="0" smtClean="0"/>
              <a:t>(10 min)</a:t>
            </a:r>
          </a:p>
        </p:txBody>
      </p:sp>
      <p:sp>
        <p:nvSpPr>
          <p:cNvPr id="4" name="Rectangle 3"/>
          <p:cNvSpPr/>
          <p:nvPr/>
        </p:nvSpPr>
        <p:spPr>
          <a:xfrm>
            <a:off x="431800" y="914400"/>
            <a:ext cx="8178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371600" lvl="2" indent="-1371600">
              <a:spcAft>
                <a:spcPts val="600"/>
              </a:spcAft>
            </a:pPr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Objective: SWBAT: </a:t>
            </a:r>
            <a:r>
              <a:rPr lang="en-US" dirty="0" smtClean="0"/>
              <a:t>Define common </a:t>
            </a:r>
            <a:r>
              <a:rPr lang="en-US" b="1" dirty="0" smtClean="0"/>
              <a:t>advertising appeals</a:t>
            </a:r>
            <a:r>
              <a:rPr lang="en-US" dirty="0" smtClean="0"/>
              <a:t> by taking notes on </a:t>
            </a:r>
            <a:r>
              <a:rPr lang="en-US" dirty="0" err="1" smtClean="0"/>
              <a:t>SpringBoard</a:t>
            </a:r>
            <a:endParaRPr lang="en-US" dirty="0" smtClean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rcRect b="43356"/>
          <a:stretch>
            <a:fillRect/>
          </a:stretch>
        </p:blipFill>
        <p:spPr>
          <a:xfrm>
            <a:off x="1905000" y="1752600"/>
            <a:ext cx="7032188" cy="47244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81000" y="1498940"/>
            <a:ext cx="152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err="1" smtClean="0">
                <a:solidFill>
                  <a:srgbClr val="FF0000"/>
                </a:solidFill>
              </a:rPr>
              <a:t>p</a:t>
            </a:r>
            <a:r>
              <a:rPr lang="en-US" sz="4000" dirty="0" smtClean="0">
                <a:solidFill>
                  <a:srgbClr val="FF0000"/>
                </a:solidFill>
              </a:rPr>
              <a:t>. </a:t>
            </a:r>
            <a:r>
              <a:rPr lang="en-US" sz="4000" b="1" dirty="0" smtClean="0">
                <a:solidFill>
                  <a:srgbClr val="FF0000"/>
                </a:solidFill>
              </a:rPr>
              <a:t>71</a:t>
            </a:r>
            <a:endParaRPr lang="en-US" sz="4000" dirty="0">
              <a:solidFill>
                <a:srgbClr val="FF0000"/>
              </a:solidFill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1905000" y="3352800"/>
            <a:ext cx="1219200" cy="158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1981200" y="4570412"/>
            <a:ext cx="1219200" cy="158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1981200" y="5865812"/>
            <a:ext cx="1219200" cy="158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2" name="Group 24"/>
          <p:cNvGrpSpPr/>
          <p:nvPr/>
        </p:nvGrpSpPr>
        <p:grpSpPr>
          <a:xfrm>
            <a:off x="1981200" y="3351212"/>
            <a:ext cx="6629400" cy="230188"/>
            <a:chOff x="1981200" y="3351212"/>
            <a:chExt cx="6629400" cy="230188"/>
          </a:xfrm>
        </p:grpSpPr>
        <p:cxnSp>
          <p:nvCxnSpPr>
            <p:cNvPr id="13" name="Straight Connector 12"/>
            <p:cNvCxnSpPr/>
            <p:nvPr/>
          </p:nvCxnSpPr>
          <p:spPr>
            <a:xfrm>
              <a:off x="5715000" y="3351212"/>
              <a:ext cx="2895600" cy="1588"/>
            </a:xfrm>
            <a:prstGeom prst="line">
              <a:avLst/>
            </a:prstGeom>
            <a:ln>
              <a:solidFill>
                <a:srgbClr val="00FF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>
              <a:off x="1981200" y="3579812"/>
              <a:ext cx="838200" cy="1588"/>
            </a:xfrm>
            <a:prstGeom prst="line">
              <a:avLst/>
            </a:prstGeom>
            <a:ln>
              <a:solidFill>
                <a:srgbClr val="00FF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" name="Group 25"/>
          <p:cNvGrpSpPr/>
          <p:nvPr/>
        </p:nvGrpSpPr>
        <p:grpSpPr>
          <a:xfrm>
            <a:off x="1905000" y="4875212"/>
            <a:ext cx="6705600" cy="230188"/>
            <a:chOff x="1905000" y="4875212"/>
            <a:chExt cx="6705600" cy="230188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1981200" y="4875212"/>
              <a:ext cx="6629400" cy="1588"/>
            </a:xfrm>
            <a:prstGeom prst="line">
              <a:avLst/>
            </a:prstGeom>
            <a:ln>
              <a:solidFill>
                <a:srgbClr val="00FF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1905000" y="5103812"/>
              <a:ext cx="2209800" cy="1588"/>
            </a:xfrm>
            <a:prstGeom prst="line">
              <a:avLst/>
            </a:prstGeom>
            <a:ln>
              <a:solidFill>
                <a:srgbClr val="00FF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" name="Group 26"/>
          <p:cNvGrpSpPr/>
          <p:nvPr/>
        </p:nvGrpSpPr>
        <p:grpSpPr>
          <a:xfrm>
            <a:off x="1981200" y="5865812"/>
            <a:ext cx="6248400" cy="231776"/>
            <a:chOff x="1981200" y="5865812"/>
            <a:chExt cx="6248400" cy="231776"/>
          </a:xfrm>
        </p:grpSpPr>
        <p:cxnSp>
          <p:nvCxnSpPr>
            <p:cNvPr id="21" name="Straight Connector 20"/>
            <p:cNvCxnSpPr/>
            <p:nvPr/>
          </p:nvCxnSpPr>
          <p:spPr>
            <a:xfrm>
              <a:off x="4495800" y="5865812"/>
              <a:ext cx="3733800" cy="1588"/>
            </a:xfrm>
            <a:prstGeom prst="line">
              <a:avLst/>
            </a:prstGeom>
            <a:ln>
              <a:solidFill>
                <a:srgbClr val="00FF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>
              <a:off x="1981200" y="6096000"/>
              <a:ext cx="1981200" cy="1588"/>
            </a:xfrm>
            <a:prstGeom prst="line">
              <a:avLst/>
            </a:prstGeom>
            <a:ln>
              <a:solidFill>
                <a:srgbClr val="00FF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2"/>
          <p:cNvSpPr txBox="1">
            <a:spLocks/>
          </p:cNvSpPr>
          <p:nvPr/>
        </p:nvSpPr>
        <p:spPr>
          <a:xfrm>
            <a:off x="457200" y="274638"/>
            <a:ext cx="81534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624078" indent="-514350" algn="ctr"/>
            <a:r>
              <a:rPr lang="en-US" sz="3000" dirty="0" smtClean="0"/>
              <a:t>Review T</a:t>
            </a:r>
            <a:r>
              <a:rPr lang="en-US" sz="3000" dirty="0" smtClean="0"/>
              <a:t>ypes </a:t>
            </a:r>
            <a:r>
              <a:rPr lang="en-US" sz="3000" dirty="0" smtClean="0"/>
              <a:t>of Advertising Appeals</a:t>
            </a:r>
            <a:r>
              <a:rPr lang="en-US" sz="3000" dirty="0" smtClean="0"/>
              <a:t> (</a:t>
            </a:r>
            <a:r>
              <a:rPr lang="en-US" sz="3000" dirty="0" smtClean="0"/>
              <a:t>10 min)</a:t>
            </a:r>
          </a:p>
        </p:txBody>
      </p:sp>
      <p:sp>
        <p:nvSpPr>
          <p:cNvPr id="4" name="Rectangle 3"/>
          <p:cNvSpPr/>
          <p:nvPr/>
        </p:nvSpPr>
        <p:spPr>
          <a:xfrm>
            <a:off x="431800" y="914400"/>
            <a:ext cx="8178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371600" lvl="2" indent="-1371600">
              <a:spcAft>
                <a:spcPts val="600"/>
              </a:spcAft>
            </a:pPr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Objective: SWBAT: </a:t>
            </a:r>
            <a:r>
              <a:rPr lang="en-US" dirty="0" smtClean="0"/>
              <a:t>Define common </a:t>
            </a:r>
            <a:r>
              <a:rPr lang="en-US" b="1" dirty="0" smtClean="0"/>
              <a:t>advertising appeals</a:t>
            </a:r>
            <a:r>
              <a:rPr lang="en-US" dirty="0" smtClean="0"/>
              <a:t> by taking notes on </a:t>
            </a:r>
            <a:r>
              <a:rPr lang="en-US" dirty="0" err="1" smtClean="0"/>
              <a:t>SpringBoard</a:t>
            </a:r>
            <a:endParaRPr lang="en-US" dirty="0" smtClean="0"/>
          </a:p>
        </p:txBody>
      </p:sp>
      <p:sp>
        <p:nvSpPr>
          <p:cNvPr id="7" name="TextBox 6"/>
          <p:cNvSpPr txBox="1"/>
          <p:nvPr/>
        </p:nvSpPr>
        <p:spPr>
          <a:xfrm>
            <a:off x="381000" y="1498940"/>
            <a:ext cx="152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err="1" smtClean="0">
                <a:solidFill>
                  <a:srgbClr val="FF0000"/>
                </a:solidFill>
              </a:rPr>
              <a:t>p</a:t>
            </a:r>
            <a:r>
              <a:rPr lang="en-US" sz="4000" dirty="0" smtClean="0">
                <a:solidFill>
                  <a:srgbClr val="FF0000"/>
                </a:solidFill>
              </a:rPr>
              <a:t>. </a:t>
            </a:r>
            <a:r>
              <a:rPr lang="en-US" sz="4000" b="1" dirty="0" smtClean="0">
                <a:solidFill>
                  <a:srgbClr val="FF0000"/>
                </a:solidFill>
              </a:rPr>
              <a:t>71</a:t>
            </a:r>
            <a:endParaRPr lang="en-US" sz="4000" dirty="0">
              <a:solidFill>
                <a:srgbClr val="FF0000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71600" y="2362200"/>
            <a:ext cx="7315200" cy="3657600"/>
          </a:xfrm>
          <a:prstGeom prst="rect">
            <a:avLst/>
          </a:prstGeom>
        </p:spPr>
      </p:pic>
      <p:cxnSp>
        <p:nvCxnSpPr>
          <p:cNvPr id="6" name="Straight Connector 5"/>
          <p:cNvCxnSpPr/>
          <p:nvPr/>
        </p:nvCxnSpPr>
        <p:spPr>
          <a:xfrm>
            <a:off x="1447800" y="3960812"/>
            <a:ext cx="1219200" cy="158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7315200" y="4495800"/>
            <a:ext cx="914400" cy="1588"/>
          </a:xfrm>
          <a:prstGeom prst="line">
            <a:avLst/>
          </a:prstGeom>
          <a:ln>
            <a:solidFill>
              <a:srgbClr val="00FF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1447800" y="4797424"/>
            <a:ext cx="7162800" cy="1588"/>
          </a:xfrm>
          <a:prstGeom prst="line">
            <a:avLst/>
          </a:prstGeom>
          <a:ln>
            <a:solidFill>
              <a:srgbClr val="00FF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2"/>
          <p:cNvSpPr txBox="1">
            <a:spLocks/>
          </p:cNvSpPr>
          <p:nvPr/>
        </p:nvSpPr>
        <p:spPr>
          <a:xfrm>
            <a:off x="457200" y="274638"/>
            <a:ext cx="81534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624078" indent="-514350" algn="ctr"/>
            <a:r>
              <a:rPr lang="en-US" sz="3200" dirty="0" smtClean="0"/>
              <a:t>Create an Ad (30 min)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914400"/>
            <a:ext cx="81788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371600" lvl="2" indent="-1371600" algn="ctr">
              <a:spcAft>
                <a:spcPts val="600"/>
              </a:spcAft>
            </a:pPr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Objective: SWBAT:</a:t>
            </a:r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 </a:t>
            </a:r>
            <a:r>
              <a:rPr lang="en-US" dirty="0" smtClean="0"/>
              <a:t>Create and ad by </a:t>
            </a:r>
            <a:r>
              <a:rPr lang="en-US" dirty="0" smtClean="0"/>
              <a:t>drawing and writing an ad</a:t>
            </a:r>
            <a:endParaRPr lang="en-US" dirty="0" smtClean="0"/>
          </a:p>
        </p:txBody>
      </p:sp>
      <p:sp>
        <p:nvSpPr>
          <p:cNvPr id="14" name="TextBox 13"/>
          <p:cNvSpPr txBox="1"/>
          <p:nvPr/>
        </p:nvSpPr>
        <p:spPr>
          <a:xfrm>
            <a:off x="2362200" y="2590800"/>
            <a:ext cx="5029200" cy="1323439"/>
          </a:xfrm>
          <a:prstGeom prst="rect">
            <a:avLst/>
          </a:prstGeom>
          <a:solidFill>
            <a:srgbClr val="F7F5F5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/>
              <a:t>Please see the assignment sheet</a:t>
            </a:r>
            <a:endParaRPr lang="en-US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2"/>
          <p:cNvSpPr txBox="1">
            <a:spLocks/>
          </p:cNvSpPr>
          <p:nvPr/>
        </p:nvSpPr>
        <p:spPr>
          <a:xfrm>
            <a:off x="457200" y="274638"/>
            <a:ext cx="81534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624078" indent="-514350" algn="ctr"/>
            <a:r>
              <a:rPr lang="en-US" sz="3200" dirty="0" smtClean="0"/>
              <a:t>	Share </a:t>
            </a:r>
            <a:r>
              <a:rPr lang="en-US" sz="3200" dirty="0" smtClean="0"/>
              <a:t>Your Ads (10 min)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914400"/>
            <a:ext cx="81788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371600" lvl="2" indent="-1371600" algn="ctr">
              <a:spcAft>
                <a:spcPts val="600"/>
              </a:spcAft>
            </a:pPr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Objective: SWBAT:</a:t>
            </a:r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 </a:t>
            </a:r>
            <a:r>
              <a:rPr lang="en-US" dirty="0" smtClean="0"/>
              <a:t>Create and ad by </a:t>
            </a:r>
            <a:r>
              <a:rPr lang="en-US" dirty="0" smtClean="0"/>
              <a:t>drawing and writing an ad</a:t>
            </a:r>
            <a:endParaRPr lang="en-US" dirty="0" smtClean="0"/>
          </a:p>
        </p:txBody>
      </p:sp>
      <p:sp>
        <p:nvSpPr>
          <p:cNvPr id="14" name="TextBox 13"/>
          <p:cNvSpPr txBox="1"/>
          <p:nvPr/>
        </p:nvSpPr>
        <p:spPr>
          <a:xfrm>
            <a:off x="2362200" y="2590800"/>
            <a:ext cx="5029200" cy="1323439"/>
          </a:xfrm>
          <a:prstGeom prst="rect">
            <a:avLst/>
          </a:prstGeom>
          <a:solidFill>
            <a:srgbClr val="F7F5F5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/>
              <a:t>Let’s see what you’ve got!</a:t>
            </a:r>
            <a:endParaRPr lang="en-US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4454</TotalTime>
  <Words>537</Words>
  <Application>Microsoft Macintosh PowerPoint</Application>
  <PresentationFormat>On-screen Show (4:3)</PresentationFormat>
  <Paragraphs>81</Paragraphs>
  <Slides>12</Slides>
  <Notes>3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Slide 1</vt:lpstr>
      <vt:lpstr>Slide 2</vt:lpstr>
      <vt:lpstr>Create an Ad</vt:lpstr>
      <vt:lpstr>Slide 4</vt:lpstr>
      <vt:lpstr>Objectives (2 min)</vt:lpstr>
      <vt:lpstr>Slide 6</vt:lpstr>
      <vt:lpstr>Slide 7</vt:lpstr>
      <vt:lpstr>Slide 8</vt:lpstr>
      <vt:lpstr>Slide 9</vt:lpstr>
      <vt:lpstr>Closing (1 min)</vt:lpstr>
      <vt:lpstr>Slide 11</vt:lpstr>
      <vt:lpstr>Slide 12</vt:lpstr>
    </vt:vector>
  </TitlesOfParts>
  <Company/>
  <LinksUpToDate>false</LinksUpToDate>
  <SharedDoc>false</SharedDoc>
  <HyperlinksChanged>false</HyperlinksChanged>
  <AppVersion>12.0256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Seth Schy</dc:creator>
  <cp:lastModifiedBy>Seth Schy</cp:lastModifiedBy>
  <cp:revision>150</cp:revision>
  <dcterms:created xsi:type="dcterms:W3CDTF">2012-10-23T18:30:26Z</dcterms:created>
  <dcterms:modified xsi:type="dcterms:W3CDTF">2012-10-23T18:40:28Z</dcterms:modified>
</cp:coreProperties>
</file>