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2" r:id="rId9"/>
    <p:sldId id="308" r:id="rId10"/>
    <p:sldId id="309" r:id="rId11"/>
    <p:sldId id="310" r:id="rId12"/>
    <p:sldId id="311" r:id="rId13"/>
    <p:sldId id="312" r:id="rId14"/>
    <p:sldId id="307" r:id="rId15"/>
    <p:sldId id="296" r:id="rId16"/>
    <p:sldId id="287" r:id="rId17"/>
    <p:sldId id="303" r:id="rId18"/>
    <p:sldId id="304" r:id="rId19"/>
    <p:sldId id="305" r:id="rId20"/>
    <p:sldId id="288" r:id="rId21"/>
    <p:sldId id="289" r:id="rId22"/>
    <p:sldId id="306" r:id="rId23"/>
    <p:sldId id="290" r:id="rId24"/>
    <p:sldId id="291" r:id="rId25"/>
    <p:sldId id="292" r:id="rId26"/>
    <p:sldId id="302" r:id="rId27"/>
    <p:sldId id="293" r:id="rId28"/>
    <p:sldId id="295" r:id="rId29"/>
    <p:sldId id="294" r:id="rId30"/>
    <p:sldId id="297" r:id="rId31"/>
    <p:sldId id="298" r:id="rId32"/>
    <p:sldId id="299" r:id="rId33"/>
    <p:sldId id="300" r:id="rId34"/>
    <p:sldId id="301" r:id="rId35"/>
    <p:sldId id="313" r:id="rId36"/>
    <p:sldId id="269" r:id="rId37"/>
    <p:sldId id="270" r:id="rId38"/>
    <p:sldId id="271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55" autoAdjust="0"/>
    <p:restoredTop sz="94660"/>
  </p:normalViewPr>
  <p:slideViewPr>
    <p:cSldViewPr snapToObjects="1">
      <p:cViewPr varScale="1">
        <p:scale>
          <a:sx n="137" d="100"/>
          <a:sy n="137" d="100"/>
        </p:scale>
        <p:origin x="-8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tableStyles" Target="tableStyles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presProps" Target="presProps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theme" Target="theme/theme1.xml"/><Relationship Id="rId41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70F5C-7FAA-5746-9DC3-1DF1E4D3D2C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3B99C-A284-6340-9768-921B5D66E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439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F2000-AA19-ED43-94BE-9FFBECADD53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FF00"/>
            </a:gs>
            <a:gs pos="100000">
              <a:srgbClr val="FFFF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F42C4-B337-0143-9262-A76B85644E08}" type="datetimeFigureOut">
              <a:rPr lang="en-US" smtClean="0"/>
              <a:pPr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0C842-26B9-D545-9963-310BC528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-533400"/>
            <a:ext cx="8686800" cy="74676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Plus 5"/>
          <p:cNvSpPr/>
          <p:nvPr/>
        </p:nvSpPr>
        <p:spPr>
          <a:xfrm>
            <a:off x="5410200" y="5410200"/>
            <a:ext cx="304800" cy="2286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2057400" y="1066800"/>
            <a:ext cx="304800" cy="2286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lus 7"/>
          <p:cNvSpPr/>
          <p:nvPr/>
        </p:nvSpPr>
        <p:spPr>
          <a:xfrm>
            <a:off x="1905000" y="952500"/>
            <a:ext cx="304800" cy="2286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inus 8"/>
          <p:cNvSpPr/>
          <p:nvPr/>
        </p:nvSpPr>
        <p:spPr>
          <a:xfrm>
            <a:off x="5334000" y="4953000"/>
            <a:ext cx="381000" cy="762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inus 9"/>
          <p:cNvSpPr/>
          <p:nvPr/>
        </p:nvSpPr>
        <p:spPr>
          <a:xfrm>
            <a:off x="1943183" y="1981200"/>
            <a:ext cx="381000" cy="762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inus 10"/>
          <p:cNvSpPr/>
          <p:nvPr/>
        </p:nvSpPr>
        <p:spPr>
          <a:xfrm>
            <a:off x="5219700" y="3276600"/>
            <a:ext cx="381000" cy="762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710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marL="624078" indent="-514350"/>
            <a:r>
              <a:rPr lang="en-US" sz="3200" dirty="0" smtClean="0"/>
              <a:t>Unit Intro/Learning Focus (10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Preview the unit by writing notes on the Learning Focus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1905000"/>
            <a:ext cx="1714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b="1" dirty="0" smtClean="0">
                <a:solidFill>
                  <a:srgbClr val="FF0000"/>
                </a:solidFill>
              </a:rPr>
              <a:t>254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12886"/>
            <a:ext cx="4597400" cy="3708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667000"/>
            <a:ext cx="459740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24078" indent="-514350"/>
            <a:r>
              <a:rPr lang="en-US" sz="2800" dirty="0" smtClean="0"/>
              <a:t>Mask Monologues (15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Define the term </a:t>
            </a:r>
            <a:r>
              <a:rPr lang="en-US" b="1" i="1" dirty="0" smtClean="0"/>
              <a:t>monologue</a:t>
            </a:r>
            <a:r>
              <a:rPr lang="en-US" dirty="0" smtClean="0"/>
              <a:t> and write a short </a:t>
            </a:r>
            <a:r>
              <a:rPr lang="en-US" b="1" i="1" dirty="0" smtClean="0"/>
              <a:t>monologue</a:t>
            </a:r>
            <a:r>
              <a:rPr lang="en-US" i="1" dirty="0" smtClean="0"/>
              <a:t> </a:t>
            </a:r>
            <a:r>
              <a:rPr lang="en-US" dirty="0" smtClean="0"/>
              <a:t>by writing notes in your notebooks and writing a monologue inspired by a picture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00" y="1905000"/>
            <a:ext cx="6324600" cy="70788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What is a </a:t>
            </a:r>
            <a:r>
              <a:rPr lang="en-US" sz="4000" b="1" i="1" dirty="0" smtClean="0">
                <a:solidFill>
                  <a:srgbClr val="FF0000"/>
                </a:solidFill>
              </a:rPr>
              <a:t>monologue</a:t>
            </a:r>
            <a:r>
              <a:rPr lang="en-US" sz="4000" dirty="0" smtClean="0">
                <a:solidFill>
                  <a:srgbClr val="FF0000"/>
                </a:solidFill>
              </a:rPr>
              <a:t>?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0200" y="2765286"/>
            <a:ext cx="6324600" cy="286232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A dramatic speech delivered by </a:t>
            </a:r>
            <a:r>
              <a:rPr lang="en-US" sz="6000" u="sng" dirty="0" smtClean="0">
                <a:solidFill>
                  <a:srgbClr val="FF0000"/>
                </a:solidFill>
              </a:rPr>
              <a:t>one character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24078" indent="-514350"/>
            <a:r>
              <a:rPr lang="en-US" sz="2800" dirty="0" smtClean="0"/>
              <a:t>Mask Monologues (15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762000"/>
            <a:ext cx="817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Define the term </a:t>
            </a:r>
            <a:r>
              <a:rPr lang="en-US" b="1" i="1" dirty="0" smtClean="0"/>
              <a:t>monologue</a:t>
            </a:r>
            <a:r>
              <a:rPr lang="en-US" dirty="0" smtClean="0"/>
              <a:t> and write a short </a:t>
            </a:r>
            <a:r>
              <a:rPr lang="en-US" b="1" i="1" dirty="0" smtClean="0"/>
              <a:t>monologue</a:t>
            </a:r>
            <a:r>
              <a:rPr lang="en-US" i="1" dirty="0" smtClean="0"/>
              <a:t> </a:t>
            </a:r>
            <a:r>
              <a:rPr lang="en-US" dirty="0" smtClean="0"/>
              <a:t>by writing notes in your notebooks and writing a monologue inspired by a picture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00" y="1600200"/>
            <a:ext cx="6324600" cy="501675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In a moment, you are going to look at pictures of people.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Then, </a:t>
            </a:r>
            <a:r>
              <a:rPr lang="en-US" sz="4000" u="sng" dirty="0" smtClean="0">
                <a:solidFill>
                  <a:srgbClr val="FF0000"/>
                </a:solidFill>
              </a:rPr>
              <a:t>based on your imagination </a:t>
            </a:r>
            <a:r>
              <a:rPr lang="en-US" sz="4000" dirty="0" smtClean="0">
                <a:solidFill>
                  <a:srgbClr val="FF0000"/>
                </a:solidFill>
              </a:rPr>
              <a:t>and </a:t>
            </a:r>
            <a:r>
              <a:rPr lang="en-US" sz="4000" u="sng" dirty="0" smtClean="0">
                <a:solidFill>
                  <a:srgbClr val="FF0000"/>
                </a:solidFill>
              </a:rPr>
              <a:t>what you see in the picture</a:t>
            </a:r>
            <a:r>
              <a:rPr lang="en-US" sz="4000" dirty="0" smtClean="0">
                <a:solidFill>
                  <a:srgbClr val="FF0000"/>
                </a:solidFill>
              </a:rPr>
              <a:t>, you will </a:t>
            </a:r>
            <a:r>
              <a:rPr lang="en-US" sz="4000" b="1" dirty="0" smtClean="0">
                <a:solidFill>
                  <a:srgbClr val="FF0000"/>
                </a:solidFill>
              </a:rPr>
              <a:t>write a monologue for that person</a:t>
            </a:r>
            <a:r>
              <a:rPr lang="en-US" sz="4000" dirty="0" smtClean="0">
                <a:solidFill>
                  <a:srgbClr val="FF0000"/>
                </a:solidFill>
              </a:rPr>
              <a:t>.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24078" indent="-514350"/>
            <a:r>
              <a:rPr lang="en-US" sz="2800" dirty="0" smtClean="0"/>
              <a:t>Mask Monologues (15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762000"/>
            <a:ext cx="817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Define the term </a:t>
            </a:r>
            <a:r>
              <a:rPr lang="en-US" b="1" i="1" dirty="0" smtClean="0"/>
              <a:t>monologue</a:t>
            </a:r>
            <a:r>
              <a:rPr lang="en-US" dirty="0" smtClean="0"/>
              <a:t> and write a short </a:t>
            </a:r>
            <a:r>
              <a:rPr lang="en-US" b="1" i="1" dirty="0" smtClean="0"/>
              <a:t>monologue</a:t>
            </a:r>
            <a:r>
              <a:rPr lang="en-US" i="1" dirty="0" smtClean="0"/>
              <a:t> </a:t>
            </a:r>
            <a:r>
              <a:rPr lang="en-US" dirty="0" smtClean="0"/>
              <a:t>by writing notes in your notebooks and writing a monologue inspired by a picture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1905000"/>
            <a:ext cx="1600200" cy="70788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b="1" dirty="0" smtClean="0">
                <a:solidFill>
                  <a:srgbClr val="FF0000"/>
                </a:solidFill>
              </a:rPr>
              <a:t>258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500" y="1409700"/>
            <a:ext cx="448310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Example Monologue (1 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6" name="Picture 5" descr="Screen shot 2012-10-24 at 12.21.4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1" y="914400"/>
            <a:ext cx="4004778" cy="594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95800" y="1066800"/>
            <a:ext cx="4189656" cy="53245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624078" indent="-514350"/>
            <a:r>
              <a:rPr lang="en-US" sz="2000" dirty="0" smtClean="0">
                <a:solidFill>
                  <a:srgbClr val="FF0000"/>
                </a:solidFill>
              </a:rPr>
              <a:t>The earth is crumbling around us, and therefore I will make it my duty to be the savior of the earth.  I will not waste electricity.  I will not waste water. I will not eat meat because I care about Mother Nature.  I care about being a citizen of the Earth and I care about the fact that we are all in this together.  So, I will not look back at our mistakes but instead look forward to a better and brighter future for all people and the environment.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4.29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919" y="914400"/>
            <a:ext cx="3949481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2.10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377" y="1001109"/>
            <a:ext cx="3860223" cy="5856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6" name="Picture 5" descr="Screen shot 2012-10-24 at 12.34.2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400" y="1007198"/>
            <a:ext cx="4394200" cy="5819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7" name="Picture 6" descr="Screen shot 2012-10-24 at 12.36.1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50" y="1047750"/>
            <a:ext cx="71501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35.2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414" y="914400"/>
            <a:ext cx="3928986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3667" y="-914400"/>
            <a:ext cx="10591800" cy="92202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Plus 6"/>
          <p:cNvSpPr/>
          <p:nvPr/>
        </p:nvSpPr>
        <p:spPr>
          <a:xfrm>
            <a:off x="1219200" y="1600200"/>
            <a:ext cx="304800" cy="1524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lus 7"/>
          <p:cNvSpPr/>
          <p:nvPr/>
        </p:nvSpPr>
        <p:spPr>
          <a:xfrm>
            <a:off x="1066800" y="3886200"/>
            <a:ext cx="304800" cy="1524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lus 8"/>
          <p:cNvSpPr/>
          <p:nvPr/>
        </p:nvSpPr>
        <p:spPr>
          <a:xfrm>
            <a:off x="5257800" y="1396114"/>
            <a:ext cx="304800" cy="152400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inus 9"/>
          <p:cNvSpPr/>
          <p:nvPr/>
        </p:nvSpPr>
        <p:spPr>
          <a:xfrm>
            <a:off x="1371600" y="2209800"/>
            <a:ext cx="304800" cy="1524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inus 10"/>
          <p:cNvSpPr/>
          <p:nvPr/>
        </p:nvSpPr>
        <p:spPr>
          <a:xfrm>
            <a:off x="1219200" y="2514600"/>
            <a:ext cx="304800" cy="3048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inus 11"/>
          <p:cNvSpPr/>
          <p:nvPr/>
        </p:nvSpPr>
        <p:spPr>
          <a:xfrm>
            <a:off x="5257800" y="3429000"/>
            <a:ext cx="304800" cy="304800"/>
          </a:xfrm>
          <a:prstGeom prst="mathMin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494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2.2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150" y="1447800"/>
            <a:ext cx="7251700" cy="488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2.5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00" y="1270000"/>
            <a:ext cx="7289800" cy="551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6" name="Picture 5" descr="Seth Schy Headsho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496" y="914399"/>
            <a:ext cx="3574904" cy="597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2.4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393" y="914400"/>
            <a:ext cx="3970407" cy="5934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3.09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447800"/>
            <a:ext cx="7162800" cy="478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3.24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605" y="990600"/>
            <a:ext cx="4875595" cy="6097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6" name="Picture 5" descr="Screen shot 2012-10-24 at 12.34.1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382" y="957111"/>
            <a:ext cx="4042618" cy="6053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3.44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145" y="903228"/>
            <a:ext cx="4782655" cy="5954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4.1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066800"/>
            <a:ext cx="5770706" cy="5678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3.5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1028700"/>
            <a:ext cx="72390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325562"/>
            <a:ext cx="8915400" cy="1005702"/>
          </a:xfrm>
        </p:spPr>
        <p:txBody>
          <a:bodyPr anchor="t">
            <a:noAutofit/>
          </a:bodyPr>
          <a:lstStyle/>
          <a:p>
            <a:pPr algn="ctr">
              <a:buNone/>
            </a:pPr>
            <a:r>
              <a:rPr lang="en-US" sz="2000" dirty="0" smtClean="0"/>
              <a:t>Your 5-point daily participation grade is based on </a:t>
            </a:r>
            <a:r>
              <a:rPr lang="en-US" sz="2000" dirty="0" err="1" smtClean="0"/>
              <a:t>CLA’s</a:t>
            </a:r>
            <a:r>
              <a:rPr lang="en-US" sz="2000" dirty="0" smtClean="0"/>
              <a:t> core-values:</a:t>
            </a:r>
          </a:p>
          <a:p>
            <a:pPr algn="ctr">
              <a:buNone/>
            </a:pPr>
            <a:r>
              <a:rPr lang="en-US" sz="2400" b="1" dirty="0" smtClean="0"/>
              <a:t>CLA Students are S.M.A.R.T.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914400" y="76200"/>
            <a:ext cx="76200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SMART (Participation) Grade (5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638800"/>
            <a:ext cx="9067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 smtClean="0"/>
              <a:t>What do you deserve today?</a:t>
            </a:r>
            <a:endParaRPr lang="en-US" sz="2800" dirty="0" smtClean="0"/>
          </a:p>
          <a:p>
            <a:pPr algn="r">
              <a:buNone/>
            </a:pPr>
            <a:r>
              <a:rPr lang="en-US" dirty="0" smtClean="0"/>
              <a:t>*One point for each core-value (5 points possible each day).  I reserve the right to change these grades.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3124200" y="2443797"/>
            <a:ext cx="3048000" cy="31188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S </a:t>
            </a:r>
            <a:r>
              <a:rPr lang="en-US" sz="3000" dirty="0" smtClean="0"/>
              <a:t>= Self-Controlled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M </a:t>
            </a:r>
            <a:r>
              <a:rPr lang="en-US" sz="3000" dirty="0" smtClean="0"/>
              <a:t>= Motivated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A </a:t>
            </a:r>
            <a:r>
              <a:rPr lang="en-US" sz="3000" dirty="0" smtClean="0"/>
              <a:t>= Accountable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R </a:t>
            </a:r>
            <a:r>
              <a:rPr lang="en-US" sz="3000" dirty="0" smtClean="0"/>
              <a:t>= Respectful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T </a:t>
            </a:r>
            <a:r>
              <a:rPr lang="en-US" sz="3000" dirty="0" smtClean="0"/>
              <a:t>= Timely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" y="697468"/>
            <a:ext cx="731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dirty="0" smtClean="0"/>
              <a:t>Each day </a:t>
            </a:r>
            <a:r>
              <a:rPr lang="en-US" b="1" dirty="0" smtClean="0"/>
              <a:t>YOU</a:t>
            </a:r>
            <a:r>
              <a:rPr lang="en-US" dirty="0" smtClean="0"/>
              <a:t> will decide the grade you deserve.*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4.4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0" y="1066800"/>
            <a:ext cx="71882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5.0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1295400"/>
            <a:ext cx="67818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5.1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" y="1181100"/>
            <a:ext cx="717550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5.38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1028700"/>
            <a:ext cx="72390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smtClean="0"/>
              <a:t>Preview Portraits (</a:t>
            </a:r>
            <a:r>
              <a:rPr lang="en-US" sz="3000" dirty="0" smtClean="0"/>
              <a:t>5</a:t>
            </a:r>
            <a:r>
              <a:rPr lang="en-US" sz="3000" smtClean="0"/>
              <a:t> </a:t>
            </a:r>
            <a:r>
              <a:rPr lang="en-US" sz="3000" dirty="0" smtClean="0"/>
              <a:t>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pic>
        <p:nvPicPr>
          <p:cNvPr id="5" name="Picture 4" descr="Screen shot 2012-10-24 at 12.26.1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350" y="1066800"/>
            <a:ext cx="70993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24078" indent="-514350"/>
            <a:r>
              <a:rPr lang="en-US" sz="2800" dirty="0" smtClean="0"/>
              <a:t>Share Monologues (10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Define the term </a:t>
            </a:r>
            <a:r>
              <a:rPr lang="en-US" b="1" i="1" dirty="0" smtClean="0"/>
              <a:t>monologue</a:t>
            </a:r>
            <a:r>
              <a:rPr lang="en-US" dirty="0" smtClean="0"/>
              <a:t> and write a short </a:t>
            </a:r>
            <a:r>
              <a:rPr lang="en-US" b="1" i="1" dirty="0" smtClean="0"/>
              <a:t>monologue</a:t>
            </a:r>
            <a:r>
              <a:rPr lang="en-US" i="1" dirty="0" smtClean="0"/>
              <a:t> </a:t>
            </a:r>
            <a:r>
              <a:rPr lang="en-US" dirty="0" smtClean="0"/>
              <a:t>by writing notes in your notebooks and writing a monologue inspired by a picture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00200" y="2765286"/>
            <a:ext cx="6324600" cy="286232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Hold up your picture and </a:t>
            </a:r>
            <a:r>
              <a:rPr lang="en-US" sz="6000" b="1" u="sng" dirty="0" smtClean="0">
                <a:solidFill>
                  <a:srgbClr val="FF0000"/>
                </a:solidFill>
              </a:rPr>
              <a:t>share</a:t>
            </a:r>
            <a:r>
              <a:rPr lang="en-US" sz="6000" dirty="0" smtClean="0">
                <a:solidFill>
                  <a:srgbClr val="FF0000"/>
                </a:solidFill>
              </a:rPr>
              <a:t> your monologue!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Closing (</a:t>
            </a:r>
            <a:r>
              <a:rPr lang="en-US" sz="3000" dirty="0"/>
              <a:t>1</a:t>
            </a:r>
            <a:r>
              <a:rPr lang="en-US" sz="3000" dirty="0" smtClean="0"/>
              <a:t> 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6" name="Rectangle 5"/>
          <p:cNvSpPr/>
          <p:nvPr/>
        </p:nvSpPr>
        <p:spPr>
          <a:xfrm>
            <a:off x="0" y="817602"/>
            <a:ext cx="87422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ctr" defTabSz="914400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Did you master the following objectives?</a:t>
            </a:r>
          </a:p>
        </p:txBody>
      </p:sp>
      <p:sp>
        <p:nvSpPr>
          <p:cNvPr id="11" name="Content Placeholder 1"/>
          <p:cNvSpPr txBox="1">
            <a:spLocks/>
          </p:cNvSpPr>
          <p:nvPr/>
        </p:nvSpPr>
        <p:spPr>
          <a:xfrm>
            <a:off x="0" y="3505200"/>
            <a:ext cx="91440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Language (How you will master the knowledge)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8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By: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lvl="2" indent="-514350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8000" dirty="0" smtClean="0"/>
              <a:t>Analytically discussing and rereading Nikki Giovanni’s poems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marR="0" lvl="2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Writing</a:t>
            </a:r>
            <a:r>
              <a:rPr kumimoji="0" lang="en-US" sz="8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notes into a </a:t>
            </a:r>
            <a:r>
              <a:rPr lang="en-US" sz="8000" b="1" dirty="0" smtClean="0"/>
              <a:t>write-tools</a:t>
            </a:r>
            <a:r>
              <a:rPr lang="en-US" sz="8000" dirty="0" smtClean="0"/>
              <a:t> outline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marR="0" lvl="2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295400"/>
            <a:ext cx="92202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900" dirty="0" smtClean="0"/>
              <a:t>Content (The knowledge you’ll master today)</a:t>
            </a:r>
          </a:p>
          <a:p>
            <a:r>
              <a:rPr lang="en-US" sz="2000" u="sng" dirty="0" smtClean="0"/>
              <a:t>SWBAT</a:t>
            </a:r>
            <a:r>
              <a:rPr lang="en-US" sz="2000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800" dirty="0" smtClean="0"/>
              <a:t>Form a </a:t>
            </a:r>
            <a:r>
              <a:rPr lang="en-US" sz="2800" b="1" i="1" dirty="0" smtClean="0"/>
              <a:t>thesis statement</a:t>
            </a:r>
            <a:r>
              <a:rPr lang="en-US" sz="2800" dirty="0" smtClean="0"/>
              <a:t> about Nikki Giovanni’s writing style </a:t>
            </a:r>
            <a:endParaRPr lang="en-US" sz="2600" dirty="0" smtClean="0"/>
          </a:p>
          <a:p>
            <a:pPr marL="1088136" lvl="2" indent="-457200"/>
            <a:endParaRPr lang="en-US" sz="2000" b="1" dirty="0" smtClean="0"/>
          </a:p>
          <a:p>
            <a:pPr marL="1088136" lvl="2" indent="-457200"/>
            <a:endParaRPr lang="en-US" sz="2000" b="1" dirty="0"/>
          </a:p>
          <a:p>
            <a:pPr marL="1088136" lvl="2" indent="-457200"/>
            <a:endParaRPr lang="en-US" sz="1000" b="1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/>
          </p:cNvSpPr>
          <p:nvPr/>
        </p:nvSpPr>
        <p:spPr>
          <a:xfrm>
            <a:off x="2019300" y="274638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624078" indent="-514350" algn="ctr"/>
            <a:r>
              <a:rPr lang="en-US" sz="3200" dirty="0" smtClean="0"/>
              <a:t>Exit Slip (5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1143000" y="1981200"/>
            <a:ext cx="7197485" cy="286232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6000" dirty="0" smtClean="0"/>
              <a:t>What are the three major parts of a </a:t>
            </a:r>
            <a:r>
              <a:rPr lang="en-US" sz="6000" b="1" dirty="0" smtClean="0"/>
              <a:t>thesis statement?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325562"/>
            <a:ext cx="8915400" cy="1005702"/>
          </a:xfrm>
        </p:spPr>
        <p:txBody>
          <a:bodyPr anchor="t">
            <a:noAutofit/>
          </a:bodyPr>
          <a:lstStyle/>
          <a:p>
            <a:pPr algn="ctr">
              <a:buNone/>
            </a:pPr>
            <a:r>
              <a:rPr lang="en-US" sz="2000" dirty="0" smtClean="0"/>
              <a:t>Your 5-point daily participation grade is based on </a:t>
            </a:r>
            <a:r>
              <a:rPr lang="en-US" sz="2000" dirty="0" err="1" smtClean="0"/>
              <a:t>CLA’s</a:t>
            </a:r>
            <a:r>
              <a:rPr lang="en-US" sz="2000" dirty="0" smtClean="0"/>
              <a:t> core-values:</a:t>
            </a:r>
          </a:p>
          <a:p>
            <a:pPr algn="ctr">
              <a:buNone/>
            </a:pPr>
            <a:r>
              <a:rPr lang="en-US" sz="2400" b="1" dirty="0" smtClean="0"/>
              <a:t>CLA Students are S.M.A.R.T.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914400" y="76200"/>
            <a:ext cx="76200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SMART (Participation) </a:t>
            </a:r>
            <a:r>
              <a:rPr kumimoji="0" lang="en-US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Grade (3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638800"/>
            <a:ext cx="9067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 smtClean="0"/>
              <a:t>What do you deserve today?</a:t>
            </a:r>
            <a:endParaRPr lang="en-US" sz="2800" dirty="0" smtClean="0"/>
          </a:p>
          <a:p>
            <a:pPr algn="r">
              <a:buNone/>
            </a:pPr>
            <a:r>
              <a:rPr lang="en-US" dirty="0" smtClean="0"/>
              <a:t>*One point for each core-value (5 points possible each day).  I reserve the right to change these grades.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3124200" y="2443797"/>
            <a:ext cx="3048000" cy="31188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S </a:t>
            </a:r>
            <a:r>
              <a:rPr lang="en-US" sz="3000" dirty="0" smtClean="0"/>
              <a:t>= Self-Controlled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M </a:t>
            </a:r>
            <a:r>
              <a:rPr lang="en-US" sz="3000" dirty="0" smtClean="0"/>
              <a:t>= Motivated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A </a:t>
            </a:r>
            <a:r>
              <a:rPr lang="en-US" sz="3000" dirty="0" smtClean="0"/>
              <a:t>= Accountable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R </a:t>
            </a:r>
            <a:r>
              <a:rPr lang="en-US" sz="3000" dirty="0" smtClean="0"/>
              <a:t>= Respectful</a:t>
            </a:r>
          </a:p>
          <a:p>
            <a:pPr>
              <a:spcAft>
                <a:spcPts val="1400"/>
              </a:spcAft>
              <a:buNone/>
            </a:pPr>
            <a:r>
              <a:rPr lang="en-US" sz="3000" b="1" dirty="0" smtClean="0"/>
              <a:t>T </a:t>
            </a:r>
            <a:r>
              <a:rPr lang="en-US" sz="3000" dirty="0" smtClean="0"/>
              <a:t>= Timely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" y="697468"/>
            <a:ext cx="731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dirty="0" smtClean="0"/>
              <a:t>Each day </a:t>
            </a:r>
            <a:r>
              <a:rPr lang="en-US" b="1" dirty="0" smtClean="0"/>
              <a:t>YOU</a:t>
            </a:r>
            <a:r>
              <a:rPr lang="en-US" dirty="0" smtClean="0"/>
              <a:t> will decide the grade you deserve.*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2019300" y="274638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Do Now (5 min)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1485543"/>
            <a:ext cx="7315200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5000" dirty="0" smtClean="0"/>
              <a:t>What is </a:t>
            </a:r>
            <a:r>
              <a:rPr lang="en-US" sz="5000" smtClean="0"/>
              <a:t>a </a:t>
            </a:r>
            <a:r>
              <a:rPr lang="en-US" sz="5000" b="1" i="1" smtClean="0"/>
              <a:t>monologue</a:t>
            </a:r>
            <a:r>
              <a:rPr lang="en-US" sz="5000" smtClean="0"/>
              <a:t>?</a:t>
            </a:r>
            <a:endParaRPr lang="en-US" sz="5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/>
              <a:t>Previewing Unit 4: Interpreting Drama Through Performance</a:t>
            </a:r>
            <a:endParaRPr lang="en-US" sz="60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5800" y="371157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  <a:sym typeface="Wingdings"/>
              </a:rPr>
              <a:t>Activity 4.1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Wingding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Wingdings"/>
              </a:rPr>
              <a:t>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639762"/>
            <a:ext cx="9144000" cy="6218238"/>
          </a:xfrm>
        </p:spPr>
        <p:txBody>
          <a:bodyPr>
            <a:normAutofit lnSpcReduction="10000"/>
          </a:bodyPr>
          <a:lstStyle/>
          <a:p>
            <a:pPr marL="624078" indent="-514350">
              <a:buFont typeface="+mj-lt"/>
              <a:buAutoNum type="arabicPeriod"/>
            </a:pPr>
            <a:r>
              <a:rPr lang="en-US" dirty="0" smtClean="0"/>
              <a:t>Do Now (5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Objectives (1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Unit Intro/Learning Focus (10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Previewing the Unit Worksheet #1 (5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Example Monologue (1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Mask Monologues </a:t>
            </a:r>
            <a:r>
              <a:rPr lang="en-US" smtClean="0"/>
              <a:t>(14 </a:t>
            </a:r>
            <a:r>
              <a:rPr lang="en-US" dirty="0" smtClean="0"/>
              <a:t>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Preview Portraits (5 min) 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Share Monologues (10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Closing (1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Exit Slip (5 min)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Participation Grades (3 min)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2019300" y="0"/>
            <a:ext cx="5524500" cy="6397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Agenda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000" dirty="0" smtClean="0"/>
              <a:t>Objectives (2 min)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0" y="3352800"/>
            <a:ext cx="91440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Language (How you will master the knowledge)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8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By: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lvl="2" indent="-514350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8000" noProof="0" dirty="0" smtClean="0"/>
              <a:t>Reading and taking </a:t>
            </a:r>
            <a:r>
              <a:rPr lang="en-US" sz="8000" dirty="0" smtClean="0"/>
              <a:t>notes on the Learning Focus</a:t>
            </a:r>
            <a:endParaRPr lang="en-US" sz="8000" noProof="0" dirty="0" smtClean="0"/>
          </a:p>
          <a:p>
            <a:pPr marL="1117854" lvl="2" indent="-514350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8000" noProof="0" dirty="0" smtClean="0"/>
              <a:t>Writing notes in their notebooks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marR="0" lvl="2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Writing a monologue inspired</a:t>
            </a:r>
            <a:r>
              <a:rPr kumimoji="0" lang="en-US" sz="8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a picture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17854" marR="0" lvl="2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9220200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900" dirty="0" smtClean="0"/>
              <a:t>Content (The knowledge you’ll master today)</a:t>
            </a:r>
          </a:p>
          <a:p>
            <a:r>
              <a:rPr lang="en-US" sz="2000" u="sng" dirty="0" smtClean="0"/>
              <a:t>SWBAT</a:t>
            </a:r>
            <a:r>
              <a:rPr lang="en-US" sz="2000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800" dirty="0" smtClean="0"/>
              <a:t>Preview the unit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sz="2800" dirty="0" smtClean="0"/>
              <a:t>Define the term </a:t>
            </a:r>
            <a:r>
              <a:rPr lang="en-US" sz="2800" b="1" i="1" dirty="0" smtClean="0"/>
              <a:t>monologue</a:t>
            </a:r>
            <a:endParaRPr lang="en-US" sz="2800" dirty="0" smtClean="0"/>
          </a:p>
          <a:p>
            <a:pPr marL="1088136" lvl="2" indent="-457200">
              <a:buFont typeface="+mj-lt"/>
              <a:buAutoNum type="arabicPeriod"/>
            </a:pPr>
            <a:r>
              <a:rPr lang="en-US" sz="2800" dirty="0" smtClean="0"/>
              <a:t>Write a short </a:t>
            </a:r>
            <a:r>
              <a:rPr lang="en-US" sz="2800" b="1" i="1" dirty="0" smtClean="0"/>
              <a:t>monologue</a:t>
            </a:r>
            <a:endParaRPr lang="en-US" sz="2600" dirty="0" smtClean="0"/>
          </a:p>
          <a:p>
            <a:pPr marL="1088136" lvl="2" indent="-457200"/>
            <a:endParaRPr lang="en-US" sz="2000" b="1" dirty="0" smtClean="0"/>
          </a:p>
          <a:p>
            <a:pPr marL="1088136" lvl="2" indent="-457200"/>
            <a:endParaRPr lang="en-US" sz="2000" b="1" dirty="0"/>
          </a:p>
          <a:p>
            <a:pPr marL="1088136" lvl="2" indent="-457200"/>
            <a:endParaRPr lang="en-US" sz="1000" b="1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marL="624078" indent="-514350"/>
            <a:r>
              <a:rPr lang="en-US" sz="3200" dirty="0" smtClean="0"/>
              <a:t>Unit Intro/Learning Focus (10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Preview the unit by writing notes on the Learning Focus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 t="34899"/>
          <a:stretch>
            <a:fillRect/>
          </a:stretch>
        </p:blipFill>
        <p:spPr>
          <a:xfrm>
            <a:off x="2278145" y="1295400"/>
            <a:ext cx="6103855" cy="5334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4800" y="1905000"/>
            <a:ext cx="1714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b="1" dirty="0" smtClean="0">
                <a:solidFill>
                  <a:srgbClr val="FF0000"/>
                </a:solidFill>
              </a:rPr>
              <a:t>251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0" y="274638"/>
            <a:ext cx="5524500" cy="639762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marL="624078" indent="-514350"/>
            <a:r>
              <a:rPr lang="en-US" sz="3200" dirty="0" smtClean="0"/>
              <a:t>Unit Intro/Learning Focus (10 min)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-2549430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Content (The knowledge you’ll master today)</a:t>
            </a:r>
          </a:p>
          <a:p>
            <a:r>
              <a:rPr lang="en-US" u="sng" dirty="0" smtClean="0"/>
              <a:t>SWBAT</a:t>
            </a:r>
            <a:r>
              <a:rPr lang="en-US" dirty="0" smtClean="0"/>
              <a:t>: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rough 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Create class-wide final-draft classroom norms for 10 different situations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 smtClean="0"/>
              <a:t>Define the word “norm” and explain why it is important to have norms</a:t>
            </a:r>
          </a:p>
          <a:p>
            <a:pPr marL="1088136" lvl="2" indent="-457200">
              <a:buNone/>
            </a:pPr>
            <a:endParaRPr lang="en-US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31800" y="953869"/>
            <a:ext cx="817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8136" lvl="2" indent="-457200"/>
            <a:r>
              <a:rPr lang="en-US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Calisto MT (Headings)"/>
              </a:rPr>
              <a:t>Objective: SWBAT: </a:t>
            </a:r>
            <a:r>
              <a:rPr lang="en-US" dirty="0" smtClean="0"/>
              <a:t>Preview the unit by writing notes on the Learning Focus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1323201"/>
            <a:ext cx="17145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b="1" dirty="0" smtClean="0">
                <a:solidFill>
                  <a:srgbClr val="FF0000"/>
                </a:solidFill>
              </a:rPr>
              <a:t>254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12886"/>
            <a:ext cx="4597400" cy="3708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667000"/>
            <a:ext cx="4597400" cy="3162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rcRect b="7927"/>
          <a:stretch>
            <a:fillRect/>
          </a:stretch>
        </p:blipFill>
        <p:spPr>
          <a:xfrm>
            <a:off x="0" y="2514600"/>
            <a:ext cx="9144000" cy="380668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4800" y="1295400"/>
            <a:ext cx="1714500" cy="70788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b="1" dirty="0" smtClean="0">
                <a:solidFill>
                  <a:srgbClr val="FF0000"/>
                </a:solidFill>
              </a:rPr>
              <a:t>255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2317</Words>
  <Application>Microsoft Macintosh PowerPoint</Application>
  <PresentationFormat>On-screen Show (4:3)</PresentationFormat>
  <Paragraphs>293</Paragraphs>
  <Slides>38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Previewing Unit 4: Interpreting Drama Through Performance</vt:lpstr>
      <vt:lpstr>PowerPoint Presentation</vt:lpstr>
      <vt:lpstr>Objectives (2 min)</vt:lpstr>
      <vt:lpstr>Unit Intro/Learning Focus (10 min)</vt:lpstr>
      <vt:lpstr>Unit Intro/Learning Focus (10 min)</vt:lpstr>
      <vt:lpstr>Unit Intro/Learning Focus (10 min)</vt:lpstr>
      <vt:lpstr>Mask Monologues (15 min)</vt:lpstr>
      <vt:lpstr>Mask Monologues (15 min)</vt:lpstr>
      <vt:lpstr>Mask Monologues (15 min)</vt:lpstr>
      <vt:lpstr>Example Monologue (1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Preview Portraits (5 min)</vt:lpstr>
      <vt:lpstr>Share Monologues (10 min)</vt:lpstr>
      <vt:lpstr>Closing (1 min)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Seth Schy</dc:creator>
  <cp:lastModifiedBy>Seth Schy</cp:lastModifiedBy>
  <cp:revision>19</cp:revision>
  <dcterms:created xsi:type="dcterms:W3CDTF">2012-10-24T14:42:34Z</dcterms:created>
  <dcterms:modified xsi:type="dcterms:W3CDTF">2012-10-29T14:57:08Z</dcterms:modified>
</cp:coreProperties>
</file>