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8"/>
  </p:notesMasterIdLst>
  <p:sldIdLst>
    <p:sldId id="272" r:id="rId2"/>
    <p:sldId id="273" r:id="rId3"/>
    <p:sldId id="257" r:id="rId4"/>
    <p:sldId id="258" r:id="rId5"/>
    <p:sldId id="259" r:id="rId6"/>
    <p:sldId id="260" r:id="rId7"/>
    <p:sldId id="261" r:id="rId8"/>
    <p:sldId id="274" r:id="rId9"/>
    <p:sldId id="275" r:id="rId10"/>
    <p:sldId id="277" r:id="rId11"/>
    <p:sldId id="276" r:id="rId12"/>
    <p:sldId id="278" r:id="rId13"/>
    <p:sldId id="279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66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98F7E-C5AB-564B-A774-6CFEC331F422}" type="datetimeFigureOut">
              <a:rPr lang="en-US" smtClean="0"/>
              <a:pPr/>
              <a:t>9/28/12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AF457-FF51-514E-A4B7-5E81DC73EE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EC6B-B47F-0942-AB60-A22F5B5153D4}" type="datetimeFigureOut">
              <a:rPr lang="en-US" smtClean="0"/>
              <a:pPr/>
              <a:t>9/28/12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FF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8EC6B-B47F-0942-AB60-A22F5B5153D4}" type="datetimeFigureOut">
              <a:rPr lang="en-US" smtClean="0"/>
              <a:pPr/>
              <a:t>9/28/12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A2F42-3A0E-D24A-A952-232D52756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2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620000" y="2297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Antonio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0" y="2983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Brittany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590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Angelina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96200" y="3669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Monica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383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Jorge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6218" y="4724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Nick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6218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Amber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96200" y="4355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Christian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696200" y="5574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Aleah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150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Thomas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419600" y="594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Uriel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0" y="594598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Federico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26218" y="3962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Isella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2463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Brenda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96200" y="4964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Steven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Poetic </a:t>
            </a:r>
            <a:r>
              <a:rPr lang="en-US" sz="2800" dirty="0" smtClean="0"/>
              <a:t>Shift: Venn Diagram—Similarities/Differences (10 min)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52400" y="886599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Identify where a </a:t>
            </a:r>
            <a:r>
              <a:rPr lang="en-US" b="1" dirty="0" smtClean="0"/>
              <a:t>poetic shift</a:t>
            </a:r>
            <a:r>
              <a:rPr lang="en-US" dirty="0" smtClean="0"/>
              <a:t> occurs within and between the </a:t>
            </a:r>
            <a:r>
              <a:rPr lang="en-US" dirty="0" smtClean="0"/>
              <a:t>songs by discussing </a:t>
            </a:r>
            <a:r>
              <a:rPr lang="en-US" dirty="0" smtClean="0"/>
              <a:t>where the </a:t>
            </a:r>
            <a:r>
              <a:rPr lang="en-US" b="1" dirty="0" smtClean="0"/>
              <a:t>tone</a:t>
            </a:r>
            <a:r>
              <a:rPr lang="en-US" dirty="0" smtClean="0"/>
              <a:t> and </a:t>
            </a:r>
            <a:r>
              <a:rPr lang="en-US" b="1" dirty="0" smtClean="0"/>
              <a:t>sound</a:t>
            </a:r>
            <a:r>
              <a:rPr lang="en-US" dirty="0" smtClean="0"/>
              <a:t> of the song changes</a:t>
            </a:r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971800" y="2166878"/>
            <a:ext cx="3657600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solidFill>
                  <a:srgbClr val="0000FF"/>
                </a:solidFill>
              </a:rPr>
              <a:t>Between the two versions of the song we notice a </a:t>
            </a:r>
            <a:endParaRPr lang="en-US" sz="30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3000" b="1" u="sng" dirty="0" smtClean="0">
                <a:solidFill>
                  <a:srgbClr val="FF0000"/>
                </a:solidFill>
              </a:rPr>
              <a:t>poetic shift</a:t>
            </a:r>
            <a:r>
              <a:rPr lang="en-US" sz="3000" dirty="0" smtClean="0">
                <a:solidFill>
                  <a:srgbClr val="FF0000"/>
                </a:solidFill>
              </a:rPr>
              <a:t>: a change in tone, or in syntax, or ideas, etc</a:t>
            </a:r>
          </a:p>
        </p:txBody>
      </p:sp>
      <p:grpSp>
        <p:nvGrpSpPr>
          <p:cNvPr id="2" name="Group 13"/>
          <p:cNvGrpSpPr/>
          <p:nvPr/>
        </p:nvGrpSpPr>
        <p:grpSpPr>
          <a:xfrm>
            <a:off x="304800" y="1828800"/>
            <a:ext cx="997480" cy="1156395"/>
            <a:chOff x="831320" y="2743200"/>
            <a:chExt cx="1454680" cy="184219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320" y="2743200"/>
              <a:ext cx="1454680" cy="1472863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914400" y="4216063"/>
              <a:ext cx="11378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 smtClean="0">
                  <a:solidFill>
                    <a:srgbClr val="0000FF"/>
                  </a:solidFill>
                </a:rPr>
                <a:t>Tori</a:t>
              </a:r>
              <a:r>
                <a:rPr lang="en-US" b="1" dirty="0" smtClean="0">
                  <a:solidFill>
                    <a:srgbClr val="0000FF"/>
                  </a:solidFill>
                </a:rPr>
                <a:t> Amos</a:t>
              </a:r>
              <a:endParaRPr lang="en-US" dirty="0"/>
            </a:p>
          </p:txBody>
        </p:sp>
      </p:grpSp>
      <p:grpSp>
        <p:nvGrpSpPr>
          <p:cNvPr id="3" name="Group 16"/>
          <p:cNvGrpSpPr/>
          <p:nvPr/>
        </p:nvGrpSpPr>
        <p:grpSpPr>
          <a:xfrm>
            <a:off x="7402373" y="1295400"/>
            <a:ext cx="1524000" cy="1524000"/>
            <a:chOff x="6477000" y="2590800"/>
            <a:chExt cx="2560228" cy="28956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77000" y="2590800"/>
              <a:ext cx="2560228" cy="19177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91400" y="4508500"/>
              <a:ext cx="1371600" cy="9779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Poetic </a:t>
            </a:r>
            <a:r>
              <a:rPr lang="en-US" sz="2800" dirty="0" smtClean="0"/>
              <a:t>Shift: Venn Diagram—Similarities/Differences (10 min)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86000" y="1524000"/>
            <a:ext cx="44958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Let’s  look at the similarities and differences to understand the </a:t>
            </a:r>
            <a:r>
              <a:rPr lang="en-US" sz="2000" b="1" dirty="0" smtClean="0">
                <a:solidFill>
                  <a:srgbClr val="FF0000"/>
                </a:solidFill>
              </a:rPr>
              <a:t>poetic shift </a:t>
            </a:r>
            <a:r>
              <a:rPr lang="en-US" sz="2000" dirty="0" smtClean="0">
                <a:solidFill>
                  <a:srgbClr val="0000FF"/>
                </a:solidFill>
              </a:rPr>
              <a:t>between the two versions.</a:t>
            </a:r>
            <a:endParaRPr lang="en-US" sz="2000" dirty="0" smtClean="0">
              <a:solidFill>
                <a:srgbClr val="0000FF"/>
              </a:solidFill>
            </a:endParaRPr>
          </a:p>
        </p:txBody>
      </p:sp>
      <p:grpSp>
        <p:nvGrpSpPr>
          <p:cNvPr id="2" name="Group 13"/>
          <p:cNvGrpSpPr/>
          <p:nvPr/>
        </p:nvGrpSpPr>
        <p:grpSpPr>
          <a:xfrm>
            <a:off x="304800" y="1828800"/>
            <a:ext cx="997480" cy="1156395"/>
            <a:chOff x="831320" y="2743200"/>
            <a:chExt cx="1454680" cy="184219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320" y="2743200"/>
              <a:ext cx="1454680" cy="1472863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914400" y="4216063"/>
              <a:ext cx="11378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 smtClean="0">
                  <a:solidFill>
                    <a:srgbClr val="0000FF"/>
                  </a:solidFill>
                </a:rPr>
                <a:t>Tori</a:t>
              </a:r>
              <a:r>
                <a:rPr lang="en-US" b="1" dirty="0" smtClean="0">
                  <a:solidFill>
                    <a:srgbClr val="0000FF"/>
                  </a:solidFill>
                </a:rPr>
                <a:t> Amos</a:t>
              </a:r>
              <a:endParaRPr lang="en-US" dirty="0"/>
            </a:p>
          </p:txBody>
        </p:sp>
      </p:grpSp>
      <p:grpSp>
        <p:nvGrpSpPr>
          <p:cNvPr id="3" name="Group 16"/>
          <p:cNvGrpSpPr/>
          <p:nvPr/>
        </p:nvGrpSpPr>
        <p:grpSpPr>
          <a:xfrm>
            <a:off x="7402373" y="1295400"/>
            <a:ext cx="1524000" cy="1524000"/>
            <a:chOff x="6477000" y="2590800"/>
            <a:chExt cx="2560228" cy="28956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77000" y="2590800"/>
              <a:ext cx="2560228" cy="19177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91400" y="4508500"/>
              <a:ext cx="1371600" cy="977900"/>
            </a:xfrm>
            <a:prstGeom prst="rect">
              <a:avLst/>
            </a:prstGeom>
          </p:spPr>
        </p:pic>
      </p:grpSp>
      <p:sp>
        <p:nvSpPr>
          <p:cNvPr id="17" name="Donut 16"/>
          <p:cNvSpPr/>
          <p:nvPr/>
        </p:nvSpPr>
        <p:spPr>
          <a:xfrm>
            <a:off x="431800" y="2667000"/>
            <a:ext cx="5511800" cy="3962400"/>
          </a:xfrm>
          <a:prstGeom prst="donut">
            <a:avLst>
              <a:gd name="adj" fmla="val 275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Donut 17"/>
          <p:cNvSpPr/>
          <p:nvPr/>
        </p:nvSpPr>
        <p:spPr>
          <a:xfrm>
            <a:off x="3708400" y="2667000"/>
            <a:ext cx="5511800" cy="3962400"/>
          </a:xfrm>
          <a:prstGeom prst="donut">
            <a:avLst>
              <a:gd name="adj" fmla="val 275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228600" y="886599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Identify where a </a:t>
            </a:r>
            <a:r>
              <a:rPr lang="en-US" b="1" dirty="0" smtClean="0"/>
              <a:t>poetic shift</a:t>
            </a:r>
            <a:r>
              <a:rPr lang="en-US" dirty="0" smtClean="0"/>
              <a:t> occurs within and between the </a:t>
            </a:r>
            <a:r>
              <a:rPr lang="en-US" dirty="0" smtClean="0"/>
              <a:t>songs by discussing </a:t>
            </a:r>
            <a:r>
              <a:rPr lang="en-US" dirty="0" smtClean="0"/>
              <a:t>where the </a:t>
            </a:r>
            <a:r>
              <a:rPr lang="en-US" b="1" dirty="0" smtClean="0"/>
              <a:t>tone</a:t>
            </a:r>
            <a:r>
              <a:rPr lang="en-US" dirty="0" smtClean="0"/>
              <a:t> and </a:t>
            </a:r>
            <a:r>
              <a:rPr lang="en-US" b="1" dirty="0" smtClean="0"/>
              <a:t>sound</a:t>
            </a:r>
            <a:r>
              <a:rPr lang="en-US" dirty="0" smtClean="0"/>
              <a:t> of the song changes</a:t>
            </a:r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Poetic </a:t>
            </a:r>
            <a:r>
              <a:rPr lang="en-US" sz="2800" dirty="0" smtClean="0"/>
              <a:t>Shift: Venn Diagram—Similarities/Differences (10 min)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86000" y="1524000"/>
            <a:ext cx="4495800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Within each version of the song there is also a </a:t>
            </a:r>
            <a:r>
              <a:rPr lang="en-US" sz="2000" b="1" dirty="0" smtClean="0">
                <a:solidFill>
                  <a:srgbClr val="FF0000"/>
                </a:solidFill>
              </a:rPr>
              <a:t>poetic shift</a:t>
            </a:r>
            <a:r>
              <a:rPr lang="en-US" sz="2000" dirty="0" smtClean="0">
                <a:solidFill>
                  <a:srgbClr val="0000FF"/>
                </a:solidFill>
              </a:rPr>
              <a:t>.</a:t>
            </a:r>
          </a:p>
          <a:p>
            <a:pPr algn="ctr"/>
            <a:endParaRPr lang="en-US" sz="20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Where does the </a:t>
            </a:r>
            <a:r>
              <a:rPr lang="en-US" sz="2000" b="1" dirty="0" smtClean="0">
                <a:solidFill>
                  <a:srgbClr val="FF0000"/>
                </a:solidFill>
              </a:rPr>
              <a:t>poetic </a:t>
            </a:r>
            <a:r>
              <a:rPr lang="en-US" sz="2000" b="1" dirty="0" smtClean="0">
                <a:solidFill>
                  <a:srgbClr val="FF0000"/>
                </a:solidFill>
              </a:rPr>
              <a:t>shift</a:t>
            </a:r>
            <a:r>
              <a:rPr lang="en-US" sz="2000" dirty="0" smtClean="0">
                <a:solidFill>
                  <a:srgbClr val="0000FF"/>
                </a:solidFill>
              </a:rPr>
              <a:t> occur within each version?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grpSp>
        <p:nvGrpSpPr>
          <p:cNvPr id="3" name="Group 16"/>
          <p:cNvGrpSpPr/>
          <p:nvPr/>
        </p:nvGrpSpPr>
        <p:grpSpPr>
          <a:xfrm>
            <a:off x="685800" y="3429000"/>
            <a:ext cx="2590800" cy="2438400"/>
            <a:chOff x="6477000" y="2590800"/>
            <a:chExt cx="2560228" cy="2895600"/>
          </a:xfrm>
          <a:solidFill>
            <a:srgbClr val="FFFFFF"/>
          </a:solidFill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77000" y="2590800"/>
              <a:ext cx="2560228" cy="1917700"/>
            </a:xfrm>
            <a:prstGeom prst="rect">
              <a:avLst/>
            </a:prstGeom>
            <a:grpFill/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91400" y="4508500"/>
              <a:ext cx="1371600" cy="977900"/>
            </a:xfrm>
            <a:prstGeom prst="rect">
              <a:avLst/>
            </a:prstGeom>
            <a:grpFill/>
          </p:spPr>
        </p:pic>
      </p:grpSp>
      <p:grpSp>
        <p:nvGrpSpPr>
          <p:cNvPr id="2" name="Group 13"/>
          <p:cNvGrpSpPr/>
          <p:nvPr/>
        </p:nvGrpSpPr>
        <p:grpSpPr>
          <a:xfrm>
            <a:off x="643266" y="3429000"/>
            <a:ext cx="3242934" cy="3124200"/>
            <a:chOff x="831320" y="2743200"/>
            <a:chExt cx="1454680" cy="184219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1320" y="2743200"/>
              <a:ext cx="1454680" cy="1472863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914400" y="4216063"/>
              <a:ext cx="11378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 smtClean="0">
                  <a:solidFill>
                    <a:srgbClr val="0000FF"/>
                  </a:solidFill>
                </a:rPr>
                <a:t>Tori</a:t>
              </a:r>
              <a:r>
                <a:rPr lang="en-US" b="1" dirty="0" smtClean="0">
                  <a:solidFill>
                    <a:srgbClr val="0000FF"/>
                  </a:solidFill>
                </a:rPr>
                <a:t> Amos</a:t>
              </a:r>
              <a:endParaRPr lang="en-US" dirty="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-152400" y="886599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Identify where a </a:t>
            </a:r>
            <a:r>
              <a:rPr lang="en-US" b="1" dirty="0" smtClean="0"/>
              <a:t>poetic shift</a:t>
            </a:r>
            <a:r>
              <a:rPr lang="en-US" dirty="0" smtClean="0"/>
              <a:t> occurs within and between the </a:t>
            </a:r>
            <a:r>
              <a:rPr lang="en-US" dirty="0" smtClean="0"/>
              <a:t>songs by discussing </a:t>
            </a:r>
            <a:r>
              <a:rPr lang="en-US" dirty="0" smtClean="0"/>
              <a:t>where the </a:t>
            </a:r>
            <a:r>
              <a:rPr lang="en-US" b="1" dirty="0" smtClean="0"/>
              <a:t>tone</a:t>
            </a:r>
            <a:r>
              <a:rPr lang="en-US" dirty="0" smtClean="0"/>
              <a:t> and </a:t>
            </a:r>
            <a:r>
              <a:rPr lang="en-US" b="1" dirty="0" smtClean="0"/>
              <a:t>sound</a:t>
            </a:r>
            <a:r>
              <a:rPr lang="en-US" dirty="0" smtClean="0"/>
              <a:t> of the song changes</a:t>
            </a:r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Questions</a:t>
            </a:r>
            <a:r>
              <a:rPr lang="en-US" sz="2800" dirty="0" smtClean="0"/>
              <a:t> #1, #2, </a:t>
            </a:r>
            <a:r>
              <a:rPr lang="en-US" sz="2800" dirty="0" smtClean="0"/>
              <a:t>and #3 (5 min)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152400" y="886599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Identify where a </a:t>
            </a:r>
            <a:r>
              <a:rPr lang="en-US" b="1" dirty="0" smtClean="0"/>
              <a:t>poetic shift</a:t>
            </a:r>
            <a:r>
              <a:rPr lang="en-US" dirty="0" smtClean="0"/>
              <a:t> occurs within and between the </a:t>
            </a:r>
            <a:r>
              <a:rPr lang="en-US" dirty="0" smtClean="0"/>
              <a:t>songs by discussing </a:t>
            </a:r>
            <a:r>
              <a:rPr lang="en-US" dirty="0" smtClean="0"/>
              <a:t>where the </a:t>
            </a:r>
            <a:r>
              <a:rPr lang="en-US" b="1" dirty="0" smtClean="0"/>
              <a:t>tone</a:t>
            </a:r>
            <a:r>
              <a:rPr lang="en-US" dirty="0" smtClean="0"/>
              <a:t> and </a:t>
            </a:r>
            <a:r>
              <a:rPr lang="en-US" b="1" dirty="0" smtClean="0"/>
              <a:t>sound</a:t>
            </a:r>
            <a:r>
              <a:rPr lang="en-US" dirty="0" smtClean="0"/>
              <a:t> of the song changes</a:t>
            </a:r>
          </a:p>
          <a:p>
            <a:pPr marL="1088136" lvl="2" indent="-457200"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736850"/>
            <a:ext cx="7168834" cy="381635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1515" y="1676400"/>
            <a:ext cx="21270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 err="1" smtClean="0"/>
              <a:t>p</a:t>
            </a:r>
            <a:r>
              <a:rPr lang="en-US" sz="6000" dirty="0" smtClean="0"/>
              <a:t>. </a:t>
            </a:r>
            <a:r>
              <a:rPr lang="en-US" sz="6000" b="1" dirty="0" smtClean="0"/>
              <a:t>231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0" y="4114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and discussing the </a:t>
            </a:r>
            <a:r>
              <a:rPr kumimoji="0" lang="en-US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tone </a:t>
            </a: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the songs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Discussing where the </a:t>
            </a:r>
            <a:r>
              <a:rPr kumimoji="0" lang="en-US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tone</a:t>
            </a: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sound</a:t>
            </a: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song changes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1143000"/>
            <a:ext cx="9220200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the </a:t>
            </a:r>
            <a:r>
              <a:rPr lang="en-US" sz="2600" b="1" dirty="0" smtClean="0"/>
              <a:t>tone </a:t>
            </a:r>
            <a:r>
              <a:rPr lang="en-US" sz="2600" dirty="0" smtClean="0"/>
              <a:t>in two versions of the song </a:t>
            </a:r>
            <a:r>
              <a:rPr lang="en-US" sz="2600" i="1" dirty="0" smtClean="0"/>
              <a:t>It Smells Like Teen Spirit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Identify where a </a:t>
            </a:r>
            <a:r>
              <a:rPr lang="en-US" sz="2600" b="1" dirty="0" smtClean="0"/>
              <a:t>poetic shift</a:t>
            </a:r>
            <a:r>
              <a:rPr lang="en-US" sz="2600" dirty="0" smtClean="0"/>
              <a:t> occurs within and between the songs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Exit Slip (</a:t>
            </a:r>
            <a:r>
              <a:rPr lang="en-US" sz="3200" dirty="0" smtClean="0"/>
              <a:t>14 </a:t>
            </a:r>
            <a:r>
              <a:rPr lang="en-US" sz="3200" dirty="0" smtClean="0"/>
              <a:t>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1515" y="1676400"/>
            <a:ext cx="2887479" cy="47089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 err="1" smtClean="0"/>
              <a:t>p</a:t>
            </a:r>
            <a:r>
              <a:rPr lang="en-US" sz="6000" dirty="0" smtClean="0"/>
              <a:t>. </a:t>
            </a:r>
            <a:r>
              <a:rPr lang="en-US" sz="6000" b="1" dirty="0" smtClean="0"/>
              <a:t>231</a:t>
            </a:r>
          </a:p>
          <a:p>
            <a:r>
              <a:rPr lang="en-US" sz="6000" dirty="0" smtClean="0"/>
              <a:t>On a </a:t>
            </a:r>
          </a:p>
          <a:p>
            <a:r>
              <a:rPr lang="en-US" sz="6000" dirty="0" smtClean="0"/>
              <a:t>s</a:t>
            </a:r>
            <a:r>
              <a:rPr lang="en-US" sz="6000" dirty="0" smtClean="0"/>
              <a:t>eparate </a:t>
            </a:r>
          </a:p>
          <a:p>
            <a:r>
              <a:rPr lang="en-US" sz="6000" dirty="0" smtClean="0"/>
              <a:t>s</a:t>
            </a:r>
            <a:r>
              <a:rPr lang="en-US" sz="6000" dirty="0" smtClean="0"/>
              <a:t>heet of </a:t>
            </a:r>
          </a:p>
          <a:p>
            <a:r>
              <a:rPr lang="en-US" sz="6000" dirty="0" smtClean="0"/>
              <a:t>paper</a:t>
            </a:r>
            <a:endParaRPr lang="en-US" sz="6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066800"/>
            <a:ext cx="6934200" cy="16002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rot="5400000">
            <a:off x="4648597" y="4876403"/>
            <a:ext cx="2437609" cy="15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724400" y="3658393"/>
            <a:ext cx="3886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724400" y="2743200"/>
            <a:ext cx="42078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Topic</a:t>
            </a:r>
            <a:r>
              <a:rPr lang="en-US" dirty="0" smtClean="0"/>
              <a:t>: The is a poetic shift in </a:t>
            </a:r>
            <a:r>
              <a:rPr lang="en-US" b="1" dirty="0" smtClean="0"/>
              <a:t>tone</a:t>
            </a:r>
            <a:r>
              <a:rPr lang="en-US" dirty="0" smtClean="0"/>
              <a:t> between </a:t>
            </a:r>
          </a:p>
          <a:p>
            <a:r>
              <a:rPr lang="en-US" dirty="0" smtClean="0"/>
              <a:t>Nirvana’s and </a:t>
            </a:r>
            <a:r>
              <a:rPr lang="en-US" dirty="0" err="1" smtClean="0"/>
              <a:t>Tori</a:t>
            </a:r>
            <a:r>
              <a:rPr lang="en-US" dirty="0" smtClean="0"/>
              <a:t> Amos’ version of </a:t>
            </a:r>
          </a:p>
          <a:p>
            <a:r>
              <a:rPr lang="en-US" i="1" dirty="0" smtClean="0"/>
              <a:t>It Smells Like Teen Spirit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4724400" y="4875212"/>
            <a:ext cx="3886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724400" y="3697069"/>
            <a:ext cx="121236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Main Idea:</a:t>
            </a:r>
          </a:p>
          <a:p>
            <a:r>
              <a:rPr lang="en-US" dirty="0" smtClean="0"/>
              <a:t>Tone of </a:t>
            </a:r>
          </a:p>
          <a:p>
            <a:r>
              <a:rPr lang="en-US" dirty="0" smtClean="0"/>
              <a:t>Nirvana</a:t>
            </a:r>
          </a:p>
          <a:p>
            <a:r>
              <a:rPr lang="en-US" dirty="0" smtClean="0"/>
              <a:t>Version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724400" y="6094412"/>
            <a:ext cx="3886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724400" y="4867870"/>
            <a:ext cx="121236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Main Idea:</a:t>
            </a:r>
          </a:p>
          <a:p>
            <a:r>
              <a:rPr lang="en-US" dirty="0" smtClean="0"/>
              <a:t>Tone of</a:t>
            </a:r>
          </a:p>
          <a:p>
            <a:r>
              <a:rPr lang="en-US" dirty="0" err="1" smtClean="0"/>
              <a:t>Tori</a:t>
            </a:r>
            <a:r>
              <a:rPr lang="en-US" dirty="0" smtClean="0"/>
              <a:t> Amos</a:t>
            </a:r>
          </a:p>
          <a:p>
            <a:r>
              <a:rPr lang="en-US" dirty="0" smtClean="0"/>
              <a:t>Version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648200" y="6068199"/>
            <a:ext cx="45682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Conclusion</a:t>
            </a:r>
            <a:r>
              <a:rPr lang="en-US" dirty="0" smtClean="0"/>
              <a:t>: </a:t>
            </a:r>
            <a:r>
              <a:rPr lang="en-US" dirty="0" smtClean="0"/>
              <a:t>The</a:t>
            </a:r>
            <a:r>
              <a:rPr lang="en-US" dirty="0" smtClean="0"/>
              <a:t> </a:t>
            </a:r>
            <a:r>
              <a:rPr lang="en-US" b="1" dirty="0" smtClean="0"/>
              <a:t>tone </a:t>
            </a:r>
            <a:r>
              <a:rPr lang="en-US" dirty="0" smtClean="0"/>
              <a:t>poetically shifts </a:t>
            </a:r>
            <a:r>
              <a:rPr lang="en-US" dirty="0" smtClean="0"/>
              <a:t>between </a:t>
            </a:r>
          </a:p>
          <a:p>
            <a:r>
              <a:rPr lang="en-US" dirty="0" smtClean="0"/>
              <a:t>Nirvana’s and </a:t>
            </a:r>
            <a:r>
              <a:rPr lang="en-US" dirty="0" err="1" smtClean="0"/>
              <a:t>Tori</a:t>
            </a:r>
            <a:r>
              <a:rPr lang="en-US" dirty="0" smtClean="0"/>
              <a:t> Amos’ version</a:t>
            </a:r>
            <a:r>
              <a:rPr lang="en-US" dirty="0" smtClean="0"/>
              <a:t> of the song.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Grade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(3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If you’re hanging out with a friend, </a:t>
            </a:r>
            <a:r>
              <a:rPr lang="en-US" sz="5000" dirty="0" smtClean="0"/>
              <a:t>how can you tell if their mood (or attitude) suddenly changes?</a:t>
            </a:r>
            <a:endParaRPr lang="en-US" sz="5000" dirty="0" smtClean="0"/>
          </a:p>
          <a:p>
            <a:pPr algn="ctr"/>
            <a:endParaRPr lang="en-US" sz="5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Tone Deaf – Exercises on Tone in Poetry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</a:t>
            </a: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3.14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 fontScale="92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Review</a:t>
            </a:r>
            <a:r>
              <a:rPr lang="en-US" dirty="0" smtClean="0"/>
              <a:t> Tone (</a:t>
            </a:r>
            <a:r>
              <a:rPr lang="en-US" dirty="0" smtClean="0"/>
              <a:t>1</a:t>
            </a:r>
            <a:r>
              <a:rPr lang="en-US" dirty="0" smtClean="0"/>
              <a:t> </a:t>
            </a:r>
            <a:r>
              <a:rPr lang="en-US" dirty="0" smtClean="0"/>
              <a:t>min</a:t>
            </a:r>
            <a:r>
              <a:rPr lang="en-US" dirty="0" smtClean="0"/>
              <a:t>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Lyrics: </a:t>
            </a:r>
            <a:r>
              <a:rPr lang="en-US" i="1" dirty="0" smtClean="0"/>
              <a:t>It Smells Like Teen Spirit </a:t>
            </a:r>
            <a:r>
              <a:rPr lang="en-US" dirty="0" smtClean="0"/>
              <a:t>(10 </a:t>
            </a:r>
            <a:r>
              <a:rPr lang="en-US" dirty="0" smtClean="0"/>
              <a:t>min)</a:t>
            </a:r>
          </a:p>
          <a:p>
            <a:pPr marL="1024128" lvl="1" indent="-514350">
              <a:buFont typeface="Wingdings" charset="2"/>
              <a:buChar char="§"/>
            </a:pPr>
            <a:r>
              <a:rPr lang="en-US" dirty="0" smtClean="0"/>
              <a:t>What is the tone of the song?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Listen to Song: </a:t>
            </a:r>
            <a:r>
              <a:rPr lang="en-US" i="1" dirty="0" smtClean="0"/>
              <a:t>It Smells Like </a:t>
            </a:r>
            <a:r>
              <a:rPr lang="en-US" i="1" dirty="0" smtClean="0"/>
              <a:t>Teen Spirit</a:t>
            </a:r>
            <a:r>
              <a:rPr lang="en-US" dirty="0" smtClean="0"/>
              <a:t> (2 versions) (10 min)</a:t>
            </a:r>
          </a:p>
          <a:p>
            <a:pPr marL="1024128" lvl="1" indent="-514350">
              <a:buFont typeface="Wingdings" charset="2"/>
              <a:buChar char="§"/>
            </a:pPr>
            <a:r>
              <a:rPr lang="en-US" dirty="0" smtClean="0"/>
              <a:t>Poetic Shift: Venn Diagram—Similarities/Differences (5 </a:t>
            </a:r>
            <a:r>
              <a:rPr lang="en-US" dirty="0" smtClean="0"/>
              <a:t>min)</a:t>
            </a:r>
          </a:p>
          <a:p>
            <a:pPr marL="1024128" lvl="1" indent="-514350">
              <a:buFont typeface="Wingdings" charset="2"/>
              <a:buChar char="§"/>
            </a:pPr>
            <a:r>
              <a:rPr lang="en-US" dirty="0" smtClean="0"/>
              <a:t>Within Poems </a:t>
            </a:r>
            <a:r>
              <a:rPr lang="en-US" u="sng" dirty="0" smtClean="0"/>
              <a:t>and</a:t>
            </a:r>
            <a:r>
              <a:rPr lang="en-US" dirty="0" smtClean="0"/>
              <a:t> Between </a:t>
            </a:r>
            <a:r>
              <a:rPr lang="en-US" dirty="0" smtClean="0"/>
              <a:t>Versions (5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Questions #2 and #3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</a:t>
            </a:r>
            <a:r>
              <a:rPr lang="en-US" dirty="0" smtClean="0"/>
              <a:t>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</a:t>
            </a:r>
            <a:r>
              <a:rPr lang="en-US" dirty="0" smtClean="0"/>
              <a:t>(14 </a:t>
            </a:r>
            <a:r>
              <a:rPr lang="en-US" dirty="0" smtClean="0"/>
              <a:t>min</a:t>
            </a:r>
            <a:r>
              <a:rPr lang="en-US" dirty="0" smtClean="0"/>
              <a:t>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</a:t>
            </a:r>
            <a:r>
              <a:rPr lang="en-US" dirty="0" smtClean="0"/>
              <a:t>(3 </a:t>
            </a:r>
            <a:r>
              <a:rPr lang="en-US" dirty="0" smtClean="0"/>
              <a:t>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and discussing the </a:t>
            </a:r>
            <a:r>
              <a:rPr lang="en-US" sz="8000" b="1" dirty="0" smtClean="0"/>
              <a:t>tone </a:t>
            </a:r>
            <a:r>
              <a:rPr lang="en-US" sz="8000" dirty="0" smtClean="0"/>
              <a:t>of the songs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Discussing where the </a:t>
            </a:r>
            <a:r>
              <a:rPr lang="en-US" sz="8000" b="1" dirty="0" smtClean="0"/>
              <a:t>tone</a:t>
            </a:r>
            <a:r>
              <a:rPr lang="en-US" sz="8000" dirty="0" smtClean="0"/>
              <a:t> and </a:t>
            </a:r>
            <a:r>
              <a:rPr lang="en-US" sz="8000" b="1" dirty="0" smtClean="0"/>
              <a:t>sound</a:t>
            </a:r>
            <a:r>
              <a:rPr lang="en-US" sz="8000" dirty="0" smtClean="0"/>
              <a:t> of the song changes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  <a:endParaRPr lang="en-US" sz="20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Analyze the </a:t>
            </a:r>
            <a:r>
              <a:rPr lang="en-US" sz="2600" b="1" dirty="0" smtClean="0"/>
              <a:t>tone </a:t>
            </a:r>
            <a:r>
              <a:rPr lang="en-US" sz="2600" dirty="0" smtClean="0"/>
              <a:t>in two versions of the song </a:t>
            </a:r>
            <a:r>
              <a:rPr lang="en-US" sz="2600" i="1" dirty="0" smtClean="0"/>
              <a:t>It Smells Like Teen Spirit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600" dirty="0" smtClean="0"/>
              <a:t>Identify where a </a:t>
            </a:r>
            <a:r>
              <a:rPr lang="en-US" sz="2600" b="1" dirty="0" smtClean="0"/>
              <a:t>poetic shift</a:t>
            </a:r>
            <a:r>
              <a:rPr lang="en-US" sz="2600" dirty="0" smtClean="0"/>
              <a:t> occurs within and between the songs</a:t>
            </a:r>
            <a:endParaRPr lang="en-US" sz="2600" dirty="0" smtClean="0"/>
          </a:p>
          <a:p>
            <a:pPr marL="1088136" lvl="2" indent="-457200">
              <a:buFont typeface="+mj-lt"/>
              <a:buAutoNum type="arabicPeriod"/>
            </a:pPr>
            <a:endParaRPr lang="en-US" sz="2600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500" dirty="0" smtClean="0"/>
              <a:t>Read Lyrics: </a:t>
            </a:r>
            <a:r>
              <a:rPr lang="en-US" sz="2500" i="1" dirty="0" smtClean="0"/>
              <a:t>It Smells Like Teen Spirit </a:t>
            </a:r>
            <a:r>
              <a:rPr lang="en-US" sz="2500" dirty="0" smtClean="0"/>
              <a:t>(10 min)</a:t>
            </a:r>
            <a:br>
              <a:rPr lang="en-US" sz="2500" dirty="0" smtClean="0"/>
            </a:br>
            <a:r>
              <a:rPr lang="en-US" sz="2500" dirty="0" smtClean="0"/>
              <a:t>What is the tone of the song?</a:t>
            </a:r>
            <a:endParaRPr lang="en-US" sz="25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431800" y="886599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the </a:t>
            </a:r>
            <a:r>
              <a:rPr lang="en-US" b="1" dirty="0" smtClean="0"/>
              <a:t>tone </a:t>
            </a:r>
            <a:r>
              <a:rPr lang="en-US" dirty="0" smtClean="0"/>
              <a:t>in two versions of the song </a:t>
            </a:r>
            <a:r>
              <a:rPr lang="en-US" i="1" dirty="0" smtClean="0"/>
              <a:t>It Smells Like Teen </a:t>
            </a:r>
            <a:r>
              <a:rPr lang="en-US" i="1" dirty="0" smtClean="0"/>
              <a:t>Spirit </a:t>
            </a:r>
            <a:r>
              <a:rPr lang="en-US" dirty="0" smtClean="0"/>
              <a:t>by writing </a:t>
            </a:r>
            <a:r>
              <a:rPr lang="en-US" dirty="0" smtClean="0"/>
              <a:t>and discussing the </a:t>
            </a:r>
            <a:r>
              <a:rPr lang="en-US" b="1" dirty="0" smtClean="0"/>
              <a:t>tone </a:t>
            </a:r>
            <a:r>
              <a:rPr lang="en-US" dirty="0" smtClean="0"/>
              <a:t>of the </a:t>
            </a:r>
            <a:r>
              <a:rPr lang="en-US" dirty="0" smtClean="0"/>
              <a:t>song</a:t>
            </a:r>
            <a:endParaRPr lang="en-US" i="1" dirty="0" smtClean="0"/>
          </a:p>
          <a:p>
            <a:pPr marL="1088136" lvl="2" indent="-457200"/>
            <a:endParaRPr lang="en-US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0" y="1524000"/>
            <a:ext cx="3048000" cy="455509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0000FF"/>
                </a:solidFill>
              </a:rPr>
              <a:t>Let’s read the lyrics and answer the following question.</a:t>
            </a:r>
          </a:p>
          <a:p>
            <a:pPr algn="ctr"/>
            <a:endParaRPr lang="en-US" sz="50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4000" b="1" dirty="0" smtClean="0">
                <a:solidFill>
                  <a:srgbClr val="0000FF"/>
                </a:solidFill>
              </a:rPr>
              <a:t>What is the tone of this song?</a:t>
            </a:r>
            <a:endParaRPr lang="en-US" sz="4000" b="1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00400" y="1600200"/>
            <a:ext cx="4572000" cy="507831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US" dirty="0" smtClean="0"/>
              <a:t>Load up on guns, bring your friends</a:t>
            </a:r>
          </a:p>
          <a:p>
            <a:r>
              <a:rPr lang="en-US" dirty="0" smtClean="0"/>
              <a:t>It's fun to lose and to pretend</a:t>
            </a:r>
          </a:p>
          <a:p>
            <a:r>
              <a:rPr lang="en-US" dirty="0" smtClean="0"/>
              <a:t>She's overboard and self-assured</a:t>
            </a:r>
          </a:p>
          <a:p>
            <a:r>
              <a:rPr lang="en-US" dirty="0" smtClean="0"/>
              <a:t>Oh, no, I know a dirty word</a:t>
            </a:r>
          </a:p>
          <a:p>
            <a:endParaRPr lang="en-US" dirty="0" smtClean="0"/>
          </a:p>
          <a:p>
            <a:r>
              <a:rPr lang="en-US" dirty="0" smtClean="0"/>
              <a:t>Hello, Hello, Hello, How Low (x3)</a:t>
            </a:r>
          </a:p>
          <a:p>
            <a:r>
              <a:rPr lang="en-US" dirty="0" smtClean="0"/>
              <a:t>Hello, Hello, Hello</a:t>
            </a:r>
          </a:p>
          <a:p>
            <a:endParaRPr lang="en-US" dirty="0" smtClean="0"/>
          </a:p>
          <a:p>
            <a:r>
              <a:rPr lang="en-US" dirty="0" smtClean="0"/>
              <a:t>With the lights out, it's less dangerous</a:t>
            </a:r>
          </a:p>
          <a:p>
            <a:r>
              <a:rPr lang="en-US" dirty="0" smtClean="0"/>
              <a:t>Here we are now, entertain us</a:t>
            </a:r>
          </a:p>
          <a:p>
            <a:r>
              <a:rPr lang="en-US" dirty="0" smtClean="0"/>
              <a:t>I feel stupid and contagious</a:t>
            </a:r>
          </a:p>
          <a:p>
            <a:r>
              <a:rPr lang="en-US" dirty="0" smtClean="0"/>
              <a:t>Here we are now, entertain us</a:t>
            </a:r>
          </a:p>
          <a:p>
            <a:endParaRPr lang="en-US" dirty="0" smtClean="0"/>
          </a:p>
          <a:p>
            <a:r>
              <a:rPr lang="en-US" dirty="0" smtClean="0"/>
              <a:t>A mulatto</a:t>
            </a:r>
          </a:p>
          <a:p>
            <a:r>
              <a:rPr lang="en-US" dirty="0" smtClean="0"/>
              <a:t>An albino</a:t>
            </a:r>
          </a:p>
          <a:p>
            <a:r>
              <a:rPr lang="en-US" dirty="0" smtClean="0"/>
              <a:t>A mosquito</a:t>
            </a:r>
          </a:p>
          <a:p>
            <a:r>
              <a:rPr lang="en-US" dirty="0" smtClean="0"/>
              <a:t>My libido</a:t>
            </a:r>
          </a:p>
          <a:p>
            <a:r>
              <a:rPr lang="en-US" dirty="0" smtClean="0"/>
              <a:t>Yeah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276600" y="1627286"/>
            <a:ext cx="4572000" cy="5078314"/>
          </a:xfrm>
          <a:prstGeom prst="rect">
            <a:avLst/>
          </a:prstGeom>
          <a:solidFill>
            <a:srgbClr val="FFFFFF"/>
          </a:solidFill>
        </p:spPr>
        <p:txBody>
          <a:bodyPr>
            <a:spAutoFit/>
          </a:bodyPr>
          <a:lstStyle/>
          <a:p>
            <a:r>
              <a:rPr lang="en-US" dirty="0" smtClean="0"/>
              <a:t>I'm worse at what I do best</a:t>
            </a:r>
          </a:p>
          <a:p>
            <a:r>
              <a:rPr lang="en-US" dirty="0" smtClean="0"/>
              <a:t>And for this gift I feel blessed</a:t>
            </a:r>
          </a:p>
          <a:p>
            <a:r>
              <a:rPr lang="en-US" dirty="0" smtClean="0"/>
              <a:t>Our little group (tribe) has always been</a:t>
            </a:r>
          </a:p>
          <a:p>
            <a:r>
              <a:rPr lang="en-US" dirty="0" smtClean="0"/>
              <a:t>And always will until the end</a:t>
            </a:r>
          </a:p>
          <a:p>
            <a:endParaRPr lang="en-US" dirty="0" smtClean="0"/>
          </a:p>
          <a:p>
            <a:r>
              <a:rPr lang="en-US" dirty="0" smtClean="0"/>
              <a:t>Hello, Hello, Hello, How Low (x3)</a:t>
            </a:r>
          </a:p>
          <a:p>
            <a:r>
              <a:rPr lang="en-US" dirty="0" smtClean="0"/>
              <a:t>Hello, Hello, Hello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With </a:t>
            </a:r>
            <a:r>
              <a:rPr lang="en-US" dirty="0" smtClean="0"/>
              <a:t>the lights out, it's less dangerous</a:t>
            </a:r>
          </a:p>
          <a:p>
            <a:r>
              <a:rPr lang="en-US" dirty="0" smtClean="0"/>
              <a:t>Here we are now, entertain us</a:t>
            </a:r>
          </a:p>
          <a:p>
            <a:r>
              <a:rPr lang="en-US" dirty="0" smtClean="0"/>
              <a:t>I feel stupid and contagious</a:t>
            </a:r>
          </a:p>
          <a:p>
            <a:r>
              <a:rPr lang="en-US" dirty="0" smtClean="0"/>
              <a:t>Here we are now, entertain us</a:t>
            </a:r>
          </a:p>
          <a:p>
            <a:endParaRPr lang="en-US" dirty="0" smtClean="0"/>
          </a:p>
          <a:p>
            <a:r>
              <a:rPr lang="en-US" dirty="0" smtClean="0"/>
              <a:t>A mulatto</a:t>
            </a:r>
          </a:p>
          <a:p>
            <a:r>
              <a:rPr lang="en-US" dirty="0" smtClean="0"/>
              <a:t>An albino</a:t>
            </a:r>
          </a:p>
          <a:p>
            <a:r>
              <a:rPr lang="en-US" dirty="0" smtClean="0"/>
              <a:t>A mosquito</a:t>
            </a:r>
          </a:p>
          <a:p>
            <a:r>
              <a:rPr lang="en-US" dirty="0" smtClean="0"/>
              <a:t>My libido</a:t>
            </a:r>
          </a:p>
          <a:p>
            <a:r>
              <a:rPr lang="en-US" dirty="0" smtClean="0"/>
              <a:t>Yeah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276600" y="1676400"/>
            <a:ext cx="4572000" cy="507831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And I forget just why I taste</a:t>
            </a:r>
          </a:p>
          <a:p>
            <a:r>
              <a:rPr lang="en-US" dirty="0" smtClean="0"/>
              <a:t>Oh, yeah, I guess it makes me smile</a:t>
            </a:r>
          </a:p>
          <a:p>
            <a:r>
              <a:rPr lang="en-US" dirty="0" smtClean="0"/>
              <a:t>I found it hard, it's hard to find</a:t>
            </a:r>
          </a:p>
          <a:p>
            <a:r>
              <a:rPr lang="en-US" dirty="0" smtClean="0"/>
              <a:t>Oh well, whatever, </a:t>
            </a:r>
            <a:r>
              <a:rPr lang="en-US" dirty="0" err="1" smtClean="0"/>
              <a:t>nevermind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Hello, Hello, Hello, How Low (x3)</a:t>
            </a:r>
          </a:p>
          <a:p>
            <a:r>
              <a:rPr lang="en-US" dirty="0" smtClean="0"/>
              <a:t>Hello, Hello, Hello</a:t>
            </a:r>
          </a:p>
          <a:p>
            <a:endParaRPr lang="en-US" dirty="0" smtClean="0"/>
          </a:p>
          <a:p>
            <a:r>
              <a:rPr lang="en-US" dirty="0" smtClean="0"/>
              <a:t>With the lights out, it's less dangerous</a:t>
            </a:r>
          </a:p>
          <a:p>
            <a:r>
              <a:rPr lang="en-US" dirty="0" smtClean="0"/>
              <a:t>Here we are now, entertain us</a:t>
            </a:r>
          </a:p>
          <a:p>
            <a:r>
              <a:rPr lang="en-US" dirty="0" smtClean="0"/>
              <a:t>I feel stupid and contagious</a:t>
            </a:r>
          </a:p>
          <a:p>
            <a:r>
              <a:rPr lang="en-US" dirty="0" smtClean="0"/>
              <a:t>Here we are now, entertain us</a:t>
            </a:r>
          </a:p>
          <a:p>
            <a:endParaRPr lang="en-US" dirty="0" smtClean="0"/>
          </a:p>
          <a:p>
            <a:r>
              <a:rPr lang="en-US" dirty="0" smtClean="0"/>
              <a:t>A mulatto</a:t>
            </a:r>
          </a:p>
          <a:p>
            <a:r>
              <a:rPr lang="en-US" dirty="0" smtClean="0"/>
              <a:t>An albino</a:t>
            </a:r>
          </a:p>
          <a:p>
            <a:r>
              <a:rPr lang="en-US" dirty="0" smtClean="0"/>
              <a:t>A mosquito</a:t>
            </a:r>
          </a:p>
          <a:p>
            <a:r>
              <a:rPr lang="en-US" dirty="0" smtClean="0"/>
              <a:t>My </a:t>
            </a:r>
            <a:r>
              <a:rPr lang="en-US" dirty="0" smtClean="0"/>
              <a:t>libido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500" dirty="0" smtClean="0"/>
              <a:t>Read Lyrics: </a:t>
            </a:r>
            <a:r>
              <a:rPr lang="en-US" sz="2500" i="1" dirty="0" smtClean="0"/>
              <a:t>It Smells Like Teen Spirit </a:t>
            </a:r>
            <a:r>
              <a:rPr lang="en-US" sz="2500" dirty="0" smtClean="0"/>
              <a:t>(10 min)</a:t>
            </a:r>
            <a:br>
              <a:rPr lang="en-US" sz="2500" dirty="0" smtClean="0"/>
            </a:br>
            <a:r>
              <a:rPr lang="en-US" sz="2500" dirty="0" smtClean="0"/>
              <a:t>What is the tone of the song?</a:t>
            </a:r>
            <a:endParaRPr lang="en-US" sz="25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431800" y="886599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the </a:t>
            </a:r>
            <a:r>
              <a:rPr lang="en-US" b="1" dirty="0" smtClean="0"/>
              <a:t>tone </a:t>
            </a:r>
            <a:r>
              <a:rPr lang="en-US" dirty="0" smtClean="0"/>
              <a:t>in two versions of the song </a:t>
            </a:r>
            <a:r>
              <a:rPr lang="en-US" i="1" dirty="0" smtClean="0"/>
              <a:t>It Smells Like Teen </a:t>
            </a:r>
            <a:r>
              <a:rPr lang="en-US" i="1" dirty="0" smtClean="0"/>
              <a:t>Spirit </a:t>
            </a:r>
            <a:r>
              <a:rPr lang="en-US" dirty="0" smtClean="0"/>
              <a:t>by writing </a:t>
            </a:r>
            <a:r>
              <a:rPr lang="en-US" dirty="0" smtClean="0"/>
              <a:t>and discussing the </a:t>
            </a:r>
            <a:r>
              <a:rPr lang="en-US" b="1" dirty="0" smtClean="0"/>
              <a:t>tone </a:t>
            </a:r>
            <a:r>
              <a:rPr lang="en-US" dirty="0" smtClean="0"/>
              <a:t>of the </a:t>
            </a:r>
            <a:r>
              <a:rPr lang="en-US" dirty="0" smtClean="0"/>
              <a:t>song</a:t>
            </a:r>
            <a:endParaRPr lang="en-US" i="1" dirty="0" smtClean="0"/>
          </a:p>
          <a:p>
            <a:pPr marL="1088136" lvl="2" indent="-457200"/>
            <a:endParaRPr lang="en-US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286000" y="1524000"/>
            <a:ext cx="44958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0000FF"/>
                </a:solidFill>
              </a:rPr>
              <a:t>Let’s listen to two different versions of the song!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831320" y="2743200"/>
            <a:ext cx="1454680" cy="1842195"/>
            <a:chOff x="831320" y="2743200"/>
            <a:chExt cx="1454680" cy="184219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320" y="2743200"/>
              <a:ext cx="1454680" cy="1472863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914400" y="4216063"/>
              <a:ext cx="11378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 smtClean="0">
                  <a:solidFill>
                    <a:srgbClr val="0000FF"/>
                  </a:solidFill>
                </a:rPr>
                <a:t>Tori</a:t>
              </a:r>
              <a:r>
                <a:rPr lang="en-US" b="1" dirty="0" smtClean="0">
                  <a:solidFill>
                    <a:srgbClr val="0000FF"/>
                  </a:solidFill>
                </a:rPr>
                <a:t> Amos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477000" y="2590800"/>
            <a:ext cx="2560228" cy="2895600"/>
            <a:chOff x="6477000" y="2590800"/>
            <a:chExt cx="2560228" cy="28956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77000" y="2590800"/>
              <a:ext cx="2560228" cy="19177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91400" y="4508500"/>
              <a:ext cx="1371600" cy="9779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8405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800" dirty="0" smtClean="0"/>
              <a:t>Listen to Song: </a:t>
            </a:r>
            <a:r>
              <a:rPr lang="en-US" sz="2800" i="1" dirty="0" smtClean="0"/>
              <a:t>It Smells Like Teen Spirit</a:t>
            </a:r>
            <a:r>
              <a:rPr lang="en-US" sz="2800" dirty="0" smtClean="0"/>
              <a:t> (2 versions) (10 min</a:t>
            </a:r>
            <a:r>
              <a:rPr lang="en-US" sz="2800" dirty="0" smtClean="0"/>
              <a:t>)</a:t>
            </a:r>
            <a:endParaRPr lang="en-US" sz="28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431800" y="886599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Analyze the </a:t>
            </a:r>
            <a:r>
              <a:rPr lang="en-US" b="1" dirty="0" smtClean="0"/>
              <a:t>tone </a:t>
            </a:r>
            <a:r>
              <a:rPr lang="en-US" dirty="0" smtClean="0"/>
              <a:t>in two versions of the song </a:t>
            </a:r>
            <a:r>
              <a:rPr lang="en-US" i="1" dirty="0" smtClean="0"/>
              <a:t>It Smells Like Teen </a:t>
            </a:r>
            <a:r>
              <a:rPr lang="en-US" i="1" dirty="0" smtClean="0"/>
              <a:t>Spirit </a:t>
            </a:r>
            <a:r>
              <a:rPr lang="en-US" dirty="0" smtClean="0"/>
              <a:t>by writing </a:t>
            </a:r>
            <a:r>
              <a:rPr lang="en-US" dirty="0" smtClean="0"/>
              <a:t>and discussing the </a:t>
            </a:r>
            <a:r>
              <a:rPr lang="en-US" b="1" dirty="0" smtClean="0"/>
              <a:t>tone </a:t>
            </a:r>
            <a:r>
              <a:rPr lang="en-US" dirty="0" smtClean="0"/>
              <a:t>of the </a:t>
            </a:r>
            <a:r>
              <a:rPr lang="en-US" dirty="0" smtClean="0"/>
              <a:t>song</a:t>
            </a:r>
            <a:endParaRPr lang="en-US" i="1" dirty="0" smtClean="0"/>
          </a:p>
          <a:p>
            <a:pPr marL="1088136" lvl="2" indent="-457200"/>
            <a:endParaRPr lang="en-US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286000" y="1524000"/>
            <a:ext cx="44958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0000FF"/>
                </a:solidFill>
              </a:rPr>
              <a:t>Let’s listen to two different versions of the song!</a:t>
            </a:r>
          </a:p>
        </p:txBody>
      </p:sp>
      <p:grpSp>
        <p:nvGrpSpPr>
          <p:cNvPr id="2" name="Group 13"/>
          <p:cNvGrpSpPr/>
          <p:nvPr/>
        </p:nvGrpSpPr>
        <p:grpSpPr>
          <a:xfrm>
            <a:off x="609600" y="2819400"/>
            <a:ext cx="2667000" cy="2819400"/>
            <a:chOff x="831320" y="2743200"/>
            <a:chExt cx="1454680" cy="184219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320" y="2743200"/>
              <a:ext cx="1454680" cy="1472863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914400" y="4216063"/>
              <a:ext cx="11378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 smtClean="0">
                  <a:solidFill>
                    <a:srgbClr val="0000FF"/>
                  </a:solidFill>
                </a:rPr>
                <a:t>Tori</a:t>
              </a:r>
              <a:r>
                <a:rPr lang="en-US" b="1" dirty="0" smtClean="0">
                  <a:solidFill>
                    <a:srgbClr val="0000FF"/>
                  </a:solidFill>
                </a:rPr>
                <a:t> Amos</a:t>
              </a:r>
              <a:endParaRPr lang="en-US" dirty="0"/>
            </a:p>
          </p:txBody>
        </p:sp>
      </p:grpSp>
      <p:grpSp>
        <p:nvGrpSpPr>
          <p:cNvPr id="3" name="Group 16"/>
          <p:cNvGrpSpPr/>
          <p:nvPr/>
        </p:nvGrpSpPr>
        <p:grpSpPr>
          <a:xfrm>
            <a:off x="5780227" y="2590800"/>
            <a:ext cx="2982773" cy="4038600"/>
            <a:chOff x="6477000" y="2590800"/>
            <a:chExt cx="2560228" cy="28956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77000" y="2590800"/>
              <a:ext cx="2560228" cy="19177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91400" y="4508500"/>
              <a:ext cx="1371600" cy="9779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1313</Words>
  <Application>Microsoft Macintosh PowerPoint</Application>
  <PresentationFormat>On-screen Show (4:3)</PresentationFormat>
  <Paragraphs>198</Paragraphs>
  <Slides>16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Block 2 seating Chart</vt:lpstr>
      <vt:lpstr>Slide 2</vt:lpstr>
      <vt:lpstr>Slide 3</vt:lpstr>
      <vt:lpstr>Tone Deaf – Exercises on Tone in Poetry</vt:lpstr>
      <vt:lpstr>Slide 5</vt:lpstr>
      <vt:lpstr>Objectives (2 min)</vt:lpstr>
      <vt:lpstr>Read Lyrics: It Smells Like Teen Spirit (10 min) What is the tone of the song?</vt:lpstr>
      <vt:lpstr>Read Lyrics: It Smells Like Teen Spirit (10 min) What is the tone of the song?</vt:lpstr>
      <vt:lpstr>Listen to Song: It Smells Like Teen Spirit (2 versions) (10 min)</vt:lpstr>
      <vt:lpstr>Poetic Shift: Venn Diagram—Similarities/Differences (10 min)</vt:lpstr>
      <vt:lpstr>Poetic Shift: Venn Diagram—Similarities/Differences (10 min)</vt:lpstr>
      <vt:lpstr>Poetic Shift: Venn Diagram—Similarities/Differences (10 min)</vt:lpstr>
      <vt:lpstr>Questions #1, #2, and #3 (5 min)</vt:lpstr>
      <vt:lpstr>Closing (1 min)</vt:lpstr>
      <vt:lpstr>Slide 15</vt:lpstr>
      <vt:lpstr>Slide 16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67</cp:revision>
  <dcterms:created xsi:type="dcterms:W3CDTF">2012-09-28T13:47:01Z</dcterms:created>
  <dcterms:modified xsi:type="dcterms:W3CDTF">2012-09-28T14:44:48Z</dcterms:modified>
</cp:coreProperties>
</file>