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9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310" r:id="rId9"/>
    <p:sldId id="311" r:id="rId10"/>
    <p:sldId id="312" r:id="rId11"/>
    <p:sldId id="307" r:id="rId12"/>
    <p:sldId id="296" r:id="rId13"/>
    <p:sldId id="287" r:id="rId14"/>
    <p:sldId id="303" r:id="rId15"/>
    <p:sldId id="304" r:id="rId16"/>
    <p:sldId id="305" r:id="rId17"/>
    <p:sldId id="288" r:id="rId18"/>
    <p:sldId id="289" r:id="rId19"/>
    <p:sldId id="306" r:id="rId20"/>
    <p:sldId id="290" r:id="rId21"/>
    <p:sldId id="291" r:id="rId22"/>
    <p:sldId id="292" r:id="rId23"/>
    <p:sldId id="302" r:id="rId24"/>
    <p:sldId id="293" r:id="rId25"/>
    <p:sldId id="295" r:id="rId26"/>
    <p:sldId id="294" r:id="rId27"/>
    <p:sldId id="297" r:id="rId28"/>
    <p:sldId id="298" r:id="rId29"/>
    <p:sldId id="299" r:id="rId30"/>
    <p:sldId id="300" r:id="rId31"/>
    <p:sldId id="301" r:id="rId32"/>
    <p:sldId id="313" r:id="rId33"/>
    <p:sldId id="314" r:id="rId34"/>
    <p:sldId id="315" r:id="rId35"/>
    <p:sldId id="269" r:id="rId36"/>
    <p:sldId id="270" r:id="rId37"/>
    <p:sldId id="271" r:id="rId3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689" autoAdjust="0"/>
    <p:restoredTop sz="94660"/>
  </p:normalViewPr>
  <p:slideViewPr>
    <p:cSldViewPr snapToObjects="1">
      <p:cViewPr varScale="1">
        <p:scale>
          <a:sx n="139" d="100"/>
          <a:sy n="139" d="100"/>
        </p:scale>
        <p:origin x="-1392" y="-1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5" Type="http://schemas.openxmlformats.org/officeDocument/2006/relationships/slide" Target="slides/slide34.xml"/><Relationship Id="rId31" Type="http://schemas.openxmlformats.org/officeDocument/2006/relationships/slide" Target="slides/slide30.xml"/><Relationship Id="rId34" Type="http://schemas.openxmlformats.org/officeDocument/2006/relationships/slide" Target="slides/slide33.xml"/><Relationship Id="rId39" Type="http://schemas.openxmlformats.org/officeDocument/2006/relationships/notesMaster" Target="notesMasters/notesMaster1.xml"/><Relationship Id="rId40" Type="http://schemas.openxmlformats.org/officeDocument/2006/relationships/printerSettings" Target="printerSettings/printerSettings1.bin"/><Relationship Id="rId7" Type="http://schemas.openxmlformats.org/officeDocument/2006/relationships/slide" Target="slides/slide6.xml"/><Relationship Id="rId36" Type="http://schemas.openxmlformats.org/officeDocument/2006/relationships/slide" Target="slides/slide35.xml"/><Relationship Id="rId43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0" Type="http://schemas.openxmlformats.org/officeDocument/2006/relationships/slide" Target="slides/slide9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9" Type="http://schemas.openxmlformats.org/officeDocument/2006/relationships/slide" Target="slides/slide8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7" Type="http://schemas.openxmlformats.org/officeDocument/2006/relationships/slide" Target="slides/slide26.xml"/><Relationship Id="rId14" Type="http://schemas.openxmlformats.org/officeDocument/2006/relationships/slide" Target="slides/slide13.xml"/><Relationship Id="rId23" Type="http://schemas.openxmlformats.org/officeDocument/2006/relationships/slide" Target="slides/slide22.xml"/><Relationship Id="rId4" Type="http://schemas.openxmlformats.org/officeDocument/2006/relationships/slide" Target="slides/slide3.xml"/><Relationship Id="rId28" Type="http://schemas.openxmlformats.org/officeDocument/2006/relationships/slide" Target="slides/slide27.xml"/><Relationship Id="rId26" Type="http://schemas.openxmlformats.org/officeDocument/2006/relationships/slide" Target="slides/slide25.xml"/><Relationship Id="rId30" Type="http://schemas.openxmlformats.org/officeDocument/2006/relationships/slide" Target="slides/slide29.xml"/><Relationship Id="rId11" Type="http://schemas.openxmlformats.org/officeDocument/2006/relationships/slide" Target="slides/slide10.xml"/><Relationship Id="rId42" Type="http://schemas.openxmlformats.org/officeDocument/2006/relationships/viewProps" Target="viewProps.xml"/><Relationship Id="rId29" Type="http://schemas.openxmlformats.org/officeDocument/2006/relationships/slide" Target="slides/slide28.xml"/><Relationship Id="rId6" Type="http://schemas.openxmlformats.org/officeDocument/2006/relationships/slide" Target="slides/slide5.xml"/><Relationship Id="rId16" Type="http://schemas.openxmlformats.org/officeDocument/2006/relationships/slide" Target="slides/slide15.xml"/><Relationship Id="rId33" Type="http://schemas.openxmlformats.org/officeDocument/2006/relationships/slide" Target="slides/slide32.xml"/><Relationship Id="rId44" Type="http://schemas.openxmlformats.org/officeDocument/2006/relationships/tableStyles" Target="tableStyles.xml"/><Relationship Id="rId4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9" Type="http://schemas.openxmlformats.org/officeDocument/2006/relationships/slide" Target="slides/slide18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22" Type="http://schemas.openxmlformats.org/officeDocument/2006/relationships/slide" Target="slides/slide21.xml"/><Relationship Id="rId21" Type="http://schemas.openxmlformats.org/officeDocument/2006/relationships/slide" Target="slides/slide20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570F5C-7FAA-5746-9DC3-1DF1E4D3D2C8}" type="datetimeFigureOut">
              <a:rPr lang="en-US" smtClean="0"/>
              <a:pPr/>
              <a:t>10/30/12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E3B99C-A284-6340-9768-921B5D66E71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53991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5F2000-AA19-ED43-94BE-9FFBECADD534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5F2000-AA19-ED43-94BE-9FFBECADD534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5F2000-AA19-ED43-94BE-9FFBECADD534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5F2000-AA19-ED43-94BE-9FFBECADD534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5F2000-AA19-ED43-94BE-9FFBECADD534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5F2000-AA19-ED43-94BE-9FFBECADD534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5F2000-AA19-ED43-94BE-9FFBECADD534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5F2000-AA19-ED43-94BE-9FFBECADD534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5F2000-AA19-ED43-94BE-9FFBECADD534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5F2000-AA19-ED43-94BE-9FFBECADD534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5F2000-AA19-ED43-94BE-9FFBECADD534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5F2000-AA19-ED43-94BE-9FFBECADD534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5F2000-AA19-ED43-94BE-9FFBECADD534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5F2000-AA19-ED43-94BE-9FFBECADD534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5F2000-AA19-ED43-94BE-9FFBECADD534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5F2000-AA19-ED43-94BE-9FFBECADD534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5F2000-AA19-ED43-94BE-9FFBECADD534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5F2000-AA19-ED43-94BE-9FFBECADD534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5F2000-AA19-ED43-94BE-9FFBECADD534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5F2000-AA19-ED43-94BE-9FFBECADD534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5F2000-AA19-ED43-94BE-9FFBECADD534}" type="slidenum">
              <a:rPr lang="en-US" smtClean="0"/>
              <a:pPr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5F2000-AA19-ED43-94BE-9FFBECADD534}" type="slidenum">
              <a:rPr lang="en-US" smtClean="0"/>
              <a:pPr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5F2000-AA19-ED43-94BE-9FFBECADD534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5F2000-AA19-ED43-94BE-9FFBECADD534}" type="slidenum">
              <a:rPr lang="en-US" smtClean="0"/>
              <a:pPr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5F2000-AA19-ED43-94BE-9FFBECADD534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5F2000-AA19-ED43-94BE-9FFBECADD534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5F2000-AA19-ED43-94BE-9FFBECADD534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5F2000-AA19-ED43-94BE-9FFBECADD534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5F2000-AA19-ED43-94BE-9FFBECADD534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5F2000-AA19-ED43-94BE-9FFBECADD534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F42C4-B337-0143-9262-A76B85644E08}" type="datetimeFigureOut">
              <a:rPr lang="en-US" smtClean="0"/>
              <a:pPr/>
              <a:t>10/30/12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0C842-26B9-D545-9963-310BC52873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F42C4-B337-0143-9262-A76B85644E08}" type="datetimeFigureOut">
              <a:rPr lang="en-US" smtClean="0"/>
              <a:pPr/>
              <a:t>10/30/12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0C842-26B9-D545-9963-310BC52873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F42C4-B337-0143-9262-A76B85644E08}" type="datetimeFigureOut">
              <a:rPr lang="en-US" smtClean="0"/>
              <a:pPr/>
              <a:t>10/30/12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0C842-26B9-D545-9963-310BC52873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F42C4-B337-0143-9262-A76B85644E08}" type="datetimeFigureOut">
              <a:rPr lang="en-US" smtClean="0"/>
              <a:pPr/>
              <a:t>10/30/12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0C842-26B9-D545-9963-310BC52873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F42C4-B337-0143-9262-A76B85644E08}" type="datetimeFigureOut">
              <a:rPr lang="en-US" smtClean="0"/>
              <a:pPr/>
              <a:t>10/30/12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0C842-26B9-D545-9963-310BC52873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F42C4-B337-0143-9262-A76B85644E08}" type="datetimeFigureOut">
              <a:rPr lang="en-US" smtClean="0"/>
              <a:pPr/>
              <a:t>10/30/12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0C842-26B9-D545-9963-310BC52873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F42C4-B337-0143-9262-A76B85644E08}" type="datetimeFigureOut">
              <a:rPr lang="en-US" smtClean="0"/>
              <a:pPr/>
              <a:t>10/30/12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0C842-26B9-D545-9963-310BC52873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F42C4-B337-0143-9262-A76B85644E08}" type="datetimeFigureOut">
              <a:rPr lang="en-US" smtClean="0"/>
              <a:pPr/>
              <a:t>10/30/12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0C842-26B9-D545-9963-310BC52873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F42C4-B337-0143-9262-A76B85644E08}" type="datetimeFigureOut">
              <a:rPr lang="en-US" smtClean="0"/>
              <a:pPr/>
              <a:t>10/30/12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0C842-26B9-D545-9963-310BC52873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F42C4-B337-0143-9262-A76B85644E08}" type="datetimeFigureOut">
              <a:rPr lang="en-US" smtClean="0"/>
              <a:pPr/>
              <a:t>10/30/12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0C842-26B9-D545-9963-310BC52873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F42C4-B337-0143-9262-A76B85644E08}" type="datetimeFigureOut">
              <a:rPr lang="en-US" smtClean="0"/>
              <a:pPr/>
              <a:t>10/30/12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0C842-26B9-D545-9963-310BC52873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3366FF"/>
            </a:gs>
            <a:gs pos="100000">
              <a:srgbClr val="FFFFFF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9F42C4-B337-0143-9262-A76B85644E08}" type="datetimeFigureOut">
              <a:rPr lang="en-US" smtClean="0"/>
              <a:pPr/>
              <a:t>10/30/12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B0C842-26B9-D545-9963-310BC52873D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3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3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3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3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-533400"/>
            <a:ext cx="8686800" cy="746760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6" name="Plus 5"/>
          <p:cNvSpPr/>
          <p:nvPr/>
        </p:nvSpPr>
        <p:spPr>
          <a:xfrm>
            <a:off x="5410200" y="5410200"/>
            <a:ext cx="304800" cy="228600"/>
          </a:xfrm>
          <a:prstGeom prst="mathPl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lus 6"/>
          <p:cNvSpPr/>
          <p:nvPr/>
        </p:nvSpPr>
        <p:spPr>
          <a:xfrm>
            <a:off x="2057400" y="1066800"/>
            <a:ext cx="304800" cy="228600"/>
          </a:xfrm>
          <a:prstGeom prst="mathPl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Plus 7"/>
          <p:cNvSpPr/>
          <p:nvPr/>
        </p:nvSpPr>
        <p:spPr>
          <a:xfrm>
            <a:off x="1905000" y="952500"/>
            <a:ext cx="304800" cy="228600"/>
          </a:xfrm>
          <a:prstGeom prst="mathPl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Minus 8"/>
          <p:cNvSpPr/>
          <p:nvPr/>
        </p:nvSpPr>
        <p:spPr>
          <a:xfrm>
            <a:off x="5334000" y="4953000"/>
            <a:ext cx="381000" cy="76200"/>
          </a:xfrm>
          <a:prstGeom prst="mathMin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Minus 9"/>
          <p:cNvSpPr/>
          <p:nvPr/>
        </p:nvSpPr>
        <p:spPr>
          <a:xfrm>
            <a:off x="1943183" y="1981200"/>
            <a:ext cx="381000" cy="76200"/>
          </a:xfrm>
          <a:prstGeom prst="mathMin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Minus 10"/>
          <p:cNvSpPr/>
          <p:nvPr/>
        </p:nvSpPr>
        <p:spPr>
          <a:xfrm>
            <a:off x="5219700" y="3276600"/>
            <a:ext cx="381000" cy="76200"/>
          </a:xfrm>
          <a:prstGeom prst="mathMin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7105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019300" y="274638"/>
            <a:ext cx="5524500" cy="639762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624078" indent="-514350"/>
            <a:r>
              <a:rPr lang="en-US" sz="2800" dirty="0" smtClean="0"/>
              <a:t>Mask Monologues (15 min)</a:t>
            </a:r>
          </a:p>
        </p:txBody>
      </p:sp>
      <p:sp>
        <p:nvSpPr>
          <p:cNvPr id="4" name="Rectangle 3"/>
          <p:cNvSpPr/>
          <p:nvPr/>
        </p:nvSpPr>
        <p:spPr>
          <a:xfrm>
            <a:off x="2286000" y="-25494302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Content (The knowledge you’ll master today)</a:t>
            </a:r>
          </a:p>
          <a:p>
            <a:r>
              <a:rPr lang="en-US" u="sng" dirty="0" smtClean="0"/>
              <a:t>SWBAT</a:t>
            </a:r>
            <a:r>
              <a:rPr lang="en-US" dirty="0" smtClean="0"/>
              <a:t>: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rough 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class-wide final-draft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Define the word “norm” and explain why it is important to have norms</a:t>
            </a:r>
          </a:p>
          <a:p>
            <a:pPr marL="1088136" lvl="2" indent="-457200">
              <a:buNone/>
            </a:pPr>
            <a:endParaRPr lang="en-US" b="1" dirty="0" smtClean="0"/>
          </a:p>
        </p:txBody>
      </p:sp>
      <p:sp>
        <p:nvSpPr>
          <p:cNvPr id="9" name="Rectangle 8"/>
          <p:cNvSpPr/>
          <p:nvPr/>
        </p:nvSpPr>
        <p:spPr>
          <a:xfrm>
            <a:off x="431800" y="762000"/>
            <a:ext cx="81788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88136" lvl="2" indent="-457200"/>
            <a:r>
              <a:rPr lang="en-US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cs typeface="Calisto MT (Headings)"/>
              </a:rPr>
              <a:t>Objective: SWBAT: </a:t>
            </a:r>
            <a:r>
              <a:rPr lang="en-US" dirty="0" smtClean="0"/>
              <a:t>Define the term </a:t>
            </a:r>
            <a:r>
              <a:rPr lang="en-US" b="1" i="1" dirty="0" smtClean="0"/>
              <a:t>monologue</a:t>
            </a:r>
            <a:r>
              <a:rPr lang="en-US" dirty="0" smtClean="0"/>
              <a:t> and write a short </a:t>
            </a:r>
            <a:r>
              <a:rPr lang="en-US" b="1" i="1" dirty="0" smtClean="0"/>
              <a:t>monologue</a:t>
            </a:r>
            <a:r>
              <a:rPr lang="en-US" i="1" dirty="0" smtClean="0"/>
              <a:t> </a:t>
            </a:r>
            <a:r>
              <a:rPr lang="en-US" dirty="0" smtClean="0"/>
              <a:t>by writing notes in your notebooks and writing a monologue inspired by a picture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85800" y="1905000"/>
            <a:ext cx="1600200" cy="707886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en-US" sz="4000" dirty="0" err="1" smtClean="0">
                <a:solidFill>
                  <a:srgbClr val="FF0000"/>
                </a:solidFill>
              </a:rPr>
              <a:t>p</a:t>
            </a:r>
            <a:r>
              <a:rPr lang="en-US" sz="4000" dirty="0" smtClean="0">
                <a:solidFill>
                  <a:srgbClr val="FF0000"/>
                </a:solidFill>
              </a:rPr>
              <a:t>. </a:t>
            </a:r>
            <a:r>
              <a:rPr lang="en-US" sz="4000" b="1" dirty="0" smtClean="0">
                <a:solidFill>
                  <a:srgbClr val="FF0000"/>
                </a:solidFill>
              </a:rPr>
              <a:t>258</a:t>
            </a:r>
            <a:endParaRPr lang="en-US" sz="4000" dirty="0">
              <a:solidFill>
                <a:srgbClr val="FF000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7500" y="1409700"/>
            <a:ext cx="4483100" cy="5448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019300" y="274638"/>
            <a:ext cx="5524500" cy="639762"/>
          </a:xfrm>
          <a:ln>
            <a:solidFill>
              <a:schemeClr val="tx1"/>
            </a:solidFill>
          </a:ln>
        </p:spPr>
        <p:txBody>
          <a:bodyPr/>
          <a:lstStyle/>
          <a:p>
            <a:r>
              <a:rPr lang="en-US" sz="3000" dirty="0" smtClean="0"/>
              <a:t>Example Monologue (1 min)</a:t>
            </a:r>
            <a:endParaRPr lang="en-US" sz="3000" dirty="0"/>
          </a:p>
        </p:txBody>
      </p:sp>
      <p:sp>
        <p:nvSpPr>
          <p:cNvPr id="4" name="Rectangle 3"/>
          <p:cNvSpPr/>
          <p:nvPr/>
        </p:nvSpPr>
        <p:spPr>
          <a:xfrm>
            <a:off x="2286000" y="-25494302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Content (The knowledge you’ll master today)</a:t>
            </a:r>
          </a:p>
          <a:p>
            <a:r>
              <a:rPr lang="en-US" u="sng" dirty="0" smtClean="0"/>
              <a:t>SWBAT</a:t>
            </a:r>
            <a:r>
              <a:rPr lang="en-US" dirty="0" smtClean="0"/>
              <a:t>: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rough 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class-wide final-draft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Define the word “norm” and explain why it is important to have norms</a:t>
            </a:r>
          </a:p>
          <a:p>
            <a:pPr marL="1088136" lvl="2" indent="-457200">
              <a:buNone/>
            </a:pPr>
            <a:endParaRPr lang="en-US" b="1" dirty="0" smtClean="0"/>
          </a:p>
        </p:txBody>
      </p:sp>
      <p:pic>
        <p:nvPicPr>
          <p:cNvPr id="6" name="Picture 5" descr="Screen shot 2012-10-24 at 12.21.47 P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11" y="914400"/>
            <a:ext cx="4004778" cy="59436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495800" y="1066800"/>
            <a:ext cx="4189656" cy="532453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624078" indent="-514350"/>
            <a:r>
              <a:rPr lang="en-US" sz="2000" dirty="0" smtClean="0">
                <a:solidFill>
                  <a:srgbClr val="FF0000"/>
                </a:solidFill>
              </a:rPr>
              <a:t>The earth is crumbling around us, and therefore I will make it my duty to be the savior of the earth.  I will not waste electricity.  I will not waste water. I will not eat meat because I care about Mother Nature.  I care about being a citizen of the Earth and I care about the fact that we are all in this together.  So, I will not look back at our mistakes but instead look forward to a better and brighter future for all people and the environment.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019300" y="274638"/>
            <a:ext cx="5524500" cy="639762"/>
          </a:xfrm>
          <a:ln>
            <a:solidFill>
              <a:schemeClr val="tx1"/>
            </a:solidFill>
          </a:ln>
        </p:spPr>
        <p:txBody>
          <a:bodyPr/>
          <a:lstStyle/>
          <a:p>
            <a:r>
              <a:rPr lang="en-US" sz="3000" smtClean="0"/>
              <a:t>Preview Portraits (</a:t>
            </a:r>
            <a:r>
              <a:rPr lang="en-US" sz="3000" dirty="0" smtClean="0"/>
              <a:t>5</a:t>
            </a:r>
            <a:r>
              <a:rPr lang="en-US" sz="3000" smtClean="0"/>
              <a:t> </a:t>
            </a:r>
            <a:r>
              <a:rPr lang="en-US" sz="3000" dirty="0" smtClean="0"/>
              <a:t>min)</a:t>
            </a:r>
            <a:endParaRPr lang="en-US" sz="3000" dirty="0"/>
          </a:p>
        </p:txBody>
      </p:sp>
      <p:sp>
        <p:nvSpPr>
          <p:cNvPr id="4" name="Rectangle 3"/>
          <p:cNvSpPr/>
          <p:nvPr/>
        </p:nvSpPr>
        <p:spPr>
          <a:xfrm>
            <a:off x="2286000" y="-25494302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Content (The knowledge you’ll master today)</a:t>
            </a:r>
          </a:p>
          <a:p>
            <a:r>
              <a:rPr lang="en-US" u="sng" dirty="0" smtClean="0"/>
              <a:t>SWBAT</a:t>
            </a:r>
            <a:r>
              <a:rPr lang="en-US" dirty="0" smtClean="0"/>
              <a:t>: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rough 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class-wide final-draft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Define the word “norm” and explain why it is important to have norms</a:t>
            </a:r>
          </a:p>
          <a:p>
            <a:pPr marL="1088136" lvl="2" indent="-457200">
              <a:buNone/>
            </a:pPr>
            <a:endParaRPr lang="en-US" b="1" dirty="0" smtClean="0"/>
          </a:p>
        </p:txBody>
      </p:sp>
      <p:pic>
        <p:nvPicPr>
          <p:cNvPr id="5" name="Picture 4" descr="Screen shot 2012-10-24 at 12.24.29 P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9919" y="914400"/>
            <a:ext cx="3949481" cy="5943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019300" y="274638"/>
            <a:ext cx="5524500" cy="639762"/>
          </a:xfrm>
          <a:ln>
            <a:solidFill>
              <a:schemeClr val="tx1"/>
            </a:solidFill>
          </a:ln>
        </p:spPr>
        <p:txBody>
          <a:bodyPr/>
          <a:lstStyle/>
          <a:p>
            <a:r>
              <a:rPr lang="en-US" sz="3000" smtClean="0"/>
              <a:t>Preview Portraits (</a:t>
            </a:r>
            <a:r>
              <a:rPr lang="en-US" sz="3000" dirty="0" smtClean="0"/>
              <a:t>5</a:t>
            </a:r>
            <a:r>
              <a:rPr lang="en-US" sz="3000" smtClean="0"/>
              <a:t> </a:t>
            </a:r>
            <a:r>
              <a:rPr lang="en-US" sz="3000" dirty="0" smtClean="0"/>
              <a:t>min)</a:t>
            </a:r>
            <a:endParaRPr lang="en-US" sz="3000" dirty="0"/>
          </a:p>
        </p:txBody>
      </p:sp>
      <p:sp>
        <p:nvSpPr>
          <p:cNvPr id="4" name="Rectangle 3"/>
          <p:cNvSpPr/>
          <p:nvPr/>
        </p:nvSpPr>
        <p:spPr>
          <a:xfrm>
            <a:off x="2286000" y="-25494302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Content (The knowledge you’ll master today)</a:t>
            </a:r>
          </a:p>
          <a:p>
            <a:r>
              <a:rPr lang="en-US" u="sng" dirty="0" smtClean="0"/>
              <a:t>SWBAT</a:t>
            </a:r>
            <a:r>
              <a:rPr lang="en-US" dirty="0" smtClean="0"/>
              <a:t>: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rough 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class-wide final-draft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Define the word “norm” and explain why it is important to have norms</a:t>
            </a:r>
          </a:p>
          <a:p>
            <a:pPr marL="1088136" lvl="2" indent="-457200">
              <a:buNone/>
            </a:pPr>
            <a:endParaRPr lang="en-US" b="1" dirty="0" smtClean="0"/>
          </a:p>
        </p:txBody>
      </p:sp>
      <p:pic>
        <p:nvPicPr>
          <p:cNvPr id="5" name="Picture 4" descr="Screen shot 2012-10-24 at 12.22.10 P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5377" y="1001109"/>
            <a:ext cx="3860223" cy="58568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019300" y="274638"/>
            <a:ext cx="5524500" cy="639762"/>
          </a:xfrm>
          <a:ln>
            <a:solidFill>
              <a:schemeClr val="tx1"/>
            </a:solidFill>
          </a:ln>
        </p:spPr>
        <p:txBody>
          <a:bodyPr/>
          <a:lstStyle/>
          <a:p>
            <a:r>
              <a:rPr lang="en-US" sz="3000" smtClean="0"/>
              <a:t>Preview Portraits (</a:t>
            </a:r>
            <a:r>
              <a:rPr lang="en-US" sz="3000" dirty="0" smtClean="0"/>
              <a:t>5</a:t>
            </a:r>
            <a:r>
              <a:rPr lang="en-US" sz="3000" smtClean="0"/>
              <a:t> </a:t>
            </a:r>
            <a:r>
              <a:rPr lang="en-US" sz="3000" dirty="0" smtClean="0"/>
              <a:t>min)</a:t>
            </a:r>
            <a:endParaRPr lang="en-US" sz="3000" dirty="0"/>
          </a:p>
        </p:txBody>
      </p:sp>
      <p:sp>
        <p:nvSpPr>
          <p:cNvPr id="4" name="Rectangle 3"/>
          <p:cNvSpPr/>
          <p:nvPr/>
        </p:nvSpPr>
        <p:spPr>
          <a:xfrm>
            <a:off x="2286000" y="-25494302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Content (The knowledge you’ll master today)</a:t>
            </a:r>
          </a:p>
          <a:p>
            <a:r>
              <a:rPr lang="en-US" u="sng" dirty="0" smtClean="0"/>
              <a:t>SWBAT</a:t>
            </a:r>
            <a:r>
              <a:rPr lang="en-US" dirty="0" smtClean="0"/>
              <a:t>: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rough 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class-wide final-draft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Define the word “norm” and explain why it is important to have norms</a:t>
            </a:r>
          </a:p>
          <a:p>
            <a:pPr marL="1088136" lvl="2" indent="-457200">
              <a:buNone/>
            </a:pPr>
            <a:endParaRPr lang="en-US" b="1" dirty="0" smtClean="0"/>
          </a:p>
        </p:txBody>
      </p:sp>
      <p:pic>
        <p:nvPicPr>
          <p:cNvPr id="6" name="Picture 5" descr="Screen shot 2012-10-24 at 12.34.26 P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2400" y="1007198"/>
            <a:ext cx="4394200" cy="58190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019300" y="274638"/>
            <a:ext cx="5524500" cy="639762"/>
          </a:xfrm>
          <a:ln>
            <a:solidFill>
              <a:schemeClr val="tx1"/>
            </a:solidFill>
          </a:ln>
        </p:spPr>
        <p:txBody>
          <a:bodyPr/>
          <a:lstStyle/>
          <a:p>
            <a:r>
              <a:rPr lang="en-US" sz="3000" smtClean="0"/>
              <a:t>Preview Portraits (</a:t>
            </a:r>
            <a:r>
              <a:rPr lang="en-US" sz="3000" dirty="0" smtClean="0"/>
              <a:t>5</a:t>
            </a:r>
            <a:r>
              <a:rPr lang="en-US" sz="3000" smtClean="0"/>
              <a:t> </a:t>
            </a:r>
            <a:r>
              <a:rPr lang="en-US" sz="3000" dirty="0" smtClean="0"/>
              <a:t>min)</a:t>
            </a:r>
            <a:endParaRPr lang="en-US" sz="3000" dirty="0"/>
          </a:p>
        </p:txBody>
      </p:sp>
      <p:sp>
        <p:nvSpPr>
          <p:cNvPr id="4" name="Rectangle 3"/>
          <p:cNvSpPr/>
          <p:nvPr/>
        </p:nvSpPr>
        <p:spPr>
          <a:xfrm>
            <a:off x="2286000" y="-25494302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Content (The knowledge you’ll master today)</a:t>
            </a:r>
          </a:p>
          <a:p>
            <a:r>
              <a:rPr lang="en-US" u="sng" dirty="0" smtClean="0"/>
              <a:t>SWBAT</a:t>
            </a:r>
            <a:r>
              <a:rPr lang="en-US" dirty="0" smtClean="0"/>
              <a:t>: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rough 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class-wide final-draft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Define the word “norm” and explain why it is important to have norms</a:t>
            </a:r>
          </a:p>
          <a:p>
            <a:pPr marL="1088136" lvl="2" indent="-457200">
              <a:buNone/>
            </a:pPr>
            <a:endParaRPr lang="en-US" b="1" dirty="0" smtClean="0"/>
          </a:p>
        </p:txBody>
      </p:sp>
      <p:pic>
        <p:nvPicPr>
          <p:cNvPr id="7" name="Picture 6" descr="Screen shot 2012-10-24 at 12.36.11 P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6950" y="1047750"/>
            <a:ext cx="7150100" cy="476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019300" y="274638"/>
            <a:ext cx="5524500" cy="639762"/>
          </a:xfrm>
          <a:ln>
            <a:solidFill>
              <a:schemeClr val="tx1"/>
            </a:solidFill>
          </a:ln>
        </p:spPr>
        <p:txBody>
          <a:bodyPr/>
          <a:lstStyle/>
          <a:p>
            <a:r>
              <a:rPr lang="en-US" sz="3000" smtClean="0"/>
              <a:t>Preview Portraits (</a:t>
            </a:r>
            <a:r>
              <a:rPr lang="en-US" sz="3000" dirty="0" smtClean="0"/>
              <a:t>5</a:t>
            </a:r>
            <a:r>
              <a:rPr lang="en-US" sz="3000" smtClean="0"/>
              <a:t> </a:t>
            </a:r>
            <a:r>
              <a:rPr lang="en-US" sz="3000" dirty="0" smtClean="0"/>
              <a:t>min)</a:t>
            </a:r>
            <a:endParaRPr lang="en-US" sz="3000" dirty="0"/>
          </a:p>
        </p:txBody>
      </p:sp>
      <p:sp>
        <p:nvSpPr>
          <p:cNvPr id="4" name="Rectangle 3"/>
          <p:cNvSpPr/>
          <p:nvPr/>
        </p:nvSpPr>
        <p:spPr>
          <a:xfrm>
            <a:off x="2286000" y="-25494302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Content (The knowledge you’ll master today)</a:t>
            </a:r>
          </a:p>
          <a:p>
            <a:r>
              <a:rPr lang="en-US" u="sng" dirty="0" smtClean="0"/>
              <a:t>SWBAT</a:t>
            </a:r>
            <a:r>
              <a:rPr lang="en-US" dirty="0" smtClean="0"/>
              <a:t>: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rough 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class-wide final-draft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Define the word “norm” and explain why it is important to have norms</a:t>
            </a:r>
          </a:p>
          <a:p>
            <a:pPr marL="1088136" lvl="2" indent="-457200">
              <a:buNone/>
            </a:pPr>
            <a:endParaRPr lang="en-US" b="1" dirty="0" smtClean="0"/>
          </a:p>
        </p:txBody>
      </p:sp>
      <p:pic>
        <p:nvPicPr>
          <p:cNvPr id="5" name="Picture 4" descr="Screen shot 2012-10-24 at 12.35.21 P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0414" y="914400"/>
            <a:ext cx="3928986" cy="5943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019300" y="274638"/>
            <a:ext cx="5524500" cy="639762"/>
          </a:xfrm>
          <a:ln>
            <a:solidFill>
              <a:schemeClr val="tx1"/>
            </a:solidFill>
          </a:ln>
        </p:spPr>
        <p:txBody>
          <a:bodyPr/>
          <a:lstStyle/>
          <a:p>
            <a:r>
              <a:rPr lang="en-US" sz="3000" smtClean="0"/>
              <a:t>Preview Portraits (</a:t>
            </a:r>
            <a:r>
              <a:rPr lang="en-US" sz="3000" dirty="0" smtClean="0"/>
              <a:t>5</a:t>
            </a:r>
            <a:r>
              <a:rPr lang="en-US" sz="3000" smtClean="0"/>
              <a:t> </a:t>
            </a:r>
            <a:r>
              <a:rPr lang="en-US" sz="3000" dirty="0" smtClean="0"/>
              <a:t>min)</a:t>
            </a:r>
            <a:endParaRPr lang="en-US" sz="3000" dirty="0"/>
          </a:p>
        </p:txBody>
      </p:sp>
      <p:sp>
        <p:nvSpPr>
          <p:cNvPr id="4" name="Rectangle 3"/>
          <p:cNvSpPr/>
          <p:nvPr/>
        </p:nvSpPr>
        <p:spPr>
          <a:xfrm>
            <a:off x="2286000" y="-25494302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Content (The knowledge you’ll master today)</a:t>
            </a:r>
          </a:p>
          <a:p>
            <a:r>
              <a:rPr lang="en-US" u="sng" dirty="0" smtClean="0"/>
              <a:t>SWBAT</a:t>
            </a:r>
            <a:r>
              <a:rPr lang="en-US" dirty="0" smtClean="0"/>
              <a:t>: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rough 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class-wide final-draft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Define the word “norm” and explain why it is important to have norms</a:t>
            </a:r>
          </a:p>
          <a:p>
            <a:pPr marL="1088136" lvl="2" indent="-457200">
              <a:buNone/>
            </a:pPr>
            <a:endParaRPr lang="en-US" b="1" dirty="0" smtClean="0"/>
          </a:p>
        </p:txBody>
      </p:sp>
      <p:pic>
        <p:nvPicPr>
          <p:cNvPr id="5" name="Picture 4" descr="Screen shot 2012-10-24 at 12.22.26 P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6150" y="1447800"/>
            <a:ext cx="7251700" cy="4889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019300" y="274638"/>
            <a:ext cx="5524500" cy="639762"/>
          </a:xfrm>
          <a:ln>
            <a:solidFill>
              <a:schemeClr val="tx1"/>
            </a:solidFill>
          </a:ln>
        </p:spPr>
        <p:txBody>
          <a:bodyPr/>
          <a:lstStyle/>
          <a:p>
            <a:r>
              <a:rPr lang="en-US" sz="3000" smtClean="0"/>
              <a:t>Preview Portraits (</a:t>
            </a:r>
            <a:r>
              <a:rPr lang="en-US" sz="3000" dirty="0" smtClean="0"/>
              <a:t>5</a:t>
            </a:r>
            <a:r>
              <a:rPr lang="en-US" sz="3000" smtClean="0"/>
              <a:t> </a:t>
            </a:r>
            <a:r>
              <a:rPr lang="en-US" sz="3000" dirty="0" smtClean="0"/>
              <a:t>min)</a:t>
            </a:r>
            <a:endParaRPr lang="en-US" sz="3000" dirty="0"/>
          </a:p>
        </p:txBody>
      </p:sp>
      <p:sp>
        <p:nvSpPr>
          <p:cNvPr id="4" name="Rectangle 3"/>
          <p:cNvSpPr/>
          <p:nvPr/>
        </p:nvSpPr>
        <p:spPr>
          <a:xfrm>
            <a:off x="2286000" y="-25494302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Content (The knowledge you’ll master today)</a:t>
            </a:r>
          </a:p>
          <a:p>
            <a:r>
              <a:rPr lang="en-US" u="sng" dirty="0" smtClean="0"/>
              <a:t>SWBAT</a:t>
            </a:r>
            <a:r>
              <a:rPr lang="en-US" dirty="0" smtClean="0"/>
              <a:t>: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rough 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class-wide final-draft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Define the word “norm” and explain why it is important to have norms</a:t>
            </a:r>
          </a:p>
          <a:p>
            <a:pPr marL="1088136" lvl="2" indent="-457200">
              <a:buNone/>
            </a:pPr>
            <a:endParaRPr lang="en-US" b="1" dirty="0" smtClean="0"/>
          </a:p>
        </p:txBody>
      </p:sp>
      <p:pic>
        <p:nvPicPr>
          <p:cNvPr id="5" name="Picture 4" descr="Screen shot 2012-10-24 at 12.22.56 P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7100" y="1270000"/>
            <a:ext cx="7289800" cy="5511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019300" y="274638"/>
            <a:ext cx="5524500" cy="639762"/>
          </a:xfrm>
          <a:ln>
            <a:solidFill>
              <a:schemeClr val="tx1"/>
            </a:solidFill>
          </a:ln>
        </p:spPr>
        <p:txBody>
          <a:bodyPr/>
          <a:lstStyle/>
          <a:p>
            <a:r>
              <a:rPr lang="en-US" sz="3000" smtClean="0"/>
              <a:t>Preview Portraits (</a:t>
            </a:r>
            <a:r>
              <a:rPr lang="en-US" sz="3000" dirty="0" smtClean="0"/>
              <a:t>5</a:t>
            </a:r>
            <a:r>
              <a:rPr lang="en-US" sz="3000" smtClean="0"/>
              <a:t> </a:t>
            </a:r>
            <a:r>
              <a:rPr lang="en-US" sz="3000" dirty="0" smtClean="0"/>
              <a:t>min)</a:t>
            </a:r>
            <a:endParaRPr lang="en-US" sz="3000" dirty="0"/>
          </a:p>
        </p:txBody>
      </p:sp>
      <p:sp>
        <p:nvSpPr>
          <p:cNvPr id="4" name="Rectangle 3"/>
          <p:cNvSpPr/>
          <p:nvPr/>
        </p:nvSpPr>
        <p:spPr>
          <a:xfrm>
            <a:off x="2286000" y="-25494302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Content (The knowledge you’ll master today)</a:t>
            </a:r>
          </a:p>
          <a:p>
            <a:r>
              <a:rPr lang="en-US" u="sng" dirty="0" smtClean="0"/>
              <a:t>SWBAT</a:t>
            </a:r>
            <a:r>
              <a:rPr lang="en-US" dirty="0" smtClean="0"/>
              <a:t>: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rough 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class-wide final-draft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Define the word “norm” and explain why it is important to have norms</a:t>
            </a:r>
          </a:p>
          <a:p>
            <a:pPr marL="1088136" lvl="2" indent="-457200">
              <a:buNone/>
            </a:pPr>
            <a:endParaRPr lang="en-US" b="1" dirty="0" smtClean="0"/>
          </a:p>
        </p:txBody>
      </p:sp>
      <p:pic>
        <p:nvPicPr>
          <p:cNvPr id="6" name="Picture 5" descr="Seth Schy Headshot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4496" y="914399"/>
            <a:ext cx="3574904" cy="5977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73667" y="-914400"/>
            <a:ext cx="10591800" cy="9220200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7" name="Plus 6"/>
          <p:cNvSpPr/>
          <p:nvPr/>
        </p:nvSpPr>
        <p:spPr>
          <a:xfrm>
            <a:off x="1219200" y="1600200"/>
            <a:ext cx="304800" cy="152400"/>
          </a:xfrm>
          <a:prstGeom prst="mathPl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Plus 7"/>
          <p:cNvSpPr/>
          <p:nvPr/>
        </p:nvSpPr>
        <p:spPr>
          <a:xfrm>
            <a:off x="1066800" y="3886200"/>
            <a:ext cx="304800" cy="152400"/>
          </a:xfrm>
          <a:prstGeom prst="mathPl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lus 8"/>
          <p:cNvSpPr/>
          <p:nvPr/>
        </p:nvSpPr>
        <p:spPr>
          <a:xfrm>
            <a:off x="5257800" y="1396114"/>
            <a:ext cx="304800" cy="152400"/>
          </a:xfrm>
          <a:prstGeom prst="mathPl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Minus 9"/>
          <p:cNvSpPr/>
          <p:nvPr/>
        </p:nvSpPr>
        <p:spPr>
          <a:xfrm>
            <a:off x="1371600" y="2209800"/>
            <a:ext cx="304800" cy="152400"/>
          </a:xfrm>
          <a:prstGeom prst="mathMin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Minus 10"/>
          <p:cNvSpPr/>
          <p:nvPr/>
        </p:nvSpPr>
        <p:spPr>
          <a:xfrm>
            <a:off x="1219200" y="2514600"/>
            <a:ext cx="304800" cy="304800"/>
          </a:xfrm>
          <a:prstGeom prst="mathMin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Minus 11"/>
          <p:cNvSpPr/>
          <p:nvPr/>
        </p:nvSpPr>
        <p:spPr>
          <a:xfrm>
            <a:off x="5257800" y="3429000"/>
            <a:ext cx="304800" cy="304800"/>
          </a:xfrm>
          <a:prstGeom prst="mathMin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64944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019300" y="274638"/>
            <a:ext cx="5524500" cy="639762"/>
          </a:xfrm>
          <a:ln>
            <a:solidFill>
              <a:schemeClr val="tx1"/>
            </a:solidFill>
          </a:ln>
        </p:spPr>
        <p:txBody>
          <a:bodyPr/>
          <a:lstStyle/>
          <a:p>
            <a:r>
              <a:rPr lang="en-US" sz="3000" smtClean="0"/>
              <a:t>Preview Portraits (</a:t>
            </a:r>
            <a:r>
              <a:rPr lang="en-US" sz="3000" dirty="0" smtClean="0"/>
              <a:t>5</a:t>
            </a:r>
            <a:r>
              <a:rPr lang="en-US" sz="3000" smtClean="0"/>
              <a:t> </a:t>
            </a:r>
            <a:r>
              <a:rPr lang="en-US" sz="3000" dirty="0" smtClean="0"/>
              <a:t>min)</a:t>
            </a:r>
            <a:endParaRPr lang="en-US" sz="3000" dirty="0"/>
          </a:p>
        </p:txBody>
      </p:sp>
      <p:sp>
        <p:nvSpPr>
          <p:cNvPr id="4" name="Rectangle 3"/>
          <p:cNvSpPr/>
          <p:nvPr/>
        </p:nvSpPr>
        <p:spPr>
          <a:xfrm>
            <a:off x="2286000" y="-25494302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Content (The knowledge you’ll master today)</a:t>
            </a:r>
          </a:p>
          <a:p>
            <a:r>
              <a:rPr lang="en-US" u="sng" dirty="0" smtClean="0"/>
              <a:t>SWBAT</a:t>
            </a:r>
            <a:r>
              <a:rPr lang="en-US" dirty="0" smtClean="0"/>
              <a:t>: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rough 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class-wide final-draft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Define the word “norm” and explain why it is important to have norms</a:t>
            </a:r>
          </a:p>
          <a:p>
            <a:pPr marL="1088136" lvl="2" indent="-457200">
              <a:buNone/>
            </a:pPr>
            <a:endParaRPr lang="en-US" b="1" dirty="0" smtClean="0"/>
          </a:p>
        </p:txBody>
      </p:sp>
      <p:pic>
        <p:nvPicPr>
          <p:cNvPr id="5" name="Picture 4" descr="Screen shot 2012-10-24 at 12.22.43 P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1393" y="914400"/>
            <a:ext cx="3970407" cy="59348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019300" y="274638"/>
            <a:ext cx="5524500" cy="639762"/>
          </a:xfrm>
          <a:ln>
            <a:solidFill>
              <a:schemeClr val="tx1"/>
            </a:solidFill>
          </a:ln>
        </p:spPr>
        <p:txBody>
          <a:bodyPr/>
          <a:lstStyle/>
          <a:p>
            <a:r>
              <a:rPr lang="en-US" sz="3000" smtClean="0"/>
              <a:t>Preview Portraits (</a:t>
            </a:r>
            <a:r>
              <a:rPr lang="en-US" sz="3000" dirty="0" smtClean="0"/>
              <a:t>5</a:t>
            </a:r>
            <a:r>
              <a:rPr lang="en-US" sz="3000" smtClean="0"/>
              <a:t> </a:t>
            </a:r>
            <a:r>
              <a:rPr lang="en-US" sz="3000" dirty="0" smtClean="0"/>
              <a:t>min)</a:t>
            </a:r>
            <a:endParaRPr lang="en-US" sz="3000" dirty="0"/>
          </a:p>
        </p:txBody>
      </p:sp>
      <p:sp>
        <p:nvSpPr>
          <p:cNvPr id="4" name="Rectangle 3"/>
          <p:cNvSpPr/>
          <p:nvPr/>
        </p:nvSpPr>
        <p:spPr>
          <a:xfrm>
            <a:off x="2286000" y="-25494302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Content (The knowledge you’ll master today)</a:t>
            </a:r>
          </a:p>
          <a:p>
            <a:r>
              <a:rPr lang="en-US" u="sng" dirty="0" smtClean="0"/>
              <a:t>SWBAT</a:t>
            </a:r>
            <a:r>
              <a:rPr lang="en-US" dirty="0" smtClean="0"/>
              <a:t>: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rough 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class-wide final-draft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Define the word “norm” and explain why it is important to have norms</a:t>
            </a:r>
          </a:p>
          <a:p>
            <a:pPr marL="1088136" lvl="2" indent="-457200">
              <a:buNone/>
            </a:pPr>
            <a:endParaRPr lang="en-US" b="1" dirty="0" smtClean="0"/>
          </a:p>
        </p:txBody>
      </p:sp>
      <p:pic>
        <p:nvPicPr>
          <p:cNvPr id="5" name="Picture 4" descr="Screen shot 2012-10-24 at 12.23.09 P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600" y="1447800"/>
            <a:ext cx="7162800" cy="4787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019300" y="274638"/>
            <a:ext cx="5524500" cy="639762"/>
          </a:xfrm>
          <a:ln>
            <a:solidFill>
              <a:schemeClr val="tx1"/>
            </a:solidFill>
          </a:ln>
        </p:spPr>
        <p:txBody>
          <a:bodyPr/>
          <a:lstStyle/>
          <a:p>
            <a:r>
              <a:rPr lang="en-US" sz="3000" smtClean="0"/>
              <a:t>Preview Portraits (</a:t>
            </a:r>
            <a:r>
              <a:rPr lang="en-US" sz="3000" dirty="0" smtClean="0"/>
              <a:t>5</a:t>
            </a:r>
            <a:r>
              <a:rPr lang="en-US" sz="3000" smtClean="0"/>
              <a:t> </a:t>
            </a:r>
            <a:r>
              <a:rPr lang="en-US" sz="3000" dirty="0" smtClean="0"/>
              <a:t>min)</a:t>
            </a:r>
            <a:endParaRPr lang="en-US" sz="3000" dirty="0"/>
          </a:p>
        </p:txBody>
      </p:sp>
      <p:sp>
        <p:nvSpPr>
          <p:cNvPr id="4" name="Rectangle 3"/>
          <p:cNvSpPr/>
          <p:nvPr/>
        </p:nvSpPr>
        <p:spPr>
          <a:xfrm>
            <a:off x="2286000" y="-25494302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Content (The knowledge you’ll master today)</a:t>
            </a:r>
          </a:p>
          <a:p>
            <a:r>
              <a:rPr lang="en-US" u="sng" dirty="0" smtClean="0"/>
              <a:t>SWBAT</a:t>
            </a:r>
            <a:r>
              <a:rPr lang="en-US" dirty="0" smtClean="0"/>
              <a:t>: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rough 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class-wide final-draft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Define the word “norm” and explain why it is important to have norms</a:t>
            </a:r>
          </a:p>
          <a:p>
            <a:pPr marL="1088136" lvl="2" indent="-457200">
              <a:buNone/>
            </a:pPr>
            <a:endParaRPr lang="en-US" b="1" dirty="0" smtClean="0"/>
          </a:p>
        </p:txBody>
      </p:sp>
      <p:pic>
        <p:nvPicPr>
          <p:cNvPr id="5" name="Picture 4" descr="Screen shot 2012-10-24 at 12.23.24 P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9605" y="990600"/>
            <a:ext cx="4875595" cy="60971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019300" y="274638"/>
            <a:ext cx="5524500" cy="639762"/>
          </a:xfrm>
          <a:ln>
            <a:solidFill>
              <a:schemeClr val="tx1"/>
            </a:solidFill>
          </a:ln>
        </p:spPr>
        <p:txBody>
          <a:bodyPr/>
          <a:lstStyle/>
          <a:p>
            <a:r>
              <a:rPr lang="en-US" sz="3000" smtClean="0"/>
              <a:t>Preview Portraits (</a:t>
            </a:r>
            <a:r>
              <a:rPr lang="en-US" sz="3000" dirty="0" smtClean="0"/>
              <a:t>5</a:t>
            </a:r>
            <a:r>
              <a:rPr lang="en-US" sz="3000" smtClean="0"/>
              <a:t> </a:t>
            </a:r>
            <a:r>
              <a:rPr lang="en-US" sz="3000" dirty="0" smtClean="0"/>
              <a:t>min)</a:t>
            </a:r>
            <a:endParaRPr lang="en-US" sz="3000" dirty="0"/>
          </a:p>
        </p:txBody>
      </p:sp>
      <p:sp>
        <p:nvSpPr>
          <p:cNvPr id="4" name="Rectangle 3"/>
          <p:cNvSpPr/>
          <p:nvPr/>
        </p:nvSpPr>
        <p:spPr>
          <a:xfrm>
            <a:off x="2286000" y="-25494302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Content (The knowledge you’ll master today)</a:t>
            </a:r>
          </a:p>
          <a:p>
            <a:r>
              <a:rPr lang="en-US" u="sng" dirty="0" smtClean="0"/>
              <a:t>SWBAT</a:t>
            </a:r>
            <a:r>
              <a:rPr lang="en-US" dirty="0" smtClean="0"/>
              <a:t>: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rough 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class-wide final-draft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Define the word “norm” and explain why it is important to have norms</a:t>
            </a:r>
          </a:p>
          <a:p>
            <a:pPr marL="1088136" lvl="2" indent="-457200">
              <a:buNone/>
            </a:pPr>
            <a:endParaRPr lang="en-US" b="1" dirty="0" smtClean="0"/>
          </a:p>
        </p:txBody>
      </p:sp>
      <p:pic>
        <p:nvPicPr>
          <p:cNvPr id="6" name="Picture 5" descr="Screen shot 2012-10-24 at 12.34.11 P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5382" y="957111"/>
            <a:ext cx="4042618" cy="60532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019300" y="274638"/>
            <a:ext cx="5524500" cy="639762"/>
          </a:xfrm>
          <a:ln>
            <a:solidFill>
              <a:schemeClr val="tx1"/>
            </a:solidFill>
          </a:ln>
        </p:spPr>
        <p:txBody>
          <a:bodyPr/>
          <a:lstStyle/>
          <a:p>
            <a:r>
              <a:rPr lang="en-US" sz="3000" smtClean="0"/>
              <a:t>Preview Portraits (</a:t>
            </a:r>
            <a:r>
              <a:rPr lang="en-US" sz="3000" dirty="0" smtClean="0"/>
              <a:t>5</a:t>
            </a:r>
            <a:r>
              <a:rPr lang="en-US" sz="3000" smtClean="0"/>
              <a:t> </a:t>
            </a:r>
            <a:r>
              <a:rPr lang="en-US" sz="3000" dirty="0" smtClean="0"/>
              <a:t>min)</a:t>
            </a:r>
            <a:endParaRPr lang="en-US" sz="3000" dirty="0"/>
          </a:p>
        </p:txBody>
      </p:sp>
      <p:sp>
        <p:nvSpPr>
          <p:cNvPr id="4" name="Rectangle 3"/>
          <p:cNvSpPr/>
          <p:nvPr/>
        </p:nvSpPr>
        <p:spPr>
          <a:xfrm>
            <a:off x="2286000" y="-25494302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Content (The knowledge you’ll master today)</a:t>
            </a:r>
          </a:p>
          <a:p>
            <a:r>
              <a:rPr lang="en-US" u="sng" dirty="0" smtClean="0"/>
              <a:t>SWBAT</a:t>
            </a:r>
            <a:r>
              <a:rPr lang="en-US" dirty="0" smtClean="0"/>
              <a:t>: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rough 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class-wide final-draft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Define the word “norm” and explain why it is important to have norms</a:t>
            </a:r>
          </a:p>
          <a:p>
            <a:pPr marL="1088136" lvl="2" indent="-457200">
              <a:buNone/>
            </a:pPr>
            <a:endParaRPr lang="en-US" b="1" dirty="0" smtClean="0"/>
          </a:p>
        </p:txBody>
      </p:sp>
      <p:pic>
        <p:nvPicPr>
          <p:cNvPr id="5" name="Picture 4" descr="Screen shot 2012-10-24 at 12.23.44 P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0145" y="903228"/>
            <a:ext cx="4782655" cy="59547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019300" y="274638"/>
            <a:ext cx="5524500" cy="639762"/>
          </a:xfrm>
          <a:ln>
            <a:solidFill>
              <a:schemeClr val="tx1"/>
            </a:solidFill>
          </a:ln>
        </p:spPr>
        <p:txBody>
          <a:bodyPr/>
          <a:lstStyle/>
          <a:p>
            <a:r>
              <a:rPr lang="en-US" sz="3000" smtClean="0"/>
              <a:t>Preview Portraits (</a:t>
            </a:r>
            <a:r>
              <a:rPr lang="en-US" sz="3000" dirty="0" smtClean="0"/>
              <a:t>5</a:t>
            </a:r>
            <a:r>
              <a:rPr lang="en-US" sz="3000" smtClean="0"/>
              <a:t> </a:t>
            </a:r>
            <a:r>
              <a:rPr lang="en-US" sz="3000" dirty="0" smtClean="0"/>
              <a:t>min)</a:t>
            </a:r>
            <a:endParaRPr lang="en-US" sz="3000" dirty="0"/>
          </a:p>
        </p:txBody>
      </p:sp>
      <p:sp>
        <p:nvSpPr>
          <p:cNvPr id="4" name="Rectangle 3"/>
          <p:cNvSpPr/>
          <p:nvPr/>
        </p:nvSpPr>
        <p:spPr>
          <a:xfrm>
            <a:off x="2286000" y="-25494302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Content (The knowledge you’ll master today)</a:t>
            </a:r>
          </a:p>
          <a:p>
            <a:r>
              <a:rPr lang="en-US" u="sng" dirty="0" smtClean="0"/>
              <a:t>SWBAT</a:t>
            </a:r>
            <a:r>
              <a:rPr lang="en-US" dirty="0" smtClean="0"/>
              <a:t>: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rough 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class-wide final-draft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Define the word “norm” and explain why it is important to have norms</a:t>
            </a:r>
          </a:p>
          <a:p>
            <a:pPr marL="1088136" lvl="2" indent="-457200">
              <a:buNone/>
            </a:pPr>
            <a:endParaRPr lang="en-US" b="1" dirty="0" smtClean="0"/>
          </a:p>
        </p:txBody>
      </p:sp>
      <p:pic>
        <p:nvPicPr>
          <p:cNvPr id="5" name="Picture 4" descr="Screen shot 2012-10-24 at 12.24.13 P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000" y="1066800"/>
            <a:ext cx="5770706" cy="56784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019300" y="274638"/>
            <a:ext cx="5524500" cy="639762"/>
          </a:xfrm>
          <a:ln>
            <a:solidFill>
              <a:schemeClr val="tx1"/>
            </a:solidFill>
          </a:ln>
        </p:spPr>
        <p:txBody>
          <a:bodyPr/>
          <a:lstStyle/>
          <a:p>
            <a:r>
              <a:rPr lang="en-US" sz="3000" smtClean="0"/>
              <a:t>Preview Portraits (</a:t>
            </a:r>
            <a:r>
              <a:rPr lang="en-US" sz="3000" dirty="0" smtClean="0"/>
              <a:t>5</a:t>
            </a:r>
            <a:r>
              <a:rPr lang="en-US" sz="3000" smtClean="0"/>
              <a:t> </a:t>
            </a:r>
            <a:r>
              <a:rPr lang="en-US" sz="3000" dirty="0" smtClean="0"/>
              <a:t>min)</a:t>
            </a:r>
            <a:endParaRPr lang="en-US" sz="3000" dirty="0"/>
          </a:p>
        </p:txBody>
      </p:sp>
      <p:sp>
        <p:nvSpPr>
          <p:cNvPr id="4" name="Rectangle 3"/>
          <p:cNvSpPr/>
          <p:nvPr/>
        </p:nvSpPr>
        <p:spPr>
          <a:xfrm>
            <a:off x="2286000" y="-25494302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Content (The knowledge you’ll master today)</a:t>
            </a:r>
          </a:p>
          <a:p>
            <a:r>
              <a:rPr lang="en-US" u="sng" dirty="0" smtClean="0"/>
              <a:t>SWBAT</a:t>
            </a:r>
            <a:r>
              <a:rPr lang="en-US" dirty="0" smtClean="0"/>
              <a:t>: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rough 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class-wide final-draft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Define the word “norm” and explain why it is important to have norms</a:t>
            </a:r>
          </a:p>
          <a:p>
            <a:pPr marL="1088136" lvl="2" indent="-457200">
              <a:buNone/>
            </a:pPr>
            <a:endParaRPr lang="en-US" b="1" dirty="0" smtClean="0"/>
          </a:p>
        </p:txBody>
      </p:sp>
      <p:pic>
        <p:nvPicPr>
          <p:cNvPr id="5" name="Picture 4" descr="Screen shot 2012-10-24 at 12.23.57 P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500" y="1028700"/>
            <a:ext cx="7239000" cy="480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019300" y="274638"/>
            <a:ext cx="5524500" cy="639762"/>
          </a:xfrm>
          <a:ln>
            <a:solidFill>
              <a:schemeClr val="tx1"/>
            </a:solidFill>
          </a:ln>
        </p:spPr>
        <p:txBody>
          <a:bodyPr/>
          <a:lstStyle/>
          <a:p>
            <a:r>
              <a:rPr lang="en-US" sz="3000" smtClean="0"/>
              <a:t>Preview Portraits (</a:t>
            </a:r>
            <a:r>
              <a:rPr lang="en-US" sz="3000" dirty="0" smtClean="0"/>
              <a:t>5</a:t>
            </a:r>
            <a:r>
              <a:rPr lang="en-US" sz="3000" smtClean="0"/>
              <a:t> </a:t>
            </a:r>
            <a:r>
              <a:rPr lang="en-US" sz="3000" dirty="0" smtClean="0"/>
              <a:t>min)</a:t>
            </a:r>
            <a:endParaRPr lang="en-US" sz="3000" dirty="0"/>
          </a:p>
        </p:txBody>
      </p:sp>
      <p:sp>
        <p:nvSpPr>
          <p:cNvPr id="4" name="Rectangle 3"/>
          <p:cNvSpPr/>
          <p:nvPr/>
        </p:nvSpPr>
        <p:spPr>
          <a:xfrm>
            <a:off x="2286000" y="-25494302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Content (The knowledge you’ll master today)</a:t>
            </a:r>
          </a:p>
          <a:p>
            <a:r>
              <a:rPr lang="en-US" u="sng" dirty="0" smtClean="0"/>
              <a:t>SWBAT</a:t>
            </a:r>
            <a:r>
              <a:rPr lang="en-US" dirty="0" smtClean="0"/>
              <a:t>: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rough 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class-wide final-draft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Define the word “norm” and explain why it is important to have norms</a:t>
            </a:r>
          </a:p>
          <a:p>
            <a:pPr marL="1088136" lvl="2" indent="-457200">
              <a:buNone/>
            </a:pPr>
            <a:endParaRPr lang="en-US" b="1" dirty="0" smtClean="0"/>
          </a:p>
        </p:txBody>
      </p:sp>
      <p:pic>
        <p:nvPicPr>
          <p:cNvPr id="5" name="Picture 4" descr="Screen shot 2012-10-24 at 12.24.46 P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7900" y="1066800"/>
            <a:ext cx="7188200" cy="472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019300" y="274638"/>
            <a:ext cx="5524500" cy="639762"/>
          </a:xfrm>
          <a:ln>
            <a:solidFill>
              <a:schemeClr val="tx1"/>
            </a:solidFill>
          </a:ln>
        </p:spPr>
        <p:txBody>
          <a:bodyPr/>
          <a:lstStyle/>
          <a:p>
            <a:r>
              <a:rPr lang="en-US" sz="3000" smtClean="0"/>
              <a:t>Preview Portraits (</a:t>
            </a:r>
            <a:r>
              <a:rPr lang="en-US" sz="3000" dirty="0" smtClean="0"/>
              <a:t>5</a:t>
            </a:r>
            <a:r>
              <a:rPr lang="en-US" sz="3000" smtClean="0"/>
              <a:t> </a:t>
            </a:r>
            <a:r>
              <a:rPr lang="en-US" sz="3000" dirty="0" smtClean="0"/>
              <a:t>min)</a:t>
            </a:r>
            <a:endParaRPr lang="en-US" sz="3000" dirty="0"/>
          </a:p>
        </p:txBody>
      </p:sp>
      <p:sp>
        <p:nvSpPr>
          <p:cNvPr id="4" name="Rectangle 3"/>
          <p:cNvSpPr/>
          <p:nvPr/>
        </p:nvSpPr>
        <p:spPr>
          <a:xfrm>
            <a:off x="2286000" y="-25494302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Content (The knowledge you’ll master today)</a:t>
            </a:r>
          </a:p>
          <a:p>
            <a:r>
              <a:rPr lang="en-US" u="sng" dirty="0" smtClean="0"/>
              <a:t>SWBAT</a:t>
            </a:r>
            <a:r>
              <a:rPr lang="en-US" dirty="0" smtClean="0"/>
              <a:t>: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rough 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class-wide final-draft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Define the word “norm” and explain why it is important to have norms</a:t>
            </a:r>
          </a:p>
          <a:p>
            <a:pPr marL="1088136" lvl="2" indent="-457200">
              <a:buNone/>
            </a:pPr>
            <a:endParaRPr lang="en-US" b="1" dirty="0" smtClean="0"/>
          </a:p>
        </p:txBody>
      </p:sp>
      <p:pic>
        <p:nvPicPr>
          <p:cNvPr id="5" name="Picture 4" descr="Screen shot 2012-10-24 at 12.25.03 P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1100" y="1295400"/>
            <a:ext cx="6781800" cy="426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019300" y="274638"/>
            <a:ext cx="5524500" cy="639762"/>
          </a:xfrm>
          <a:ln>
            <a:solidFill>
              <a:schemeClr val="tx1"/>
            </a:solidFill>
          </a:ln>
        </p:spPr>
        <p:txBody>
          <a:bodyPr/>
          <a:lstStyle/>
          <a:p>
            <a:r>
              <a:rPr lang="en-US" sz="3000" smtClean="0"/>
              <a:t>Preview Portraits (</a:t>
            </a:r>
            <a:r>
              <a:rPr lang="en-US" sz="3000" dirty="0" smtClean="0"/>
              <a:t>5</a:t>
            </a:r>
            <a:r>
              <a:rPr lang="en-US" sz="3000" smtClean="0"/>
              <a:t> </a:t>
            </a:r>
            <a:r>
              <a:rPr lang="en-US" sz="3000" dirty="0" smtClean="0"/>
              <a:t>min)</a:t>
            </a:r>
            <a:endParaRPr lang="en-US" sz="3000" dirty="0"/>
          </a:p>
        </p:txBody>
      </p:sp>
      <p:sp>
        <p:nvSpPr>
          <p:cNvPr id="4" name="Rectangle 3"/>
          <p:cNvSpPr/>
          <p:nvPr/>
        </p:nvSpPr>
        <p:spPr>
          <a:xfrm>
            <a:off x="2286000" y="-25494302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Content (The knowledge you’ll master today)</a:t>
            </a:r>
          </a:p>
          <a:p>
            <a:r>
              <a:rPr lang="en-US" u="sng" dirty="0" smtClean="0"/>
              <a:t>SWBAT</a:t>
            </a:r>
            <a:r>
              <a:rPr lang="en-US" dirty="0" smtClean="0"/>
              <a:t>: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rough 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class-wide final-draft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Define the word “norm” and explain why it is important to have norms</a:t>
            </a:r>
          </a:p>
          <a:p>
            <a:pPr marL="1088136" lvl="2" indent="-457200">
              <a:buNone/>
            </a:pPr>
            <a:endParaRPr lang="en-US" b="1" dirty="0" smtClean="0"/>
          </a:p>
        </p:txBody>
      </p:sp>
      <p:pic>
        <p:nvPicPr>
          <p:cNvPr id="5" name="Picture 4" descr="Screen shot 2012-10-24 at 12.25.17 P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4250" y="1181100"/>
            <a:ext cx="7175500" cy="5295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28600" y="1325562"/>
            <a:ext cx="8915400" cy="1005702"/>
          </a:xfrm>
        </p:spPr>
        <p:txBody>
          <a:bodyPr anchor="t">
            <a:noAutofit/>
          </a:bodyPr>
          <a:lstStyle/>
          <a:p>
            <a:pPr algn="ctr">
              <a:buNone/>
            </a:pPr>
            <a:r>
              <a:rPr lang="en-US" sz="2000" dirty="0" smtClean="0"/>
              <a:t>Your 5-point daily participation grade is based on </a:t>
            </a:r>
            <a:r>
              <a:rPr lang="en-US" sz="2000" dirty="0" err="1" smtClean="0"/>
              <a:t>CLA’s</a:t>
            </a:r>
            <a:r>
              <a:rPr lang="en-US" sz="2000" dirty="0" smtClean="0"/>
              <a:t> core-values:</a:t>
            </a:r>
          </a:p>
          <a:p>
            <a:pPr algn="ctr">
              <a:buNone/>
            </a:pPr>
            <a:r>
              <a:rPr lang="en-US" sz="2400" b="1" dirty="0" smtClean="0"/>
              <a:t>CLA Students are S.M.A.R.T.</a:t>
            </a:r>
          </a:p>
        </p:txBody>
      </p:sp>
      <p:sp>
        <p:nvSpPr>
          <p:cNvPr id="5" name="Title 2"/>
          <p:cNvSpPr txBox="1">
            <a:spLocks/>
          </p:cNvSpPr>
          <p:nvPr/>
        </p:nvSpPr>
        <p:spPr>
          <a:xfrm>
            <a:off x="914400" y="76200"/>
            <a:ext cx="7620000" cy="63976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SMART (Participation) Grade (5 min)</a:t>
            </a: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5638800"/>
            <a:ext cx="9067800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4000" dirty="0" smtClean="0"/>
              <a:t>What do you deserve today?</a:t>
            </a:r>
            <a:endParaRPr lang="en-US" sz="2800" dirty="0" smtClean="0"/>
          </a:p>
          <a:p>
            <a:pPr algn="r">
              <a:buNone/>
            </a:pPr>
            <a:r>
              <a:rPr lang="en-US" dirty="0" smtClean="0"/>
              <a:t>*One point for each core-value (5 points possible each day).  I reserve the right to change these grades.</a:t>
            </a:r>
          </a:p>
        </p:txBody>
      </p:sp>
      <p:sp>
        <p:nvSpPr>
          <p:cNvPr id="6" name="Rectangle 5"/>
          <p:cNvSpPr/>
          <p:nvPr/>
        </p:nvSpPr>
        <p:spPr>
          <a:xfrm>
            <a:off x="3124200" y="2443797"/>
            <a:ext cx="3048000" cy="311880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1400"/>
              </a:spcAft>
              <a:buNone/>
            </a:pPr>
            <a:r>
              <a:rPr lang="en-US" sz="3000" b="1" dirty="0" smtClean="0"/>
              <a:t>S </a:t>
            </a:r>
            <a:r>
              <a:rPr lang="en-US" sz="3000" dirty="0" smtClean="0"/>
              <a:t>= Self-Controlled</a:t>
            </a:r>
          </a:p>
          <a:p>
            <a:pPr>
              <a:spcAft>
                <a:spcPts val="1400"/>
              </a:spcAft>
              <a:buNone/>
            </a:pPr>
            <a:r>
              <a:rPr lang="en-US" sz="3000" b="1" dirty="0" smtClean="0"/>
              <a:t>M </a:t>
            </a:r>
            <a:r>
              <a:rPr lang="en-US" sz="3000" dirty="0" smtClean="0"/>
              <a:t>= Motivated</a:t>
            </a:r>
          </a:p>
          <a:p>
            <a:pPr>
              <a:spcAft>
                <a:spcPts val="1400"/>
              </a:spcAft>
              <a:buNone/>
            </a:pPr>
            <a:r>
              <a:rPr lang="en-US" sz="3000" b="1" dirty="0" smtClean="0"/>
              <a:t>A </a:t>
            </a:r>
            <a:r>
              <a:rPr lang="en-US" sz="3000" dirty="0" smtClean="0"/>
              <a:t>= Accountable</a:t>
            </a:r>
          </a:p>
          <a:p>
            <a:pPr>
              <a:spcAft>
                <a:spcPts val="1400"/>
              </a:spcAft>
              <a:buNone/>
            </a:pPr>
            <a:r>
              <a:rPr lang="en-US" sz="3000" b="1" dirty="0" smtClean="0"/>
              <a:t>R </a:t>
            </a:r>
            <a:r>
              <a:rPr lang="en-US" sz="3000" dirty="0" smtClean="0"/>
              <a:t>= Respectful</a:t>
            </a:r>
          </a:p>
          <a:p>
            <a:pPr>
              <a:spcAft>
                <a:spcPts val="1400"/>
              </a:spcAft>
              <a:buNone/>
            </a:pPr>
            <a:r>
              <a:rPr lang="en-US" sz="3000" b="1" dirty="0" smtClean="0"/>
              <a:t>T </a:t>
            </a:r>
            <a:r>
              <a:rPr lang="en-US" sz="3000" dirty="0" smtClean="0"/>
              <a:t>= Timely</a:t>
            </a:r>
          </a:p>
        </p:txBody>
      </p:sp>
      <p:sp>
        <p:nvSpPr>
          <p:cNvPr id="7" name="Rectangle 6"/>
          <p:cNvSpPr/>
          <p:nvPr/>
        </p:nvSpPr>
        <p:spPr>
          <a:xfrm>
            <a:off x="1219200" y="697468"/>
            <a:ext cx="7315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dirty="0" smtClean="0"/>
              <a:t>Each day </a:t>
            </a:r>
            <a:r>
              <a:rPr lang="en-US" b="1" dirty="0" smtClean="0"/>
              <a:t>YOU</a:t>
            </a:r>
            <a:r>
              <a:rPr lang="en-US" dirty="0" smtClean="0"/>
              <a:t> will decide the grade you deserve.*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019300" y="274638"/>
            <a:ext cx="5524500" cy="639762"/>
          </a:xfrm>
          <a:ln>
            <a:solidFill>
              <a:schemeClr val="tx1"/>
            </a:solidFill>
          </a:ln>
        </p:spPr>
        <p:txBody>
          <a:bodyPr/>
          <a:lstStyle/>
          <a:p>
            <a:r>
              <a:rPr lang="en-US" sz="3000" smtClean="0"/>
              <a:t>Preview Portraits (</a:t>
            </a:r>
            <a:r>
              <a:rPr lang="en-US" sz="3000" dirty="0" smtClean="0"/>
              <a:t>5</a:t>
            </a:r>
            <a:r>
              <a:rPr lang="en-US" sz="3000" smtClean="0"/>
              <a:t> </a:t>
            </a:r>
            <a:r>
              <a:rPr lang="en-US" sz="3000" dirty="0" smtClean="0"/>
              <a:t>min)</a:t>
            </a:r>
            <a:endParaRPr lang="en-US" sz="3000" dirty="0"/>
          </a:p>
        </p:txBody>
      </p:sp>
      <p:sp>
        <p:nvSpPr>
          <p:cNvPr id="4" name="Rectangle 3"/>
          <p:cNvSpPr/>
          <p:nvPr/>
        </p:nvSpPr>
        <p:spPr>
          <a:xfrm>
            <a:off x="2286000" y="-25494302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Content (The knowledge you’ll master today)</a:t>
            </a:r>
          </a:p>
          <a:p>
            <a:r>
              <a:rPr lang="en-US" u="sng" dirty="0" smtClean="0"/>
              <a:t>SWBAT</a:t>
            </a:r>
            <a:r>
              <a:rPr lang="en-US" dirty="0" smtClean="0"/>
              <a:t>: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rough 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class-wide final-draft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Define the word “norm” and explain why it is important to have norms</a:t>
            </a:r>
          </a:p>
          <a:p>
            <a:pPr marL="1088136" lvl="2" indent="-457200">
              <a:buNone/>
            </a:pPr>
            <a:endParaRPr lang="en-US" b="1" dirty="0" smtClean="0"/>
          </a:p>
        </p:txBody>
      </p:sp>
      <p:pic>
        <p:nvPicPr>
          <p:cNvPr id="5" name="Picture 4" descr="Screen shot 2012-10-24 at 12.25.38 P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500" y="1028700"/>
            <a:ext cx="7239000" cy="480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019300" y="274638"/>
            <a:ext cx="5524500" cy="639762"/>
          </a:xfrm>
          <a:ln>
            <a:solidFill>
              <a:schemeClr val="tx1"/>
            </a:solidFill>
          </a:ln>
        </p:spPr>
        <p:txBody>
          <a:bodyPr/>
          <a:lstStyle/>
          <a:p>
            <a:r>
              <a:rPr lang="en-US" sz="3000" smtClean="0"/>
              <a:t>Preview Portraits (</a:t>
            </a:r>
            <a:r>
              <a:rPr lang="en-US" sz="3000" dirty="0" smtClean="0"/>
              <a:t>5</a:t>
            </a:r>
            <a:r>
              <a:rPr lang="en-US" sz="3000" smtClean="0"/>
              <a:t> </a:t>
            </a:r>
            <a:r>
              <a:rPr lang="en-US" sz="3000" dirty="0" smtClean="0"/>
              <a:t>min)</a:t>
            </a:r>
            <a:endParaRPr lang="en-US" sz="3000" dirty="0"/>
          </a:p>
        </p:txBody>
      </p:sp>
      <p:sp>
        <p:nvSpPr>
          <p:cNvPr id="4" name="Rectangle 3"/>
          <p:cNvSpPr/>
          <p:nvPr/>
        </p:nvSpPr>
        <p:spPr>
          <a:xfrm>
            <a:off x="2286000" y="-25494302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Content (The knowledge you’ll master today)</a:t>
            </a:r>
          </a:p>
          <a:p>
            <a:r>
              <a:rPr lang="en-US" u="sng" dirty="0" smtClean="0"/>
              <a:t>SWBAT</a:t>
            </a:r>
            <a:r>
              <a:rPr lang="en-US" dirty="0" smtClean="0"/>
              <a:t>: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rough 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class-wide final-draft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Define the word “norm” and explain why it is important to have norms</a:t>
            </a:r>
          </a:p>
          <a:p>
            <a:pPr marL="1088136" lvl="2" indent="-457200">
              <a:buNone/>
            </a:pPr>
            <a:endParaRPr lang="en-US" b="1" dirty="0" smtClean="0"/>
          </a:p>
        </p:txBody>
      </p:sp>
      <p:pic>
        <p:nvPicPr>
          <p:cNvPr id="5" name="Picture 4" descr="Screen shot 2012-10-24 at 12.26.13 P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2350" y="1066800"/>
            <a:ext cx="7099300" cy="472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019300" y="274638"/>
            <a:ext cx="5524500" cy="639762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624078" indent="-514350"/>
            <a:r>
              <a:rPr lang="en-US" sz="2800" dirty="0" smtClean="0"/>
              <a:t>Share Monologues (10 min)</a:t>
            </a:r>
          </a:p>
        </p:txBody>
      </p:sp>
      <p:sp>
        <p:nvSpPr>
          <p:cNvPr id="4" name="Rectangle 3"/>
          <p:cNvSpPr/>
          <p:nvPr/>
        </p:nvSpPr>
        <p:spPr>
          <a:xfrm>
            <a:off x="2286000" y="-25494302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Content (The knowledge you’ll master today)</a:t>
            </a:r>
          </a:p>
          <a:p>
            <a:r>
              <a:rPr lang="en-US" u="sng" dirty="0" smtClean="0"/>
              <a:t>SWBAT</a:t>
            </a:r>
            <a:r>
              <a:rPr lang="en-US" dirty="0" smtClean="0"/>
              <a:t>: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rough 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class-wide final-draft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Define the word “norm” and explain why it is important to have norms</a:t>
            </a:r>
          </a:p>
          <a:p>
            <a:pPr marL="1088136" lvl="2" indent="-457200">
              <a:buNone/>
            </a:pPr>
            <a:endParaRPr lang="en-US" b="1" dirty="0" smtClean="0"/>
          </a:p>
        </p:txBody>
      </p:sp>
      <p:sp>
        <p:nvSpPr>
          <p:cNvPr id="9" name="Rectangle 8"/>
          <p:cNvSpPr/>
          <p:nvPr/>
        </p:nvSpPr>
        <p:spPr>
          <a:xfrm>
            <a:off x="431800" y="953869"/>
            <a:ext cx="81788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88136" lvl="2" indent="-457200"/>
            <a:r>
              <a:rPr lang="en-US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cs typeface="Calisto MT (Headings)"/>
              </a:rPr>
              <a:t>Objective: SWBAT: </a:t>
            </a:r>
            <a:r>
              <a:rPr lang="en-US" dirty="0" smtClean="0"/>
              <a:t>Define the term </a:t>
            </a:r>
            <a:r>
              <a:rPr lang="en-US" b="1" i="1" dirty="0" smtClean="0"/>
              <a:t>monologue</a:t>
            </a:r>
            <a:r>
              <a:rPr lang="en-US" dirty="0" smtClean="0"/>
              <a:t> and write a short </a:t>
            </a:r>
            <a:r>
              <a:rPr lang="en-US" b="1" i="1" dirty="0" smtClean="0"/>
              <a:t>monologue</a:t>
            </a:r>
            <a:r>
              <a:rPr lang="en-US" i="1" dirty="0" smtClean="0"/>
              <a:t> </a:t>
            </a:r>
            <a:r>
              <a:rPr lang="en-US" dirty="0" smtClean="0"/>
              <a:t>by writing notes in your notebooks and writing a monologue inspired by a picture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600200" y="2765286"/>
            <a:ext cx="6324600" cy="2862322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F0000"/>
                </a:solidFill>
              </a:rPr>
              <a:t>Hold up your picture and </a:t>
            </a:r>
            <a:r>
              <a:rPr lang="en-US" sz="6000" b="1" u="sng" dirty="0" smtClean="0">
                <a:solidFill>
                  <a:srgbClr val="FF0000"/>
                </a:solidFill>
              </a:rPr>
              <a:t>share</a:t>
            </a:r>
            <a:r>
              <a:rPr lang="en-US" sz="6000" dirty="0" smtClean="0">
                <a:solidFill>
                  <a:srgbClr val="FF0000"/>
                </a:solidFill>
              </a:rPr>
              <a:t> your monologue!</a:t>
            </a:r>
            <a:endParaRPr lang="en-US" sz="6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019300" y="274638"/>
            <a:ext cx="5524500" cy="639762"/>
          </a:xfrm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pPr marL="624078" indent="-514350"/>
            <a:r>
              <a:rPr lang="en-US" sz="2800" dirty="0" smtClean="0"/>
              <a:t>TPCASTT-2 </a:t>
            </a:r>
            <a:r>
              <a:rPr lang="en-US" sz="2800" i="1" dirty="0" smtClean="0"/>
              <a:t>We Wear the Mask</a:t>
            </a:r>
            <a:r>
              <a:rPr lang="en-US" sz="2800" dirty="0" smtClean="0"/>
              <a:t> (20 min)</a:t>
            </a:r>
          </a:p>
        </p:txBody>
      </p:sp>
      <p:sp>
        <p:nvSpPr>
          <p:cNvPr id="4" name="Rectangle 3"/>
          <p:cNvSpPr/>
          <p:nvPr/>
        </p:nvSpPr>
        <p:spPr>
          <a:xfrm>
            <a:off x="2286000" y="-25494302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Content (The knowledge you’ll master today)</a:t>
            </a:r>
          </a:p>
          <a:p>
            <a:r>
              <a:rPr lang="en-US" u="sng" dirty="0" smtClean="0"/>
              <a:t>SWBAT</a:t>
            </a:r>
            <a:r>
              <a:rPr lang="en-US" dirty="0" smtClean="0"/>
              <a:t>: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rough 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class-wide final-draft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Define the word “norm” and explain why it is important to have norms</a:t>
            </a:r>
          </a:p>
          <a:p>
            <a:pPr marL="1088136" lvl="2" indent="-457200">
              <a:buNone/>
            </a:pPr>
            <a:endParaRPr lang="en-US" b="1" dirty="0" smtClean="0"/>
          </a:p>
        </p:txBody>
      </p:sp>
      <p:sp>
        <p:nvSpPr>
          <p:cNvPr id="9" name="Rectangle 8"/>
          <p:cNvSpPr/>
          <p:nvPr/>
        </p:nvSpPr>
        <p:spPr>
          <a:xfrm>
            <a:off x="431800" y="953869"/>
            <a:ext cx="8178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88136" lvl="2" indent="-457200"/>
            <a:r>
              <a:rPr lang="en-US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cs typeface="Calisto MT (Headings)"/>
              </a:rPr>
              <a:t>Objective: SWBAT: </a:t>
            </a:r>
            <a:r>
              <a:rPr lang="en-US" dirty="0" smtClean="0"/>
              <a:t>Understand the poem </a:t>
            </a:r>
            <a:r>
              <a:rPr lang="en-US" b="1" i="1" dirty="0" smtClean="0"/>
              <a:t>We Wear the Mask</a:t>
            </a:r>
            <a:r>
              <a:rPr lang="en-US" dirty="0" smtClean="0"/>
              <a:t> by writing notes in a </a:t>
            </a:r>
            <a:r>
              <a:rPr lang="en-US" b="1" i="1" dirty="0" smtClean="0"/>
              <a:t>TPCASTT-2 template</a:t>
            </a:r>
            <a:r>
              <a:rPr lang="en-US" dirty="0" smtClean="0"/>
              <a:t>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04800" y="4267200"/>
            <a:ext cx="2743200" cy="19389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4000" i="1" dirty="0" smtClean="0">
                <a:solidFill>
                  <a:srgbClr val="FF0000"/>
                </a:solidFill>
              </a:rPr>
              <a:t>We Wear </a:t>
            </a:r>
            <a:r>
              <a:rPr lang="en-US" sz="4000" i="1" smtClean="0">
                <a:solidFill>
                  <a:srgbClr val="FF0000"/>
                </a:solidFill>
              </a:rPr>
              <a:t>the Mask</a:t>
            </a:r>
          </a:p>
          <a:p>
            <a:r>
              <a:rPr lang="en-US" sz="4000" dirty="0" err="1" smtClean="0">
                <a:solidFill>
                  <a:srgbClr val="FF0000"/>
                </a:solidFill>
              </a:rPr>
              <a:t>p</a:t>
            </a:r>
            <a:r>
              <a:rPr lang="en-US" sz="4000" dirty="0" smtClean="0">
                <a:solidFill>
                  <a:srgbClr val="FF0000"/>
                </a:solidFill>
              </a:rPr>
              <a:t>. </a:t>
            </a:r>
            <a:r>
              <a:rPr lang="en-US" sz="4000" b="1" dirty="0" smtClean="0">
                <a:solidFill>
                  <a:srgbClr val="FF0000"/>
                </a:solidFill>
              </a:rPr>
              <a:t>257</a:t>
            </a:r>
            <a:endParaRPr lang="en-US" sz="4000" dirty="0">
              <a:solidFill>
                <a:srgbClr val="FF000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4800" y="274638"/>
            <a:ext cx="3848100" cy="6146800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019300" y="274638"/>
            <a:ext cx="5524500" cy="639762"/>
          </a:xfrm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pPr marL="624078" indent="-514350"/>
            <a:r>
              <a:rPr lang="en-US" sz="2800" dirty="0" smtClean="0"/>
              <a:t>TPCASTT-2 </a:t>
            </a:r>
            <a:r>
              <a:rPr lang="en-US" sz="2800" i="1" dirty="0" smtClean="0"/>
              <a:t>We Wear the Mask</a:t>
            </a:r>
            <a:r>
              <a:rPr lang="en-US" sz="2800" dirty="0" smtClean="0"/>
              <a:t> (20 min)</a:t>
            </a:r>
          </a:p>
        </p:txBody>
      </p:sp>
      <p:sp>
        <p:nvSpPr>
          <p:cNvPr id="4" name="Rectangle 3"/>
          <p:cNvSpPr/>
          <p:nvPr/>
        </p:nvSpPr>
        <p:spPr>
          <a:xfrm>
            <a:off x="2286000" y="-25494302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Content (The knowledge you’ll master today)</a:t>
            </a:r>
          </a:p>
          <a:p>
            <a:r>
              <a:rPr lang="en-US" u="sng" dirty="0" smtClean="0"/>
              <a:t>SWBAT</a:t>
            </a:r>
            <a:r>
              <a:rPr lang="en-US" dirty="0" smtClean="0"/>
              <a:t>: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rough 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class-wide final-draft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Define the word “norm” and explain why it is important to have norms</a:t>
            </a:r>
          </a:p>
          <a:p>
            <a:pPr marL="1088136" lvl="2" indent="-457200">
              <a:buNone/>
            </a:pPr>
            <a:endParaRPr lang="en-US" b="1" dirty="0" smtClean="0"/>
          </a:p>
        </p:txBody>
      </p:sp>
      <p:sp>
        <p:nvSpPr>
          <p:cNvPr id="9" name="Rectangle 8"/>
          <p:cNvSpPr/>
          <p:nvPr/>
        </p:nvSpPr>
        <p:spPr>
          <a:xfrm>
            <a:off x="431800" y="953869"/>
            <a:ext cx="8178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88136" lvl="2" indent="-457200"/>
            <a:r>
              <a:rPr lang="en-US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cs typeface="Calisto MT (Headings)"/>
              </a:rPr>
              <a:t>Objective: SWBAT: </a:t>
            </a:r>
            <a:r>
              <a:rPr lang="en-US" dirty="0" smtClean="0"/>
              <a:t>Understand the poem </a:t>
            </a:r>
            <a:r>
              <a:rPr lang="en-US" b="1" i="1" dirty="0" smtClean="0"/>
              <a:t>We Wear the Mask</a:t>
            </a:r>
            <a:r>
              <a:rPr lang="en-US" dirty="0" smtClean="0"/>
              <a:t> by writing notes in a </a:t>
            </a:r>
            <a:r>
              <a:rPr lang="en-US" b="1" i="1" dirty="0" smtClean="0"/>
              <a:t>TPCASTT-2 template</a:t>
            </a:r>
            <a:r>
              <a:rPr lang="en-US" dirty="0" smtClean="0"/>
              <a:t>.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3100" y="0"/>
            <a:ext cx="5930900" cy="6858000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152400" y="1981200"/>
            <a:ext cx="3429000" cy="2286000"/>
            <a:chOff x="152400" y="1981200"/>
            <a:chExt cx="3429000" cy="2286000"/>
          </a:xfrm>
        </p:grpSpPr>
        <p:sp>
          <p:nvSpPr>
            <p:cNvPr id="8" name="TextBox 7"/>
            <p:cNvSpPr txBox="1"/>
            <p:nvPr/>
          </p:nvSpPr>
          <p:spPr>
            <a:xfrm>
              <a:off x="152400" y="2334161"/>
              <a:ext cx="2743200" cy="132343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sz="4000" dirty="0" smtClean="0">
                  <a:solidFill>
                    <a:srgbClr val="FF0000"/>
                  </a:solidFill>
                </a:rPr>
                <a:t>Just a few differences!</a:t>
              </a:r>
              <a:endParaRPr lang="en-US" sz="4000" dirty="0">
                <a:solidFill>
                  <a:srgbClr val="FF0000"/>
                </a:solidFill>
              </a:endParaRPr>
            </a:p>
          </p:txBody>
        </p:sp>
        <p:cxnSp>
          <p:nvCxnSpPr>
            <p:cNvPr id="12" name="Straight Arrow Connector 11"/>
            <p:cNvCxnSpPr/>
            <p:nvPr/>
          </p:nvCxnSpPr>
          <p:spPr>
            <a:xfrm flipV="1">
              <a:off x="2590800" y="1981200"/>
              <a:ext cx="990600" cy="838200"/>
            </a:xfrm>
            <a:prstGeom prst="straightConnector1">
              <a:avLst/>
            </a:prstGeom>
            <a:ln w="50800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/>
            <p:cNvCxnSpPr/>
            <p:nvPr/>
          </p:nvCxnSpPr>
          <p:spPr>
            <a:xfrm rot="16200000" flipH="1">
              <a:off x="2362200" y="3048000"/>
              <a:ext cx="1447800" cy="990600"/>
            </a:xfrm>
            <a:prstGeom prst="straightConnector1">
              <a:avLst/>
            </a:prstGeom>
            <a:ln w="50800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Box 15"/>
          <p:cNvSpPr txBox="1"/>
          <p:nvPr/>
        </p:nvSpPr>
        <p:spPr>
          <a:xfrm>
            <a:off x="304800" y="4267200"/>
            <a:ext cx="2743200" cy="19389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4000" i="1" dirty="0" smtClean="0">
                <a:solidFill>
                  <a:srgbClr val="FF0000"/>
                </a:solidFill>
              </a:rPr>
              <a:t>We Wear </a:t>
            </a:r>
            <a:r>
              <a:rPr lang="en-US" sz="4000" i="1" smtClean="0">
                <a:solidFill>
                  <a:srgbClr val="FF0000"/>
                </a:solidFill>
              </a:rPr>
              <a:t>the Mask</a:t>
            </a:r>
          </a:p>
          <a:p>
            <a:r>
              <a:rPr lang="en-US" sz="4000" dirty="0" err="1" smtClean="0">
                <a:solidFill>
                  <a:srgbClr val="FF0000"/>
                </a:solidFill>
              </a:rPr>
              <a:t>p</a:t>
            </a:r>
            <a:r>
              <a:rPr lang="en-US" sz="4000" dirty="0" smtClean="0">
                <a:solidFill>
                  <a:srgbClr val="FF0000"/>
                </a:solidFill>
              </a:rPr>
              <a:t>. </a:t>
            </a:r>
            <a:r>
              <a:rPr lang="en-US" sz="4000" b="1" dirty="0" smtClean="0">
                <a:solidFill>
                  <a:srgbClr val="FF0000"/>
                </a:solidFill>
              </a:rPr>
              <a:t>257</a:t>
            </a:r>
            <a:endParaRPr lang="en-US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37906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019300" y="274638"/>
            <a:ext cx="5524500" cy="639762"/>
          </a:xfrm>
          <a:ln>
            <a:solidFill>
              <a:schemeClr val="tx1"/>
            </a:solidFill>
          </a:ln>
        </p:spPr>
        <p:txBody>
          <a:bodyPr/>
          <a:lstStyle/>
          <a:p>
            <a:r>
              <a:rPr lang="en-US" sz="3000" dirty="0" smtClean="0"/>
              <a:t>Closing (</a:t>
            </a:r>
            <a:r>
              <a:rPr lang="en-US" sz="3000" dirty="0"/>
              <a:t>1</a:t>
            </a:r>
            <a:r>
              <a:rPr lang="en-US" sz="3000" dirty="0" smtClean="0"/>
              <a:t> min)</a:t>
            </a:r>
            <a:endParaRPr lang="en-US" sz="3000" dirty="0"/>
          </a:p>
        </p:txBody>
      </p:sp>
      <p:sp>
        <p:nvSpPr>
          <p:cNvPr id="4" name="Rectangle 3"/>
          <p:cNvSpPr/>
          <p:nvPr/>
        </p:nvSpPr>
        <p:spPr>
          <a:xfrm>
            <a:off x="2286000" y="-25494302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Content (The knowledge you’ll master today)</a:t>
            </a:r>
          </a:p>
          <a:p>
            <a:r>
              <a:rPr lang="en-US" u="sng" dirty="0" smtClean="0"/>
              <a:t>SWBAT</a:t>
            </a:r>
            <a:r>
              <a:rPr lang="en-US" dirty="0" smtClean="0"/>
              <a:t>: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rough 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class-wide final-draft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Define the word “norm” and explain why it is important to have norms</a:t>
            </a:r>
          </a:p>
          <a:p>
            <a:pPr marL="1088136" lvl="2" indent="-457200">
              <a:buNone/>
            </a:pPr>
            <a:endParaRPr lang="en-US" b="1" dirty="0" smtClean="0"/>
          </a:p>
        </p:txBody>
      </p:sp>
      <p:sp>
        <p:nvSpPr>
          <p:cNvPr id="6" name="Rectangle 5"/>
          <p:cNvSpPr/>
          <p:nvPr/>
        </p:nvSpPr>
        <p:spPr>
          <a:xfrm>
            <a:off x="0" y="817602"/>
            <a:ext cx="8742261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5760" lvl="0" indent="-256032" algn="ctr" defTabSz="914400">
              <a:spcBef>
                <a:spcPts val="400"/>
              </a:spcBef>
              <a:buClr>
                <a:schemeClr val="accent1"/>
              </a:buClr>
              <a:buSzPct val="68000"/>
              <a:buFont typeface="Wingdings 3"/>
              <a:buChar char=""/>
              <a:defRPr/>
            </a:pPr>
            <a:r>
              <a:rPr lang="en-US" sz="3000" dirty="0" smtClean="0">
                <a:solidFill>
                  <a:srgbClr val="FF0000"/>
                </a:solidFill>
              </a:rPr>
              <a:t>Did you master the following objectives?</a:t>
            </a:r>
          </a:p>
        </p:txBody>
      </p:sp>
      <p:sp>
        <p:nvSpPr>
          <p:cNvPr id="11" name="Content Placeholder 1"/>
          <p:cNvSpPr txBox="1">
            <a:spLocks/>
          </p:cNvSpPr>
          <p:nvPr/>
        </p:nvSpPr>
        <p:spPr>
          <a:xfrm>
            <a:off x="0" y="3505200"/>
            <a:ext cx="9144000" cy="3505200"/>
          </a:xfrm>
          <a:prstGeom prst="rect">
            <a:avLst/>
          </a:prstGeom>
        </p:spPr>
        <p:txBody>
          <a:bodyPr vert="horz" lIns="91440" tIns="45720" rIns="91440" bIns="45720" rtlCol="0">
            <a:normAutofit fontScale="32500" lnSpcReduction="20000"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Language (How you will master the knowledge)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  <a:r>
              <a:rPr kumimoji="0" lang="en-US" sz="80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By:</a:t>
            </a:r>
            <a:endParaRPr kumimoji="0" lang="en-US" sz="8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117854" lvl="2" indent="-514350">
              <a:spcBef>
                <a:spcPct val="2000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en-US" sz="8000" dirty="0" smtClean="0"/>
              <a:t>Analytically discussing and rereading Nikki Giovanni’s poems</a:t>
            </a:r>
            <a:endParaRPr kumimoji="0" lang="en-US" sz="8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117854" marR="0" lvl="2" indent="-5143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8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Writing</a:t>
            </a:r>
            <a:r>
              <a:rPr kumimoji="0" lang="en-US" sz="8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notes into a </a:t>
            </a:r>
            <a:r>
              <a:rPr lang="en-US" sz="8000" b="1" dirty="0" smtClean="0"/>
              <a:t>write-tools</a:t>
            </a:r>
            <a:r>
              <a:rPr lang="en-US" sz="8000" dirty="0" smtClean="0"/>
              <a:t> outline</a:t>
            </a:r>
            <a:endParaRPr kumimoji="0" lang="en-US" sz="8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117854" marR="0" lvl="2" indent="-5143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en-US" sz="8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1295400"/>
            <a:ext cx="9220200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900" dirty="0" smtClean="0"/>
              <a:t>Content (The knowledge you’ll master today)</a:t>
            </a:r>
          </a:p>
          <a:p>
            <a:r>
              <a:rPr lang="en-US" sz="2000" u="sng" dirty="0" smtClean="0"/>
              <a:t>SWBAT</a:t>
            </a:r>
            <a:r>
              <a:rPr lang="en-US" sz="2000" dirty="0" smtClean="0"/>
              <a:t>: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sz="2800" dirty="0" smtClean="0"/>
              <a:t>Form a </a:t>
            </a:r>
            <a:r>
              <a:rPr lang="en-US" sz="2800" b="1" i="1" dirty="0" smtClean="0"/>
              <a:t>thesis statement</a:t>
            </a:r>
            <a:r>
              <a:rPr lang="en-US" sz="2800" dirty="0" smtClean="0"/>
              <a:t> about Nikki Giovanni’s writing style </a:t>
            </a:r>
            <a:endParaRPr lang="en-US" sz="2600" dirty="0" smtClean="0"/>
          </a:p>
          <a:p>
            <a:pPr marL="1088136" lvl="2" indent="-457200"/>
            <a:endParaRPr lang="en-US" sz="2000" b="1" dirty="0" smtClean="0"/>
          </a:p>
          <a:p>
            <a:pPr marL="1088136" lvl="2" indent="-457200"/>
            <a:endParaRPr lang="en-US" sz="2000" b="1" dirty="0"/>
          </a:p>
          <a:p>
            <a:pPr marL="1088136" lvl="2" indent="-457200"/>
            <a:endParaRPr lang="en-US" sz="1000" b="1" dirty="0" smtClean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1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2"/>
          <p:cNvSpPr txBox="1">
            <a:spLocks/>
          </p:cNvSpPr>
          <p:nvPr/>
        </p:nvSpPr>
        <p:spPr>
          <a:xfrm>
            <a:off x="2019300" y="274638"/>
            <a:ext cx="5524500" cy="63976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624078" indent="-514350" algn="ctr"/>
            <a:r>
              <a:rPr lang="en-US" sz="3200" dirty="0" smtClean="0"/>
              <a:t>Exit Slip (5 min)</a:t>
            </a:r>
          </a:p>
        </p:txBody>
      </p:sp>
      <p:sp>
        <p:nvSpPr>
          <p:cNvPr id="4" name="Rectangle 3"/>
          <p:cNvSpPr/>
          <p:nvPr/>
        </p:nvSpPr>
        <p:spPr>
          <a:xfrm>
            <a:off x="1143000" y="1981200"/>
            <a:ext cx="7197485" cy="2862322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algn="ctr"/>
            <a:r>
              <a:rPr lang="en-US" sz="6000" dirty="0" smtClean="0"/>
              <a:t>What are the three major parts of a </a:t>
            </a:r>
            <a:r>
              <a:rPr lang="en-US" sz="6000" b="1" dirty="0" smtClean="0"/>
              <a:t>thesis statement?</a:t>
            </a:r>
            <a:endParaRPr lang="en-US" sz="60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28600" y="1325562"/>
            <a:ext cx="8915400" cy="1005702"/>
          </a:xfrm>
        </p:spPr>
        <p:txBody>
          <a:bodyPr anchor="t">
            <a:noAutofit/>
          </a:bodyPr>
          <a:lstStyle/>
          <a:p>
            <a:pPr algn="ctr">
              <a:buNone/>
            </a:pPr>
            <a:r>
              <a:rPr lang="en-US" sz="2000" dirty="0" smtClean="0"/>
              <a:t>Your 5-point daily participation grade is based on </a:t>
            </a:r>
            <a:r>
              <a:rPr lang="en-US" sz="2000" dirty="0" err="1" smtClean="0"/>
              <a:t>CLA’s</a:t>
            </a:r>
            <a:r>
              <a:rPr lang="en-US" sz="2000" dirty="0" smtClean="0"/>
              <a:t> core-values:</a:t>
            </a:r>
          </a:p>
          <a:p>
            <a:pPr algn="ctr">
              <a:buNone/>
            </a:pPr>
            <a:r>
              <a:rPr lang="en-US" sz="2400" b="1" dirty="0" smtClean="0"/>
              <a:t>CLA Students are S.M.A.R.T.</a:t>
            </a:r>
          </a:p>
        </p:txBody>
      </p:sp>
      <p:sp>
        <p:nvSpPr>
          <p:cNvPr id="5" name="Title 2"/>
          <p:cNvSpPr txBox="1">
            <a:spLocks/>
          </p:cNvSpPr>
          <p:nvPr/>
        </p:nvSpPr>
        <p:spPr>
          <a:xfrm>
            <a:off x="914400" y="76200"/>
            <a:ext cx="7620000" cy="63976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SMART (Participation) </a:t>
            </a:r>
            <a:r>
              <a:rPr kumimoji="0" lang="en-US" sz="3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Grade (3 </a:t>
            </a: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min)</a:t>
            </a: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5638800"/>
            <a:ext cx="9067800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4000" dirty="0" smtClean="0"/>
              <a:t>What do you deserve today?</a:t>
            </a:r>
            <a:endParaRPr lang="en-US" sz="2800" dirty="0" smtClean="0"/>
          </a:p>
          <a:p>
            <a:pPr algn="r">
              <a:buNone/>
            </a:pPr>
            <a:r>
              <a:rPr lang="en-US" dirty="0" smtClean="0"/>
              <a:t>*One point for each core-value (5 points possible each day).  I reserve the right to change these grades.</a:t>
            </a:r>
          </a:p>
        </p:txBody>
      </p:sp>
      <p:sp>
        <p:nvSpPr>
          <p:cNvPr id="6" name="Rectangle 5"/>
          <p:cNvSpPr/>
          <p:nvPr/>
        </p:nvSpPr>
        <p:spPr>
          <a:xfrm>
            <a:off x="3124200" y="2443797"/>
            <a:ext cx="3048000" cy="311880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1400"/>
              </a:spcAft>
              <a:buNone/>
            </a:pPr>
            <a:r>
              <a:rPr lang="en-US" sz="3000" b="1" dirty="0" smtClean="0"/>
              <a:t>S </a:t>
            </a:r>
            <a:r>
              <a:rPr lang="en-US" sz="3000" dirty="0" smtClean="0"/>
              <a:t>= Self-Controlled</a:t>
            </a:r>
          </a:p>
          <a:p>
            <a:pPr>
              <a:spcAft>
                <a:spcPts val="1400"/>
              </a:spcAft>
              <a:buNone/>
            </a:pPr>
            <a:r>
              <a:rPr lang="en-US" sz="3000" b="1" dirty="0" smtClean="0"/>
              <a:t>M </a:t>
            </a:r>
            <a:r>
              <a:rPr lang="en-US" sz="3000" dirty="0" smtClean="0"/>
              <a:t>= Motivated</a:t>
            </a:r>
          </a:p>
          <a:p>
            <a:pPr>
              <a:spcAft>
                <a:spcPts val="1400"/>
              </a:spcAft>
              <a:buNone/>
            </a:pPr>
            <a:r>
              <a:rPr lang="en-US" sz="3000" b="1" dirty="0" smtClean="0"/>
              <a:t>A </a:t>
            </a:r>
            <a:r>
              <a:rPr lang="en-US" sz="3000" dirty="0" smtClean="0"/>
              <a:t>= Accountable</a:t>
            </a:r>
          </a:p>
          <a:p>
            <a:pPr>
              <a:spcAft>
                <a:spcPts val="1400"/>
              </a:spcAft>
              <a:buNone/>
            </a:pPr>
            <a:r>
              <a:rPr lang="en-US" sz="3000" b="1" dirty="0" smtClean="0"/>
              <a:t>R </a:t>
            </a:r>
            <a:r>
              <a:rPr lang="en-US" sz="3000" dirty="0" smtClean="0"/>
              <a:t>= Respectful</a:t>
            </a:r>
          </a:p>
          <a:p>
            <a:pPr>
              <a:spcAft>
                <a:spcPts val="1400"/>
              </a:spcAft>
              <a:buNone/>
            </a:pPr>
            <a:r>
              <a:rPr lang="en-US" sz="3000" b="1" dirty="0" smtClean="0"/>
              <a:t>T </a:t>
            </a:r>
            <a:r>
              <a:rPr lang="en-US" sz="3000" dirty="0" smtClean="0"/>
              <a:t>= Timely</a:t>
            </a:r>
          </a:p>
        </p:txBody>
      </p:sp>
      <p:sp>
        <p:nvSpPr>
          <p:cNvPr id="7" name="Rectangle 6"/>
          <p:cNvSpPr/>
          <p:nvPr/>
        </p:nvSpPr>
        <p:spPr>
          <a:xfrm>
            <a:off x="1219200" y="697468"/>
            <a:ext cx="7315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dirty="0" smtClean="0"/>
              <a:t>Each day </a:t>
            </a:r>
            <a:r>
              <a:rPr lang="en-US" b="1" dirty="0" smtClean="0"/>
              <a:t>YOU</a:t>
            </a:r>
            <a:r>
              <a:rPr lang="en-US" dirty="0" smtClean="0"/>
              <a:t> will decide the grade you deserve.*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 txBox="1">
            <a:spLocks/>
          </p:cNvSpPr>
          <p:nvPr/>
        </p:nvSpPr>
        <p:spPr>
          <a:xfrm>
            <a:off x="2019300" y="274638"/>
            <a:ext cx="5524500" cy="63976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Do Now (5 min)</a:t>
            </a: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66800" y="1485543"/>
            <a:ext cx="7315200" cy="163121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5000" dirty="0" smtClean="0"/>
              <a:t>What do you know about </a:t>
            </a:r>
            <a:r>
              <a:rPr lang="en-US" sz="5000" b="1" i="1" dirty="0" smtClean="0"/>
              <a:t>Shakespeare</a:t>
            </a:r>
            <a:r>
              <a:rPr lang="en-US" sz="5000" dirty="0" smtClean="0"/>
              <a:t>?</a:t>
            </a:r>
            <a:endParaRPr lang="en-US" sz="50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24000"/>
            <a:ext cx="7772400" cy="1470025"/>
          </a:xfrm>
        </p:spPr>
        <p:txBody>
          <a:bodyPr>
            <a:normAutofit/>
          </a:bodyPr>
          <a:lstStyle/>
          <a:p>
            <a:pPr algn="ctr"/>
            <a:r>
              <a:rPr lang="en-US" sz="6000" dirty="0" smtClean="0"/>
              <a:t>Finish Monologues</a:t>
            </a:r>
            <a:endParaRPr lang="en-US" sz="6000" dirty="0"/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685800" y="3711575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dirty="0" smtClean="0">
                <a:latin typeface="+mj-lt"/>
                <a:ea typeface="+mj-ea"/>
                <a:cs typeface="+mj-cs"/>
                <a:sym typeface="Wingdings"/>
              </a:rPr>
              <a:t>Activity 4.2</a:t>
            </a: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  <a:sym typeface="Wingding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Wingdings"/>
              </a:rPr>
              <a:t>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0" y="639762"/>
            <a:ext cx="9144000" cy="6218238"/>
          </a:xfrm>
        </p:spPr>
        <p:txBody>
          <a:bodyPr>
            <a:normAutofit/>
          </a:bodyPr>
          <a:lstStyle/>
          <a:p>
            <a:pPr marL="624078" indent="-514350">
              <a:buFont typeface="+mj-lt"/>
              <a:buAutoNum type="arabicPeriod"/>
            </a:pPr>
            <a:r>
              <a:rPr lang="en-US" dirty="0" smtClean="0"/>
              <a:t>Do Now (5 min)</a:t>
            </a:r>
          </a:p>
          <a:p>
            <a:pPr marL="624078" indent="-514350">
              <a:buFont typeface="+mj-lt"/>
              <a:buAutoNum type="arabicPeriod"/>
            </a:pPr>
            <a:r>
              <a:rPr lang="en-US" dirty="0" smtClean="0"/>
              <a:t>Objectives (1 min)</a:t>
            </a:r>
          </a:p>
          <a:p>
            <a:pPr marL="624078" indent="-514350">
              <a:buFont typeface="+mj-lt"/>
              <a:buAutoNum type="arabicPeriod"/>
            </a:pPr>
            <a:r>
              <a:rPr lang="en-US" dirty="0" smtClean="0"/>
              <a:t>Finish Monologues (15 min)</a:t>
            </a:r>
          </a:p>
          <a:p>
            <a:pPr marL="624078" indent="-514350">
              <a:buFont typeface="+mj-lt"/>
              <a:buAutoNum type="arabicPeriod"/>
            </a:pPr>
            <a:r>
              <a:rPr lang="en-US" dirty="0" smtClean="0"/>
              <a:t>TPCASTT-2 </a:t>
            </a:r>
            <a:r>
              <a:rPr lang="en-US" i="1" dirty="0" smtClean="0"/>
              <a:t>We Wear the Mask</a:t>
            </a:r>
            <a:r>
              <a:rPr lang="en-US" dirty="0" smtClean="0"/>
              <a:t> (20 min)</a:t>
            </a:r>
          </a:p>
          <a:p>
            <a:pPr marL="624078" indent="-514350">
              <a:buFont typeface="+mj-lt"/>
              <a:buAutoNum type="arabicPeriod"/>
            </a:pPr>
            <a:r>
              <a:rPr lang="en-US" dirty="0" smtClean="0"/>
              <a:t>Share Monologues (10 min)</a:t>
            </a:r>
          </a:p>
          <a:p>
            <a:pPr marL="624078" indent="-514350">
              <a:buFont typeface="+mj-lt"/>
              <a:buAutoNum type="arabicPeriod"/>
            </a:pPr>
            <a:r>
              <a:rPr lang="en-US" dirty="0" smtClean="0"/>
              <a:t>Closing (1 min)</a:t>
            </a:r>
          </a:p>
          <a:p>
            <a:pPr marL="624078" indent="-514350">
              <a:buFont typeface="+mj-lt"/>
              <a:buAutoNum type="arabicPeriod"/>
            </a:pPr>
            <a:r>
              <a:rPr lang="en-US" dirty="0" smtClean="0"/>
              <a:t>Exit Slip (5 min)</a:t>
            </a:r>
          </a:p>
          <a:p>
            <a:pPr marL="624078" indent="-514350">
              <a:buFont typeface="+mj-lt"/>
              <a:buAutoNum type="arabicPeriod"/>
            </a:pPr>
            <a:r>
              <a:rPr lang="en-US" dirty="0" smtClean="0"/>
              <a:t>Participation Grades (3 min)</a:t>
            </a:r>
            <a:endParaRPr lang="en-US" dirty="0"/>
          </a:p>
        </p:txBody>
      </p:sp>
      <p:sp>
        <p:nvSpPr>
          <p:cNvPr id="4" name="Title 2"/>
          <p:cNvSpPr txBox="1">
            <a:spLocks/>
          </p:cNvSpPr>
          <p:nvPr/>
        </p:nvSpPr>
        <p:spPr>
          <a:xfrm>
            <a:off x="2019300" y="0"/>
            <a:ext cx="5524500" cy="63976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Agenda</a:t>
            </a: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019300" y="274638"/>
            <a:ext cx="5524500" cy="639762"/>
          </a:xfrm>
          <a:ln>
            <a:solidFill>
              <a:schemeClr val="tx1"/>
            </a:solidFill>
          </a:ln>
        </p:spPr>
        <p:txBody>
          <a:bodyPr/>
          <a:lstStyle/>
          <a:p>
            <a:r>
              <a:rPr lang="en-US" sz="3000" dirty="0" smtClean="0"/>
              <a:t>Objectives (2 min)</a:t>
            </a:r>
            <a:endParaRPr lang="en-US" sz="3000" dirty="0"/>
          </a:p>
        </p:txBody>
      </p:sp>
      <p:sp>
        <p:nvSpPr>
          <p:cNvPr id="4" name="Rectangle 3"/>
          <p:cNvSpPr/>
          <p:nvPr/>
        </p:nvSpPr>
        <p:spPr>
          <a:xfrm>
            <a:off x="2286000" y="-25494302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Content (The knowledge you’ll master today)</a:t>
            </a:r>
          </a:p>
          <a:p>
            <a:r>
              <a:rPr lang="en-US" u="sng" dirty="0" smtClean="0"/>
              <a:t>SWBAT</a:t>
            </a:r>
            <a:r>
              <a:rPr lang="en-US" dirty="0" smtClean="0"/>
              <a:t>: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rough 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class-wide final-draft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Define the word “norm” and explain why it is important to have norms</a:t>
            </a:r>
          </a:p>
          <a:p>
            <a:pPr marL="1088136" lvl="2" indent="-457200">
              <a:buNone/>
            </a:pPr>
            <a:endParaRPr lang="en-US" b="1" dirty="0" smtClean="0"/>
          </a:p>
        </p:txBody>
      </p:sp>
      <p:sp>
        <p:nvSpPr>
          <p:cNvPr id="7" name="Content Placeholder 1"/>
          <p:cNvSpPr txBox="1">
            <a:spLocks/>
          </p:cNvSpPr>
          <p:nvPr/>
        </p:nvSpPr>
        <p:spPr>
          <a:xfrm>
            <a:off x="0" y="3352800"/>
            <a:ext cx="9144000" cy="3505200"/>
          </a:xfrm>
          <a:prstGeom prst="rect">
            <a:avLst/>
          </a:prstGeom>
        </p:spPr>
        <p:txBody>
          <a:bodyPr vert="horz" lIns="91440" tIns="45720" rIns="91440" bIns="45720" rtlCol="0">
            <a:normAutofit fontScale="40000" lnSpcReduction="20000"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Language (How you will master the knowledge)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  <a:r>
              <a:rPr kumimoji="0" lang="en-US" sz="80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By:</a:t>
            </a:r>
            <a:endParaRPr kumimoji="0" lang="en-US" sz="8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117854" marR="0" lvl="2" indent="-5143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8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Writing a monologue inspired</a:t>
            </a:r>
            <a:r>
              <a:rPr kumimoji="0" lang="en-US" sz="8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by a picture</a:t>
            </a:r>
          </a:p>
          <a:p>
            <a:pPr marL="1117854" lvl="2" indent="-514350">
              <a:spcBef>
                <a:spcPct val="2000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en-US" sz="8000" dirty="0" smtClean="0"/>
              <a:t>Writing notes on a TPCASTT-2 Template</a:t>
            </a:r>
            <a:endParaRPr kumimoji="0" lang="en-US" sz="8000" b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117854" marR="0" lvl="2" indent="-5143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en-US" sz="8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1143000"/>
            <a:ext cx="9220200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900" dirty="0" smtClean="0"/>
              <a:t>Content (The knowledge you’ll master today)</a:t>
            </a:r>
          </a:p>
          <a:p>
            <a:r>
              <a:rPr lang="en-US" sz="2000" u="sng" dirty="0" smtClean="0"/>
              <a:t>SWBAT</a:t>
            </a:r>
            <a:r>
              <a:rPr lang="en-US" sz="2000" dirty="0" smtClean="0"/>
              <a:t>: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sz="2800" dirty="0" smtClean="0"/>
              <a:t>Write a short </a:t>
            </a:r>
            <a:r>
              <a:rPr lang="en-US" sz="2800" b="1" i="1" dirty="0" smtClean="0"/>
              <a:t>monologue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sz="2800" dirty="0" smtClean="0"/>
              <a:t>Understand the poem </a:t>
            </a:r>
            <a:r>
              <a:rPr lang="en-US" sz="2800" i="1" dirty="0" smtClean="0"/>
              <a:t>We Wear the Mask</a:t>
            </a:r>
            <a:endParaRPr lang="en-US" sz="2600" dirty="0" smtClean="0"/>
          </a:p>
          <a:p>
            <a:pPr marL="1088136" lvl="2" indent="-457200"/>
            <a:endParaRPr lang="en-US" sz="2000" b="1" dirty="0" smtClean="0"/>
          </a:p>
          <a:p>
            <a:pPr marL="1088136" lvl="2" indent="-457200"/>
            <a:endParaRPr lang="en-US" sz="2000" b="1" dirty="0"/>
          </a:p>
          <a:p>
            <a:pPr marL="1088136" lvl="2" indent="-457200"/>
            <a:endParaRPr lang="en-US" sz="1000" b="1" dirty="0" smtClean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019300" y="274638"/>
            <a:ext cx="5524500" cy="639762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624078" indent="-514350"/>
            <a:r>
              <a:rPr lang="en-US" sz="2800" dirty="0" smtClean="0"/>
              <a:t>Mask Monologues (15 min)</a:t>
            </a:r>
          </a:p>
        </p:txBody>
      </p:sp>
      <p:sp>
        <p:nvSpPr>
          <p:cNvPr id="4" name="Rectangle 3"/>
          <p:cNvSpPr/>
          <p:nvPr/>
        </p:nvSpPr>
        <p:spPr>
          <a:xfrm>
            <a:off x="2286000" y="-25494302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Content (The knowledge you’ll master today)</a:t>
            </a:r>
          </a:p>
          <a:p>
            <a:r>
              <a:rPr lang="en-US" u="sng" dirty="0" smtClean="0"/>
              <a:t>SWBAT</a:t>
            </a:r>
            <a:r>
              <a:rPr lang="en-US" dirty="0" smtClean="0"/>
              <a:t>: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rough 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class-wide final-draft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Define the word “norm” and explain why it is important to have norms</a:t>
            </a:r>
          </a:p>
          <a:p>
            <a:pPr marL="1088136" lvl="2" indent="-457200">
              <a:buNone/>
            </a:pPr>
            <a:endParaRPr lang="en-US" b="1" dirty="0" smtClean="0"/>
          </a:p>
        </p:txBody>
      </p:sp>
      <p:sp>
        <p:nvSpPr>
          <p:cNvPr id="9" name="Rectangle 8"/>
          <p:cNvSpPr/>
          <p:nvPr/>
        </p:nvSpPr>
        <p:spPr>
          <a:xfrm>
            <a:off x="431800" y="953869"/>
            <a:ext cx="81788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88136" lvl="2" indent="-457200"/>
            <a:r>
              <a:rPr lang="en-US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cs typeface="Calisto MT (Headings)"/>
              </a:rPr>
              <a:t>Objective: SWBAT: </a:t>
            </a:r>
            <a:r>
              <a:rPr lang="en-US" dirty="0" smtClean="0"/>
              <a:t>Define the term </a:t>
            </a:r>
            <a:r>
              <a:rPr lang="en-US" b="1" i="1" dirty="0" smtClean="0"/>
              <a:t>monologue</a:t>
            </a:r>
            <a:r>
              <a:rPr lang="en-US" dirty="0" smtClean="0"/>
              <a:t> and write a short </a:t>
            </a:r>
            <a:r>
              <a:rPr lang="en-US" b="1" i="1" dirty="0" smtClean="0"/>
              <a:t>monologue</a:t>
            </a:r>
            <a:r>
              <a:rPr lang="en-US" i="1" dirty="0" smtClean="0"/>
              <a:t> </a:t>
            </a:r>
            <a:r>
              <a:rPr lang="en-US" dirty="0" smtClean="0"/>
              <a:t>by writing notes in your notebooks and writing a monologue inspired by a picture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600200" y="1905000"/>
            <a:ext cx="6324600" cy="707886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FF0000"/>
                </a:solidFill>
              </a:rPr>
              <a:t>What is a </a:t>
            </a:r>
            <a:r>
              <a:rPr lang="en-US" sz="4000" b="1" i="1" dirty="0" smtClean="0">
                <a:solidFill>
                  <a:srgbClr val="FF0000"/>
                </a:solidFill>
              </a:rPr>
              <a:t>monologue</a:t>
            </a:r>
            <a:r>
              <a:rPr lang="en-US" sz="4000" dirty="0" smtClean="0">
                <a:solidFill>
                  <a:srgbClr val="FF0000"/>
                </a:solidFill>
              </a:rPr>
              <a:t>?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00200" y="2765286"/>
            <a:ext cx="6324600" cy="2862322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F0000"/>
                </a:solidFill>
              </a:rPr>
              <a:t>A dramatic speech delivered by </a:t>
            </a:r>
            <a:r>
              <a:rPr lang="en-US" sz="6000" u="sng" dirty="0" smtClean="0">
                <a:solidFill>
                  <a:srgbClr val="FF0000"/>
                </a:solidFill>
              </a:rPr>
              <a:t>one character</a:t>
            </a:r>
            <a:endParaRPr lang="en-US" sz="6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019300" y="274638"/>
            <a:ext cx="5524500" cy="639762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624078" indent="-514350"/>
            <a:r>
              <a:rPr lang="en-US" sz="2800" dirty="0" smtClean="0"/>
              <a:t>Mask Monologues (15 min)</a:t>
            </a:r>
          </a:p>
        </p:txBody>
      </p:sp>
      <p:sp>
        <p:nvSpPr>
          <p:cNvPr id="4" name="Rectangle 3"/>
          <p:cNvSpPr/>
          <p:nvPr/>
        </p:nvSpPr>
        <p:spPr>
          <a:xfrm>
            <a:off x="2286000" y="-25494302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Content (The knowledge you’ll master today)</a:t>
            </a:r>
          </a:p>
          <a:p>
            <a:r>
              <a:rPr lang="en-US" u="sng" dirty="0" smtClean="0"/>
              <a:t>SWBAT</a:t>
            </a:r>
            <a:r>
              <a:rPr lang="en-US" dirty="0" smtClean="0"/>
              <a:t>: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rough 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class-wide final-draft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Define the word “norm” and explain why it is important to have norms</a:t>
            </a:r>
          </a:p>
          <a:p>
            <a:pPr marL="1088136" lvl="2" indent="-457200">
              <a:buNone/>
            </a:pPr>
            <a:endParaRPr lang="en-US" b="1" dirty="0" smtClean="0"/>
          </a:p>
        </p:txBody>
      </p:sp>
      <p:sp>
        <p:nvSpPr>
          <p:cNvPr id="9" name="Rectangle 8"/>
          <p:cNvSpPr/>
          <p:nvPr/>
        </p:nvSpPr>
        <p:spPr>
          <a:xfrm>
            <a:off x="431800" y="762000"/>
            <a:ext cx="81788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88136" lvl="2" indent="-457200"/>
            <a:r>
              <a:rPr lang="en-US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cs typeface="Calisto MT (Headings)"/>
              </a:rPr>
              <a:t>Objective: SWBAT: </a:t>
            </a:r>
            <a:r>
              <a:rPr lang="en-US" dirty="0" smtClean="0"/>
              <a:t>Define the term </a:t>
            </a:r>
            <a:r>
              <a:rPr lang="en-US" b="1" i="1" dirty="0" smtClean="0"/>
              <a:t>monologue</a:t>
            </a:r>
            <a:r>
              <a:rPr lang="en-US" dirty="0" smtClean="0"/>
              <a:t> and write a short </a:t>
            </a:r>
            <a:r>
              <a:rPr lang="en-US" b="1" i="1" dirty="0" smtClean="0"/>
              <a:t>monologue</a:t>
            </a:r>
            <a:r>
              <a:rPr lang="en-US" i="1" dirty="0" smtClean="0"/>
              <a:t> </a:t>
            </a:r>
            <a:r>
              <a:rPr lang="en-US" dirty="0" smtClean="0"/>
              <a:t>by writing notes in your notebooks and writing a monologue inspired by a picture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600200" y="1600200"/>
            <a:ext cx="6324600" cy="5016758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FF0000"/>
                </a:solidFill>
              </a:rPr>
              <a:t>In a moment, you are going to look at pictures of people.</a:t>
            </a:r>
          </a:p>
          <a:p>
            <a:pPr algn="ctr"/>
            <a:r>
              <a:rPr lang="en-US" sz="4000" dirty="0" smtClean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en-US" sz="4000" dirty="0" smtClean="0">
                <a:solidFill>
                  <a:srgbClr val="FF0000"/>
                </a:solidFill>
              </a:rPr>
              <a:t>Then, </a:t>
            </a:r>
            <a:r>
              <a:rPr lang="en-US" sz="4000" u="sng" dirty="0" smtClean="0">
                <a:solidFill>
                  <a:srgbClr val="FF0000"/>
                </a:solidFill>
              </a:rPr>
              <a:t>based on your imagination </a:t>
            </a:r>
            <a:r>
              <a:rPr lang="en-US" sz="4000" dirty="0" smtClean="0">
                <a:solidFill>
                  <a:srgbClr val="FF0000"/>
                </a:solidFill>
              </a:rPr>
              <a:t>and </a:t>
            </a:r>
            <a:r>
              <a:rPr lang="en-US" sz="4000" u="sng" dirty="0" smtClean="0">
                <a:solidFill>
                  <a:srgbClr val="FF0000"/>
                </a:solidFill>
              </a:rPr>
              <a:t>what you see in the picture</a:t>
            </a:r>
            <a:r>
              <a:rPr lang="en-US" sz="4000" dirty="0" smtClean="0">
                <a:solidFill>
                  <a:srgbClr val="FF0000"/>
                </a:solidFill>
              </a:rPr>
              <a:t>, you will </a:t>
            </a:r>
            <a:r>
              <a:rPr lang="en-US" sz="4000" b="1" dirty="0" smtClean="0">
                <a:solidFill>
                  <a:srgbClr val="FF0000"/>
                </a:solidFill>
              </a:rPr>
              <a:t>write a monologue for that person</a:t>
            </a:r>
            <a:r>
              <a:rPr lang="en-US" sz="4000" dirty="0" smtClean="0">
                <a:solidFill>
                  <a:srgbClr val="FF0000"/>
                </a:solidFill>
              </a:rPr>
              <a:t>.</a:t>
            </a:r>
            <a:endParaRPr lang="en-US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488</TotalTime>
  <Words>2247</Words>
  <Application>Microsoft Macintosh PowerPoint</Application>
  <PresentationFormat>On-screen Show (4:3)</PresentationFormat>
  <Paragraphs>281</Paragraphs>
  <Slides>37</Slides>
  <Notes>30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3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Finish Monologues</vt:lpstr>
      <vt:lpstr>PowerPoint Presentation</vt:lpstr>
      <vt:lpstr>Objectives (2 min)</vt:lpstr>
      <vt:lpstr>Mask Monologues (15 min)</vt:lpstr>
      <vt:lpstr>Mask Monologues (15 min)</vt:lpstr>
      <vt:lpstr>Mask Monologues (15 min)</vt:lpstr>
      <vt:lpstr>Example Monologue (1 min)</vt:lpstr>
      <vt:lpstr>Preview Portraits (5 min)</vt:lpstr>
      <vt:lpstr>Preview Portraits (5 min)</vt:lpstr>
      <vt:lpstr>Preview Portraits (5 min)</vt:lpstr>
      <vt:lpstr>Preview Portraits (5 min)</vt:lpstr>
      <vt:lpstr>Preview Portraits (5 min)</vt:lpstr>
      <vt:lpstr>Preview Portraits (5 min)</vt:lpstr>
      <vt:lpstr>Preview Portraits (5 min)</vt:lpstr>
      <vt:lpstr>Preview Portraits (5 min)</vt:lpstr>
      <vt:lpstr>Preview Portraits (5 min)</vt:lpstr>
      <vt:lpstr>Preview Portraits (5 min)</vt:lpstr>
      <vt:lpstr>Preview Portraits (5 min)</vt:lpstr>
      <vt:lpstr>Preview Portraits (5 min)</vt:lpstr>
      <vt:lpstr>Preview Portraits (5 min)</vt:lpstr>
      <vt:lpstr>Preview Portraits (5 min)</vt:lpstr>
      <vt:lpstr>Preview Portraits (5 min)</vt:lpstr>
      <vt:lpstr>Preview Portraits (5 min)</vt:lpstr>
      <vt:lpstr>Preview Portraits (5 min)</vt:lpstr>
      <vt:lpstr>Preview Portraits (5 min)</vt:lpstr>
      <vt:lpstr>Preview Portraits (5 min)</vt:lpstr>
      <vt:lpstr>Preview Portraits (5 min)</vt:lpstr>
      <vt:lpstr>Share Monologues (10 min)</vt:lpstr>
      <vt:lpstr>TPCASTT-2 We Wear the Mask (20 min)</vt:lpstr>
      <vt:lpstr>TPCASTT-2 We Wear the Mask (20 min)</vt:lpstr>
      <vt:lpstr>Closing (1 min)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Seth Schy</dc:creator>
  <cp:lastModifiedBy>Seth Schy</cp:lastModifiedBy>
  <cp:revision>27</cp:revision>
  <dcterms:created xsi:type="dcterms:W3CDTF">2012-10-29T14:42:27Z</dcterms:created>
  <dcterms:modified xsi:type="dcterms:W3CDTF">2012-10-30T19:06:21Z</dcterms:modified>
</cp:coreProperties>
</file>