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93" r:id="rId2"/>
    <p:sldId id="258" r:id="rId3"/>
    <p:sldId id="296" r:id="rId4"/>
    <p:sldId id="297" r:id="rId5"/>
    <p:sldId id="286" r:id="rId6"/>
    <p:sldId id="287" r:id="rId7"/>
    <p:sldId id="257" r:id="rId8"/>
    <p:sldId id="295" r:id="rId9"/>
    <p:sldId id="259" r:id="rId10"/>
    <p:sldId id="288" r:id="rId11"/>
    <p:sldId id="261" r:id="rId12"/>
    <p:sldId id="294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41" d="100"/>
          <a:sy n="141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5C4D7-545A-854D-A713-A412BE0AD9EF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39152-2057-6D4D-AE00-BA3136384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74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F2000-AA19-ED43-94BE-9FFBECADD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815A-FA7D-794A-B200-1EC19C92D9F1}" type="datetimeFigureOut">
              <a:rPr lang="en-US" smtClean="0"/>
              <a:pPr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15559-7BC1-5E49-8534-D871904B34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"/>
            <a:ext cx="6934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Block 6:</a:t>
            </a:r>
          </a:p>
          <a:p>
            <a:pPr algn="ctr"/>
            <a:r>
              <a:rPr lang="en-US" sz="4000" dirty="0" smtClean="0"/>
              <a:t>White Board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 rot="1669505">
            <a:off x="1361733" y="1865648"/>
            <a:ext cx="2315336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Selen</a:t>
            </a:r>
            <a:r>
              <a:rPr lang="en-US" dirty="0" smtClean="0"/>
              <a:t>-- </a:t>
            </a:r>
            <a:r>
              <a:rPr lang="en-US" dirty="0" err="1" smtClean="0"/>
              <a:t>Sitney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69505">
            <a:off x="602030" y="2862725"/>
            <a:ext cx="2551901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Gene--James--</a:t>
            </a:r>
            <a:r>
              <a:rPr lang="en-US" dirty="0" err="1" smtClean="0"/>
              <a:t>Isael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69505">
            <a:off x="314761" y="4173598"/>
            <a:ext cx="3062378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Sequiyia</a:t>
            </a:r>
            <a:r>
              <a:rPr lang="en-US" dirty="0" smtClean="0"/>
              <a:t>—Michael--Marisol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69505">
            <a:off x="267376" y="5352277"/>
            <a:ext cx="2563954" cy="8012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Felecia—Daniel--</a:t>
            </a:r>
            <a:r>
              <a:rPr lang="en-US" dirty="0" err="1" smtClean="0"/>
              <a:t>Layla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0076123">
            <a:off x="4818322" y="2081085"/>
            <a:ext cx="3471038" cy="5981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Malaysia--Miranda -- Alejandro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0128480">
            <a:off x="5446121" y="3187610"/>
            <a:ext cx="3188965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Alejandro –Angel 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128480">
            <a:off x="5526777" y="4598386"/>
            <a:ext cx="3000210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Angel R—Anthony--</a:t>
            </a:r>
            <a:r>
              <a:rPr lang="en-US" dirty="0" err="1" smtClean="0"/>
              <a:t>Deja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0128480">
            <a:off x="5683325" y="5608071"/>
            <a:ext cx="2908258" cy="5981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Azuree--Glendi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Objectives (2 min)</a:t>
            </a:r>
            <a:endParaRPr lang="en-US" sz="3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3528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Watching and taking notes on an interview of Drake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600" dirty="0" smtClean="0"/>
              <a:t>Write down </a:t>
            </a:r>
            <a:r>
              <a:rPr lang="en-US" sz="3600" b="1" dirty="0" smtClean="0"/>
              <a:t>open-ended</a:t>
            </a:r>
            <a:r>
              <a:rPr lang="en-US" sz="3600" dirty="0" smtClean="0"/>
              <a:t> interview questions</a:t>
            </a:r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3200" dirty="0" smtClean="0"/>
              <a:t>Pre-Watching: Writing Questions (8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Write down </a:t>
            </a:r>
            <a:r>
              <a:rPr lang="en-US" b="1" dirty="0" smtClean="0"/>
              <a:t>open-ended</a:t>
            </a:r>
            <a:r>
              <a:rPr lang="en-US" dirty="0" smtClean="0"/>
              <a:t> interview questions by watching an interview of Drake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on </a:t>
            </a:r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48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b="42253"/>
          <a:stretch>
            <a:fillRect/>
          </a:stretch>
        </p:blipFill>
        <p:spPr>
          <a:xfrm>
            <a:off x="224588" y="1963817"/>
            <a:ext cx="5185612" cy="4788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599" y="1085850"/>
            <a:ext cx="5288017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31800" y="46037"/>
            <a:ext cx="8331200" cy="563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624078" indent="-514350"/>
            <a:r>
              <a:rPr lang="en-US" sz="2500" dirty="0" smtClean="0"/>
              <a:t>During-Watching the Interview: Writing Questions (35 min)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800" y="609600"/>
            <a:ext cx="817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8136" lvl="2" indent="-457200"/>
            <a:r>
              <a:rPr lang="en-US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cs typeface="Calisto MT (Headings)"/>
              </a:rPr>
              <a:t>Objective: SWBAT: </a:t>
            </a:r>
            <a:r>
              <a:rPr lang="en-US" dirty="0" smtClean="0"/>
              <a:t> Write down </a:t>
            </a:r>
            <a:r>
              <a:rPr lang="en-US" b="1" dirty="0" smtClean="0"/>
              <a:t>open-ended</a:t>
            </a:r>
            <a:r>
              <a:rPr lang="en-US" dirty="0" smtClean="0"/>
              <a:t> interview questions by watching an interview of Drake</a:t>
            </a:r>
            <a:endParaRPr lang="en-US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4588" y="1255931"/>
            <a:ext cx="83860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on </a:t>
            </a:r>
            <a:r>
              <a:rPr lang="en-US" sz="4000" dirty="0" err="1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FF0000"/>
                </a:solidFill>
              </a:rPr>
              <a:t>. </a:t>
            </a:r>
            <a:r>
              <a:rPr lang="en-US" sz="4000" b="1" dirty="0" smtClean="0">
                <a:solidFill>
                  <a:srgbClr val="FF0000"/>
                </a:solidFill>
              </a:rPr>
              <a:t>49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028" y="1185414"/>
            <a:ext cx="5633574" cy="55766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31255" y="2971800"/>
            <a:ext cx="23934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www.cbsnews.com</a:t>
            </a:r>
            <a:r>
              <a:rPr lang="en-US" dirty="0"/>
              <a:t>/video/watch/?id=6929711n&amp;tag=cbsnewsSectionsArea.23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4588" y="1066800"/>
            <a:ext cx="8690812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0" dirty="0" smtClean="0"/>
              <a:t>Big Question: What is the focus of the interview?</a:t>
            </a:r>
            <a:endParaRPr lang="en-US" sz="9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274638"/>
            <a:ext cx="5524500" cy="639762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/>
              <a:t>Closing (</a:t>
            </a:r>
            <a:r>
              <a:rPr lang="en-US" sz="3000" dirty="0"/>
              <a:t>1</a:t>
            </a:r>
            <a:r>
              <a:rPr lang="en-US" sz="3000" dirty="0" smtClean="0"/>
              <a:t> min)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0" y="-254943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Content (The knowledge you’ll master today)</a:t>
            </a:r>
          </a:p>
          <a:p>
            <a:r>
              <a:rPr lang="en-US" u="sng" dirty="0" smtClean="0"/>
              <a:t>SWBAT</a:t>
            </a:r>
            <a:r>
              <a:rPr lang="en-US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rough 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Create class-wide final-draft classroom norms for 10 different situations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dirty="0" smtClean="0"/>
              <a:t>Define the word “norm” and explain why it is important to have norms</a:t>
            </a:r>
          </a:p>
          <a:p>
            <a:pPr marL="1088136" lvl="2" indent="-45720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817602"/>
            <a:ext cx="87422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3000" dirty="0" smtClean="0">
                <a:solidFill>
                  <a:srgbClr val="FF0000"/>
                </a:solidFill>
              </a:rPr>
              <a:t>Did you master the following objectives?</a:t>
            </a:r>
          </a:p>
        </p:txBody>
      </p:sp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505200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12000" dirty="0" smtClean="0"/>
              <a:t>Language (How you will master the knowledge)</a:t>
            </a:r>
          </a:p>
          <a:p>
            <a:pPr>
              <a:spcAft>
                <a:spcPts val="600"/>
              </a:spcAft>
              <a:buNone/>
            </a:pPr>
            <a:r>
              <a:rPr lang="en-US" sz="8000" dirty="0" smtClean="0"/>
              <a:t>	</a:t>
            </a:r>
            <a:r>
              <a:rPr lang="en-US" sz="8000" u="sng" dirty="0" smtClean="0"/>
              <a:t>By:</a:t>
            </a:r>
            <a:endParaRPr lang="en-US" sz="8000" dirty="0" smtClean="0"/>
          </a:p>
          <a:p>
            <a:pPr marL="1117854" lvl="2" indent="-514350">
              <a:spcAft>
                <a:spcPts val="600"/>
              </a:spcAft>
              <a:buFont typeface="+mj-lt"/>
              <a:buAutoNum type="arabicPeriod"/>
            </a:pPr>
            <a:r>
              <a:rPr lang="en-US" sz="8000" dirty="0" smtClean="0"/>
              <a:t>Watching and taking notes on an interview of Drake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71600"/>
            <a:ext cx="9220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900" dirty="0" smtClean="0"/>
              <a:t>Content (The knowledge you’ll master today)</a:t>
            </a:r>
          </a:p>
          <a:p>
            <a:r>
              <a:rPr lang="en-US" sz="2000" u="sng" dirty="0" smtClean="0"/>
              <a:t>SWBAT</a:t>
            </a:r>
            <a:r>
              <a:rPr lang="en-US" sz="2000" dirty="0" smtClean="0"/>
              <a:t>:</a:t>
            </a:r>
          </a:p>
          <a:p>
            <a:pPr marL="1088136" lvl="2" indent="-457200">
              <a:buFont typeface="+mj-lt"/>
              <a:buAutoNum type="arabicPeriod"/>
            </a:pPr>
            <a:r>
              <a:rPr lang="en-US" sz="3600" dirty="0" smtClean="0"/>
              <a:t>Write down </a:t>
            </a:r>
            <a:r>
              <a:rPr lang="en-US" sz="3600" b="1" dirty="0" smtClean="0"/>
              <a:t>open-ended</a:t>
            </a:r>
            <a:r>
              <a:rPr lang="en-US" sz="3600" dirty="0" smtClean="0"/>
              <a:t> interview questions</a:t>
            </a:r>
          </a:p>
          <a:p>
            <a:pPr marL="1088136" lvl="2" indent="-457200"/>
            <a:endParaRPr lang="en-US" sz="10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Exit Slip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600200"/>
            <a:ext cx="60960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2" algn="ctr"/>
            <a:r>
              <a:rPr lang="en-US" sz="5000" dirty="0" smtClean="0"/>
              <a:t>What was the focus on the Drake interview?</a:t>
            </a:r>
            <a:endParaRPr lang="en-US" sz="5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Autofit/>
          </a:bodyPr>
          <a:lstStyle/>
          <a:p>
            <a:r>
              <a:rPr lang="en-US" sz="7000" dirty="0" smtClean="0"/>
              <a:t>We are watching a movie today</a:t>
            </a:r>
            <a:br>
              <a:rPr lang="en-US" sz="7000" dirty="0" smtClean="0"/>
            </a:br>
            <a:r>
              <a:rPr lang="en-US" sz="7000" dirty="0" smtClean="0">
                <a:sym typeface="Wingdings"/>
              </a:rPr>
              <a:t></a:t>
            </a:r>
            <a:endParaRPr lang="en-US" sz="7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-992861"/>
            <a:ext cx="9753600" cy="8763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228600" y="0"/>
            <a:ext cx="1905000" cy="698652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DO NOW</a:t>
            </a:r>
          </a:p>
          <a:p>
            <a:endParaRPr lang="en-US" dirty="0"/>
          </a:p>
          <a:p>
            <a:r>
              <a:rPr lang="en-US" sz="3000" dirty="0" smtClean="0"/>
              <a:t>Choose two norms that we are </a:t>
            </a:r>
            <a:r>
              <a:rPr lang="en-US" sz="3000" i="1" dirty="0" smtClean="0"/>
              <a:t>mastering</a:t>
            </a:r>
            <a:endParaRPr lang="en-US" sz="3000" dirty="0" smtClean="0"/>
          </a:p>
          <a:p>
            <a:endParaRPr lang="en-US" sz="3000" dirty="0"/>
          </a:p>
          <a:p>
            <a:r>
              <a:rPr lang="en-US" sz="3000" dirty="0" smtClean="0"/>
              <a:t>Choose to norms that we need to </a:t>
            </a:r>
            <a:r>
              <a:rPr lang="en-US" sz="3000" i="1" dirty="0" smtClean="0"/>
              <a:t>improve</a:t>
            </a:r>
            <a:r>
              <a:rPr lang="en-US" sz="3000" dirty="0" smtClean="0"/>
              <a:t> on.</a:t>
            </a:r>
            <a:endParaRPr lang="en-US" sz="3000" dirty="0"/>
          </a:p>
        </p:txBody>
      </p:sp>
      <p:sp>
        <p:nvSpPr>
          <p:cNvPr id="6" name="Plus 5"/>
          <p:cNvSpPr/>
          <p:nvPr/>
        </p:nvSpPr>
        <p:spPr>
          <a:xfrm>
            <a:off x="2819400" y="1066800"/>
            <a:ext cx="304800" cy="3048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852802" y="4114800"/>
            <a:ext cx="304800" cy="3048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6477000" y="1905000"/>
            <a:ext cx="304800" cy="3048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2743200" y="1752600"/>
            <a:ext cx="457200" cy="2286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2700402" y="2819400"/>
            <a:ext cx="457200" cy="2286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2819400" y="1328539"/>
            <a:ext cx="457200" cy="2286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5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-708864"/>
            <a:ext cx="9753600" cy="8305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228600" y="0"/>
            <a:ext cx="1905000" cy="698652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FF0000"/>
                </a:solidFill>
              </a:rPr>
              <a:t>DO NOW</a:t>
            </a:r>
          </a:p>
          <a:p>
            <a:endParaRPr lang="en-US" dirty="0"/>
          </a:p>
          <a:p>
            <a:r>
              <a:rPr lang="en-US" sz="3000" dirty="0" smtClean="0"/>
              <a:t>Choose two norms that we are </a:t>
            </a:r>
            <a:r>
              <a:rPr lang="en-US" sz="3000" i="1" dirty="0" smtClean="0"/>
              <a:t>mastering</a:t>
            </a:r>
            <a:endParaRPr lang="en-US" sz="3000" dirty="0" smtClean="0"/>
          </a:p>
          <a:p>
            <a:endParaRPr lang="en-US" sz="3000" dirty="0"/>
          </a:p>
          <a:p>
            <a:r>
              <a:rPr lang="en-US" sz="3000" dirty="0" smtClean="0"/>
              <a:t>Choose to norms that we need to </a:t>
            </a:r>
            <a:r>
              <a:rPr lang="en-US" sz="3000" i="1" dirty="0" smtClean="0"/>
              <a:t>improve</a:t>
            </a:r>
            <a:r>
              <a:rPr lang="en-US" sz="3000" dirty="0" smtClean="0"/>
              <a:t> on.</a:t>
            </a:r>
            <a:endParaRPr lang="en-US" sz="3000" dirty="0"/>
          </a:p>
        </p:txBody>
      </p:sp>
      <p:sp>
        <p:nvSpPr>
          <p:cNvPr id="3" name="Plus 2"/>
          <p:cNvSpPr/>
          <p:nvPr/>
        </p:nvSpPr>
        <p:spPr>
          <a:xfrm>
            <a:off x="2590800" y="21336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lus 5"/>
          <p:cNvSpPr/>
          <p:nvPr/>
        </p:nvSpPr>
        <p:spPr>
          <a:xfrm>
            <a:off x="2595266" y="28194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2595266" y="350520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2604272" y="3675490"/>
            <a:ext cx="304800" cy="2286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2604272" y="838200"/>
            <a:ext cx="3048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/>
          <p:cNvSpPr/>
          <p:nvPr/>
        </p:nvSpPr>
        <p:spPr>
          <a:xfrm>
            <a:off x="2590800" y="1524000"/>
            <a:ext cx="3048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/>
          <p:cNvSpPr/>
          <p:nvPr/>
        </p:nvSpPr>
        <p:spPr>
          <a:xfrm>
            <a:off x="2604272" y="4267200"/>
            <a:ext cx="304800" cy="76200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1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</a:t>
            </a:r>
            <a:r>
              <a:rPr lang="en-US" b="1" dirty="0" smtClean="0"/>
              <a:t>7</a:t>
            </a:r>
            <a:r>
              <a:rPr lang="en-US" dirty="0" smtClean="0"/>
              <a:t> seating Chart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1600200"/>
            <a:ext cx="54102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/>
              <a:t>White Board</a:t>
            </a:r>
            <a:endParaRPr lang="en-US" sz="3000" dirty="0"/>
          </a:p>
        </p:txBody>
      </p:sp>
      <p:grpSp>
        <p:nvGrpSpPr>
          <p:cNvPr id="3" name="Group 13"/>
          <p:cNvGrpSpPr/>
          <p:nvPr/>
        </p:nvGrpSpPr>
        <p:grpSpPr>
          <a:xfrm>
            <a:off x="1367630" y="2359818"/>
            <a:ext cx="6252370" cy="3586164"/>
            <a:chOff x="1674018" y="2359818"/>
            <a:chExt cx="6252370" cy="3586164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-117079" y="4151709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675606" y="5944394"/>
              <a:ext cx="6249194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6133703" y="4150915"/>
              <a:ext cx="358378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" y="439900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Miya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463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34612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Alan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6200" y="2743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Richard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96200" y="4583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Shenida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5562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Demetrius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6764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Joseph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6200" y="3974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Troy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Ozzy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383059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553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Aziel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20000" y="2373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Kylee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24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Mandi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962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Dante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96200" y="5137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Ramon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4290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Cameron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696200" y="56504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029200" y="609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Alvaro</a:t>
            </a:r>
            <a:endParaRPr lang="en-US" dirty="0"/>
          </a:p>
        </p:txBody>
      </p:sp>
      <p:sp>
        <p:nvSpPr>
          <p:cNvPr id="26" name="&quot;No&quot; Symbol 25"/>
          <p:cNvSpPr/>
          <p:nvPr/>
        </p:nvSpPr>
        <p:spPr>
          <a:xfrm>
            <a:off x="762000" y="533400"/>
            <a:ext cx="7620000" cy="6019800"/>
          </a:xfrm>
          <a:prstGeom prst="noSmoking">
            <a:avLst>
              <a:gd name="adj" fmla="val 561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25562"/>
            <a:ext cx="8915400" cy="1005702"/>
          </a:xfrm>
        </p:spPr>
        <p:txBody>
          <a:bodyPr anchor="t">
            <a:noAutofit/>
          </a:bodyPr>
          <a:lstStyle/>
          <a:p>
            <a:pPr algn="ctr">
              <a:buNone/>
            </a:pPr>
            <a:r>
              <a:rPr lang="en-US" sz="2000" dirty="0" smtClean="0"/>
              <a:t>Your 5-point daily participation grade is based on </a:t>
            </a:r>
            <a:r>
              <a:rPr lang="en-US" sz="2000" dirty="0" err="1" smtClean="0"/>
              <a:t>CLA’s</a:t>
            </a:r>
            <a:r>
              <a:rPr lang="en-US" sz="2000" dirty="0" smtClean="0"/>
              <a:t> core-values:</a:t>
            </a:r>
          </a:p>
          <a:p>
            <a:pPr algn="ctr">
              <a:buNone/>
            </a:pPr>
            <a:r>
              <a:rPr lang="en-US" sz="2400" b="1" dirty="0" smtClean="0"/>
              <a:t>CLA Students are S.M.A.R.T.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914400" y="76200"/>
            <a:ext cx="76200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SMART (Participation) Grade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067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dirty="0" smtClean="0"/>
              <a:t>What do you deserve today?</a:t>
            </a:r>
            <a:endParaRPr lang="en-US" sz="2800" dirty="0" smtClean="0"/>
          </a:p>
          <a:p>
            <a:pPr algn="r">
              <a:buNone/>
            </a:pPr>
            <a:r>
              <a:rPr lang="en-US" dirty="0" smtClean="0"/>
              <a:t>*One point for each core-value (5 points possible each day).  I reserve the right to change these grades.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43797"/>
            <a:ext cx="3048000" cy="3118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S </a:t>
            </a:r>
            <a:r>
              <a:rPr lang="en-US" sz="3000" dirty="0" smtClean="0"/>
              <a:t>= Self-Controlled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M </a:t>
            </a:r>
            <a:r>
              <a:rPr lang="en-US" sz="3000" dirty="0" smtClean="0"/>
              <a:t>= Motivated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A </a:t>
            </a:r>
            <a:r>
              <a:rPr lang="en-US" sz="3000" dirty="0" smtClean="0"/>
              <a:t>= Accountable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R </a:t>
            </a:r>
            <a:r>
              <a:rPr lang="en-US" sz="3000" dirty="0" smtClean="0"/>
              <a:t>= Respectful</a:t>
            </a:r>
          </a:p>
          <a:p>
            <a:pPr>
              <a:spcAft>
                <a:spcPts val="1400"/>
              </a:spcAft>
              <a:buNone/>
            </a:pPr>
            <a:r>
              <a:rPr lang="en-US" sz="3000" b="1" dirty="0" smtClean="0"/>
              <a:t>T </a:t>
            </a:r>
            <a:r>
              <a:rPr lang="en-US" sz="3000" dirty="0" smtClean="0"/>
              <a:t>= Timely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697468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Each day </a:t>
            </a:r>
            <a:r>
              <a:rPr lang="en-US" b="1" dirty="0" smtClean="0"/>
              <a:t>YOU</a:t>
            </a:r>
            <a:r>
              <a:rPr lang="en-US" dirty="0" smtClean="0"/>
              <a:t> will decide the grade you deserve.*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019300" y="274638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Now (5 min)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73152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/>
              <a:t>If you want to know about someone’s </a:t>
            </a:r>
            <a:r>
              <a:rPr lang="en-US" sz="5500" b="1" dirty="0" smtClean="0"/>
              <a:t>coming of age </a:t>
            </a:r>
            <a:r>
              <a:rPr lang="en-US" sz="5500" dirty="0" smtClean="0"/>
              <a:t>experience, what question might you ask the person?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Viewing an Interview: Katie </a:t>
            </a:r>
            <a:r>
              <a:rPr lang="en-US" sz="6000" dirty="0" err="1" smtClean="0"/>
              <a:t>Couric</a:t>
            </a:r>
            <a:r>
              <a:rPr lang="en-US" sz="6000" dirty="0" smtClean="0"/>
              <a:t> interviewing Drake</a:t>
            </a:r>
            <a:endParaRPr lang="en-US" sz="60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7115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  <a:sym typeface="Wingdings"/>
              </a:rPr>
              <a:t>Activity 1.12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Wingding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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83463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39762"/>
            <a:ext cx="9144000" cy="621823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Do Now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Objectives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Pre-Watching: Writing Questions (8 min) 23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During-Watching the Interview: Writing Questions (35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Closing (1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Exit Slip (5 min)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Participation Grades (3 min)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019300" y="0"/>
            <a:ext cx="5524500" cy="6397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4031</TotalTime>
  <Words>679</Words>
  <Application>Microsoft Macintosh PowerPoint</Application>
  <PresentationFormat>On-screen Show (4:3)</PresentationFormat>
  <Paragraphs>116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We are watching a movie today </vt:lpstr>
      <vt:lpstr>PowerPoint Presentation</vt:lpstr>
      <vt:lpstr>PowerPoint Presentation</vt:lpstr>
      <vt:lpstr>Block 7 seating Chart</vt:lpstr>
      <vt:lpstr>PowerPoint Presentation</vt:lpstr>
      <vt:lpstr>PowerPoint Presentation</vt:lpstr>
      <vt:lpstr>Viewing an Interview: Katie Couric interviewing Drake</vt:lpstr>
      <vt:lpstr>PowerPoint Presentation</vt:lpstr>
      <vt:lpstr>Objectives (2 min)</vt:lpstr>
      <vt:lpstr>Pre-Watching: Writing Questions (8 min)</vt:lpstr>
      <vt:lpstr>During-Watching the Interview: Writing Questions (35 min)</vt:lpstr>
      <vt:lpstr>Closing (1 min)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 Schy</dc:creator>
  <cp:lastModifiedBy>Seth Schy</cp:lastModifiedBy>
  <cp:revision>75</cp:revision>
  <dcterms:created xsi:type="dcterms:W3CDTF">2012-10-03T18:19:59Z</dcterms:created>
  <dcterms:modified xsi:type="dcterms:W3CDTF">2012-10-04T20:17:51Z</dcterms:modified>
</cp:coreProperties>
</file>