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84" r:id="rId2"/>
    <p:sldId id="285" r:id="rId3"/>
    <p:sldId id="272" r:id="rId4"/>
    <p:sldId id="273" r:id="rId5"/>
    <p:sldId id="257" r:id="rId6"/>
    <p:sldId id="258" r:id="rId7"/>
    <p:sldId id="259" r:id="rId8"/>
    <p:sldId id="260" r:id="rId9"/>
    <p:sldId id="280" r:id="rId10"/>
    <p:sldId id="281" r:id="rId11"/>
    <p:sldId id="261" r:id="rId12"/>
    <p:sldId id="282" r:id="rId13"/>
    <p:sldId id="283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16" autoAdjust="0"/>
    <p:restoredTop sz="94660"/>
  </p:normalViewPr>
  <p:slideViewPr>
    <p:cSldViewPr snapToObjects="1">
      <p:cViewPr varScale="1">
        <p:scale>
          <a:sx n="57" d="100"/>
          <a:sy n="57" d="100"/>
        </p:scale>
        <p:origin x="-65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11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1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Focus on Theme (5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1800" y="1219200"/>
            <a:ext cx="46736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·  Beauty of simplicity </a:t>
            </a:r>
          </a:p>
          <a:p>
            <a:r>
              <a:rPr lang="en-US" dirty="0" smtClean="0"/>
              <a:t>·  Capitalism – effect on the individual </a:t>
            </a:r>
          </a:p>
          <a:p>
            <a:r>
              <a:rPr lang="en-US" dirty="0" smtClean="0"/>
              <a:t>·  Change of power - necessity </a:t>
            </a:r>
          </a:p>
          <a:p>
            <a:r>
              <a:rPr lang="en-US" dirty="0" smtClean="0"/>
              <a:t>·  Change versus tradition </a:t>
            </a:r>
          </a:p>
          <a:p>
            <a:r>
              <a:rPr lang="en-US" dirty="0" smtClean="0"/>
              <a:t>·  Chaos and order </a:t>
            </a:r>
          </a:p>
          <a:p>
            <a:r>
              <a:rPr lang="en-US" dirty="0" smtClean="0"/>
              <a:t>·  Character – destruction, building up </a:t>
            </a:r>
          </a:p>
          <a:p>
            <a:r>
              <a:rPr lang="en-US" dirty="0" smtClean="0"/>
              <a:t>·  Circle of life </a:t>
            </a:r>
          </a:p>
          <a:p>
            <a:r>
              <a:rPr lang="en-US" dirty="0" smtClean="0"/>
              <a:t>·  Coming of age </a:t>
            </a:r>
          </a:p>
          <a:p>
            <a:r>
              <a:rPr lang="en-US" dirty="0" smtClean="0"/>
              <a:t>·  Communication – verbal and nonverbal </a:t>
            </a:r>
          </a:p>
          <a:p>
            <a:r>
              <a:rPr lang="en-US" dirty="0" smtClean="0"/>
              <a:t>·  Companionship as salvation </a:t>
            </a:r>
          </a:p>
          <a:p>
            <a:r>
              <a:rPr lang="en-US" dirty="0" smtClean="0"/>
              <a:t>·  Convention and rebellion </a:t>
            </a:r>
          </a:p>
          <a:p>
            <a:r>
              <a:rPr lang="en-US" dirty="0" smtClean="0"/>
              <a:t>·  Dangers of ignorance </a:t>
            </a:r>
          </a:p>
          <a:p>
            <a:r>
              <a:rPr lang="en-US" dirty="0" smtClean="0"/>
              <a:t>·  Darkness and light </a:t>
            </a:r>
          </a:p>
          <a:p>
            <a:r>
              <a:rPr lang="en-US" dirty="0" smtClean="0"/>
              <a:t>·  Death – inevitable or tragedy </a:t>
            </a:r>
          </a:p>
          <a:p>
            <a:r>
              <a:rPr lang="en-US" dirty="0" smtClean="0"/>
              <a:t>·  Desire to escape </a:t>
            </a:r>
          </a:p>
          <a:p>
            <a:r>
              <a:rPr lang="en-US" dirty="0" smtClean="0"/>
              <a:t>·  Destruction of beauty </a:t>
            </a:r>
          </a:p>
          <a:p>
            <a:r>
              <a:rPr lang="en-US" dirty="0" smtClean="0"/>
              <a:t>·  Disillusionment and dreams </a:t>
            </a:r>
          </a:p>
          <a:p>
            <a:r>
              <a:rPr lang="en-US" dirty="0" smtClean="0"/>
              <a:t>·  Displacement </a:t>
            </a:r>
          </a:p>
          <a:p>
            <a:r>
              <a:rPr lang="en-US" dirty="0" smtClean="0"/>
              <a:t>·  Empowerment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2000" y="1219200"/>
            <a:ext cx="6858000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·  Emptiness of attaining false dream </a:t>
            </a:r>
          </a:p>
          <a:p>
            <a:r>
              <a:rPr lang="en-US" dirty="0" smtClean="0"/>
              <a:t>·  Everlasting love </a:t>
            </a:r>
          </a:p>
          <a:p>
            <a:r>
              <a:rPr lang="en-US" dirty="0" smtClean="0"/>
              <a:t>·  Evils of racism </a:t>
            </a:r>
          </a:p>
          <a:p>
            <a:r>
              <a:rPr lang="en-US" dirty="0" smtClean="0"/>
              <a:t>·  Facing darkness </a:t>
            </a:r>
          </a:p>
          <a:p>
            <a:r>
              <a:rPr lang="en-US" dirty="0" smtClean="0"/>
              <a:t>·  Facing reality </a:t>
            </a:r>
          </a:p>
          <a:p>
            <a:r>
              <a:rPr lang="en-US" dirty="0" smtClean="0"/>
              <a:t>·  Fading beauty </a:t>
            </a:r>
          </a:p>
          <a:p>
            <a:r>
              <a:rPr lang="en-US" dirty="0" smtClean="0"/>
              <a:t>·  Faith versus doubt </a:t>
            </a:r>
          </a:p>
          <a:p>
            <a:r>
              <a:rPr lang="en-US" dirty="0" smtClean="0"/>
              <a:t>·  Family – blessing or curse </a:t>
            </a:r>
          </a:p>
          <a:p>
            <a:r>
              <a:rPr lang="en-US" dirty="0" smtClean="0"/>
              <a:t>·  Fate and free will </a:t>
            </a:r>
          </a:p>
          <a:p>
            <a:r>
              <a:rPr lang="en-US" dirty="0" smtClean="0"/>
              <a:t>·  Fear of failure </a:t>
            </a:r>
          </a:p>
          <a:p>
            <a:r>
              <a:rPr lang="en-US" dirty="0" smtClean="0"/>
              <a:t>·  Female roles </a:t>
            </a:r>
          </a:p>
          <a:p>
            <a:r>
              <a:rPr lang="en-US" dirty="0" smtClean="0"/>
              <a:t>·  Fulfillment </a:t>
            </a:r>
          </a:p>
          <a:p>
            <a:r>
              <a:rPr lang="en-US" dirty="0" smtClean="0"/>
              <a:t>·  Good versus bad </a:t>
            </a:r>
          </a:p>
          <a:p>
            <a:r>
              <a:rPr lang="en-US" dirty="0" smtClean="0"/>
              <a:t>·  Greed as downfall </a:t>
            </a:r>
          </a:p>
          <a:p>
            <a:r>
              <a:rPr lang="en-US" dirty="0" smtClean="0"/>
              <a:t>·  Growing up – pain or pleasure </a:t>
            </a:r>
          </a:p>
          <a:p>
            <a:r>
              <a:rPr lang="en-US" dirty="0" smtClean="0"/>
              <a:t>·  Hazards of passing judgment </a:t>
            </a:r>
          </a:p>
          <a:p>
            <a:r>
              <a:rPr lang="en-US" dirty="0" smtClean="0"/>
              <a:t>·  Heartbreak of betrayal </a:t>
            </a:r>
          </a:p>
          <a:p>
            <a:r>
              <a:rPr lang="en-US" dirty="0" smtClean="0"/>
              <a:t>·  Heroism – real and perceived </a:t>
            </a:r>
          </a:p>
          <a:p>
            <a:r>
              <a:rPr lang="en-US" dirty="0" smtClean="0"/>
              <a:t>·  Hierarchy in nature </a:t>
            </a:r>
          </a:p>
          <a:p>
            <a:r>
              <a:rPr lang="en-US" dirty="0" smtClean="0"/>
              <a:t>·  Identity crisis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Together-Read </a:t>
            </a:r>
            <a:r>
              <a:rPr lang="en-US" sz="2800" i="1" dirty="0" smtClean="0"/>
              <a:t>Young</a:t>
            </a:r>
            <a:r>
              <a:rPr lang="en-US" sz="2800" dirty="0" smtClean="0"/>
              <a:t> (5 min)21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560730"/>
            <a:ext cx="2519618" cy="52972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560730"/>
            <a:ext cx="4630037" cy="20206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00" y="3810000"/>
            <a:ext cx="2235200" cy="20193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29300"/>
            <a:ext cx="3092450" cy="92249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092450" y="3581399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232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Group-Read </a:t>
            </a:r>
            <a:r>
              <a:rPr lang="en-US" sz="2800" i="1" dirty="0" smtClean="0"/>
              <a:t>Young</a:t>
            </a:r>
            <a:r>
              <a:rPr lang="en-US" sz="2800" dirty="0" smtClean="0"/>
              <a:t> (5 min)21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560730"/>
            <a:ext cx="2519618" cy="52972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560730"/>
            <a:ext cx="4630037" cy="20206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00" y="3810000"/>
            <a:ext cx="2235200" cy="20193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29300"/>
            <a:ext cx="3092450" cy="9224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92450" y="3581399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232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TPCASTT Sheet for </a:t>
            </a:r>
            <a:r>
              <a:rPr lang="en-US" sz="3200" i="1" dirty="0" smtClean="0"/>
              <a:t>Young </a:t>
            </a:r>
            <a:r>
              <a:rPr lang="en-US" sz="3200" dirty="0" smtClean="0"/>
              <a:t>(25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82469"/>
            <a:ext cx="7010400" cy="575173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78897" y="1690062"/>
            <a:ext cx="167909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Focus on </a:t>
            </a:r>
            <a:r>
              <a:rPr lang="en-US" sz="3000" b="1" dirty="0" smtClean="0"/>
              <a:t>theme</a:t>
            </a:r>
            <a:r>
              <a:rPr lang="en-US" sz="3000" dirty="0" smtClean="0"/>
              <a:t>!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096" y="1110020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232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95400"/>
            <a:ext cx="9220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i="1" dirty="0" smtClean="0"/>
              <a:t>Young</a:t>
            </a:r>
            <a:r>
              <a:rPr lang="en-US" sz="2600" dirty="0" smtClean="0"/>
              <a:t> 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(14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is one of the </a:t>
            </a:r>
            <a:r>
              <a:rPr lang="en-US" sz="6000" b="1" dirty="0" smtClean="0"/>
              <a:t>themes</a:t>
            </a:r>
            <a:r>
              <a:rPr lang="en-US" sz="6000" dirty="0" smtClean="0"/>
              <a:t> in </a:t>
            </a:r>
            <a:endParaRPr lang="en-US" sz="6000" i="1" dirty="0" smtClean="0"/>
          </a:p>
          <a:p>
            <a:pPr algn="ctr"/>
            <a:r>
              <a:rPr lang="en-US" sz="6000" i="1" dirty="0" smtClean="0"/>
              <a:t>Young</a:t>
            </a:r>
            <a:r>
              <a:rPr lang="en-US" sz="6000" dirty="0" smtClean="0"/>
              <a:t>?  Why?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94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does TPCASTT stand for?</a:t>
            </a:r>
          </a:p>
          <a:p>
            <a:pPr algn="ctr"/>
            <a:r>
              <a:rPr lang="en-US" sz="5000" dirty="0" smtClean="0"/>
              <a:t>(Hint: Look at </a:t>
            </a:r>
            <a:r>
              <a:rPr lang="en-US" sz="5000" dirty="0" err="1" smtClean="0"/>
              <a:t>p</a:t>
            </a:r>
            <a:r>
              <a:rPr lang="en-US" sz="5000" dirty="0" smtClean="0"/>
              <a:t>. 233)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Poetry Analysis of </a:t>
            </a:r>
            <a:r>
              <a:rPr lang="en-US" sz="6000" i="1" dirty="0" smtClean="0"/>
              <a:t>Young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3.15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TPCASTT (5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Focus on Theme (5 min)16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Together-Read </a:t>
            </a:r>
            <a:r>
              <a:rPr lang="en-US" i="1" dirty="0" smtClean="0"/>
              <a:t>Young</a:t>
            </a:r>
            <a:r>
              <a:rPr lang="en-US" dirty="0" smtClean="0"/>
              <a:t> (5 min)21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Group-Read </a:t>
            </a:r>
            <a:r>
              <a:rPr lang="en-US" i="1" dirty="0" smtClean="0"/>
              <a:t>Young </a:t>
            </a:r>
            <a:r>
              <a:rPr lang="en-US" dirty="0" smtClean="0"/>
              <a:t>(5 min)26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Sheet for </a:t>
            </a:r>
            <a:r>
              <a:rPr lang="en-US" i="1" dirty="0" smtClean="0"/>
              <a:t>Young </a:t>
            </a:r>
            <a:r>
              <a:rPr lang="en-US" dirty="0" smtClean="0"/>
              <a:t>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i="1" dirty="0" smtClean="0"/>
              <a:t>Young</a:t>
            </a:r>
            <a:r>
              <a:rPr lang="en-US" sz="2600" dirty="0" smtClean="0"/>
              <a:t> 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Review TPCASTT (5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</a:t>
            </a:r>
            <a:br>
              <a:rPr lang="en-US" b="1" dirty="0" smtClean="0"/>
            </a:br>
            <a:r>
              <a:rPr lang="en-US" dirty="0" smtClean="0"/>
              <a:t>Make a prediction.  What do you think the title means </a:t>
            </a:r>
            <a:r>
              <a:rPr lang="en-US" u="sng" dirty="0" smtClean="0"/>
              <a:t>before</a:t>
            </a:r>
            <a:r>
              <a:rPr lang="en-US" dirty="0" smtClean="0"/>
              <a:t> you read the poem.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200" y="18288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Paraphrase</a:t>
            </a:r>
            <a:br>
              <a:rPr lang="en-US" b="1" dirty="0" smtClean="0"/>
            </a:br>
            <a:r>
              <a:rPr lang="en-US" dirty="0" smtClean="0"/>
              <a:t>Restate the main ideas of the poem in your own words.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9812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Connotation</a:t>
            </a:r>
            <a:br>
              <a:rPr lang="en-US" b="1" dirty="0" smtClean="0"/>
            </a:br>
            <a:r>
              <a:rPr lang="en-US" dirty="0" smtClean="0"/>
              <a:t>What words/phrases suggest beyond their literal meaning.  The idea/feeling a word causes in your mind.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180272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Attitude</a:t>
            </a:r>
            <a:br>
              <a:rPr lang="en-US" b="1" dirty="0" smtClean="0"/>
            </a:br>
            <a:r>
              <a:rPr lang="en-US" dirty="0" smtClean="0"/>
              <a:t>Describe the speaker’s attitude.  Use specific adjectives (descriptive words) to describe your ideas.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286000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Shift</a:t>
            </a:r>
            <a:br>
              <a:rPr lang="en-US" b="1" dirty="0" smtClean="0"/>
            </a:br>
            <a:r>
              <a:rPr lang="en-US" dirty="0" smtClean="0"/>
              <a:t>Describe where the poem appears to shift, either in subject, speaker, or tone.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revisited</a:t>
            </a:r>
            <a:br>
              <a:rPr lang="en-US" b="1" dirty="0" smtClean="0"/>
            </a:br>
            <a:r>
              <a:rPr lang="en-US" dirty="0" smtClean="0"/>
              <a:t>Re-examine the title.   What do you think it means now in the context of the poem?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Theme</a:t>
            </a:r>
            <a:endParaRPr lang="en-US" dirty="0" smtClean="0"/>
          </a:p>
          <a:p>
            <a:r>
              <a:rPr lang="en-US" dirty="0" smtClean="0"/>
              <a:t>What do you think is the underlying message about life expressed in this poem? 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1800" y="4648200"/>
            <a:ext cx="2844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Focus on </a:t>
            </a:r>
            <a:r>
              <a:rPr lang="en-US" sz="3000" b="1" dirty="0" smtClean="0"/>
              <a:t>connotation</a:t>
            </a:r>
            <a:r>
              <a:rPr lang="en-US" sz="3000" dirty="0" smtClean="0"/>
              <a:t>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27600" y="2474893"/>
            <a:ext cx="3683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-“Dear Sirs Of Course I’ll come”</a:t>
            </a:r>
          </a:p>
          <a:p>
            <a:r>
              <a:rPr lang="en-US" sz="1400" dirty="0" smtClean="0"/>
              <a:t>-“I’ve packed my galoshes”</a:t>
            </a:r>
          </a:p>
          <a:p>
            <a:r>
              <a:rPr lang="en-US" sz="1400" dirty="0" smtClean="0"/>
              <a:t>-“If it helps any, I will tell you, I’ve always felt funny using chopsticks”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861</Words>
  <Application>Microsoft Macintosh PowerPoint</Application>
  <PresentationFormat>On-screen Show (4:3)</PresentationFormat>
  <Paragraphs>170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Block 2 seating Chart</vt:lpstr>
      <vt:lpstr>PowerPoint Presentation</vt:lpstr>
      <vt:lpstr>PowerPoint Presentation</vt:lpstr>
      <vt:lpstr>Poetry Analysis of Young</vt:lpstr>
      <vt:lpstr>PowerPoint Presentation</vt:lpstr>
      <vt:lpstr>Objectives (2 min)</vt:lpstr>
      <vt:lpstr>Review TPCASTT (5 min)</vt:lpstr>
      <vt:lpstr>Focus on Theme (5 min)</vt:lpstr>
      <vt:lpstr>Together-Read Young (5 min)21</vt:lpstr>
      <vt:lpstr>Group-Read Young (5 min)21</vt:lpstr>
      <vt:lpstr>TPCASTT Sheet for Young (25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86</cp:revision>
  <dcterms:created xsi:type="dcterms:W3CDTF">2012-10-03T14:24:42Z</dcterms:created>
  <dcterms:modified xsi:type="dcterms:W3CDTF">2012-10-04T17:33:51Z</dcterms:modified>
</cp:coreProperties>
</file>