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png" ContentType="image/png"/>
  <Default Extension="bin" ContentType="application/vnd.openxmlformats-officedocument.presentationml.printerSettings"/>
  <Default Extension="rels" ContentType="application/vnd.openxmlformats-package.relationships+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Relationship Id="rId3" Type="http://schemas.openxmlformats.org/package/2006/relationships/metadata/core-properties" Target="docProps/core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notesMasterIdLst>
    <p:notesMasterId r:id="rId19"/>
  </p:notesMasterIdLst>
  <p:sldIdLst>
    <p:sldId id="293" r:id="rId2"/>
    <p:sldId id="286" r:id="rId3"/>
    <p:sldId id="287" r:id="rId4"/>
    <p:sldId id="257" r:id="rId5"/>
    <p:sldId id="258" r:id="rId6"/>
    <p:sldId id="259" r:id="rId7"/>
    <p:sldId id="288" r:id="rId8"/>
    <p:sldId id="294" r:id="rId9"/>
    <p:sldId id="261" r:id="rId10"/>
    <p:sldId id="291" r:id="rId11"/>
    <p:sldId id="295" r:id="rId12"/>
    <p:sldId id="296" r:id="rId13"/>
    <p:sldId id="297" r:id="rId14"/>
    <p:sldId id="298" r:id="rId15"/>
    <p:sldId id="268" r:id="rId16"/>
    <p:sldId id="269" r:id="rId17"/>
    <p:sldId id="270" r:id="rId18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00FF00"/>
    <a:srgbClr val="CC66FF"/>
    <a:srgbClr val="00FFFF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Objects="1">
      <p:cViewPr varScale="1">
        <p:scale>
          <a:sx n="138" d="100"/>
          <a:sy n="138" d="100"/>
        </p:scale>
        <p:origin x="-1568" y="-104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14" Type="http://schemas.openxmlformats.org/officeDocument/2006/relationships/slide" Target="slides/slide13.xml"/><Relationship Id="rId20" Type="http://schemas.openxmlformats.org/officeDocument/2006/relationships/printerSettings" Target="printerSettings/printerSettings1.bin"/><Relationship Id="rId4" Type="http://schemas.openxmlformats.org/officeDocument/2006/relationships/slide" Target="slides/slide3.xml"/><Relationship Id="rId21" Type="http://schemas.openxmlformats.org/officeDocument/2006/relationships/presProps" Target="presProps.xml"/><Relationship Id="rId22" Type="http://schemas.openxmlformats.org/officeDocument/2006/relationships/viewProps" Target="viewProps.xml"/><Relationship Id="rId23" Type="http://schemas.openxmlformats.org/officeDocument/2006/relationships/theme" Target="theme/theme1.xml"/><Relationship Id="rId7" Type="http://schemas.openxmlformats.org/officeDocument/2006/relationships/slide" Target="slides/slide6.xml"/><Relationship Id="rId11" Type="http://schemas.openxmlformats.org/officeDocument/2006/relationships/slide" Target="slides/slide10.xml"/><Relationship Id="rId1" Type="http://schemas.openxmlformats.org/officeDocument/2006/relationships/slideMaster" Target="slideMasters/slideMaster1.xml"/><Relationship Id="rId24" Type="http://schemas.openxmlformats.org/officeDocument/2006/relationships/tableStyles" Target="tableStyles.xml"/><Relationship Id="rId6" Type="http://schemas.openxmlformats.org/officeDocument/2006/relationships/slide" Target="slides/slide5.xml"/><Relationship Id="rId16" Type="http://schemas.openxmlformats.org/officeDocument/2006/relationships/slide" Target="slides/slide15.xml"/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0" Type="http://schemas.openxmlformats.org/officeDocument/2006/relationships/slide" Target="slides/slide9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19" Type="http://schemas.openxmlformats.org/officeDocument/2006/relationships/notesMaster" Target="notesMasters/notesMaster1.xml"/><Relationship Id="rId2" Type="http://schemas.openxmlformats.org/officeDocument/2006/relationships/slide" Target="slides/slide1.xml"/><Relationship Id="rId9" Type="http://schemas.openxmlformats.org/officeDocument/2006/relationships/slide" Target="slides/slide8.xml"/><Relationship Id="rId3" Type="http://schemas.openxmlformats.org/officeDocument/2006/relationships/slide" Target="slides/slide2.xml"/><Relationship Id="rId18" Type="http://schemas.openxmlformats.org/officeDocument/2006/relationships/slide" Target="slides/slide17.xml"/></Relationships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A7D5C4D7-545A-854D-A713-A412BE0AD9EF}" type="datetimeFigureOut">
              <a:rPr lang="en-US" smtClean="0"/>
              <a:pPr/>
              <a:t>10/5/12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57339152-2057-6D4D-AE00-BA31363844BA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82817618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5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C95F2000-AA19-ED43-94BE-9FFBECADD534}" type="slidenum">
              <a:rPr lang="en-US" smtClean="0"/>
              <a:pPr/>
              <a:t>4</a:t>
            </a:fld>
            <a:endParaRPr lang="en-US"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C95F2000-AA19-ED43-94BE-9FFBECADD534}" type="slidenum">
              <a:rPr lang="en-US" smtClean="0"/>
              <a:pPr/>
              <a:t>7</a:t>
            </a:fld>
            <a:endParaRPr lang="en-US"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C95F2000-AA19-ED43-94BE-9FFBECADD534}" type="slidenum">
              <a:rPr lang="en-US" smtClean="0"/>
              <a:pPr/>
              <a:t>15</a:t>
            </a:fld>
            <a:endParaRPr lang="en-US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932815A-FA7D-794A-B200-1EC19C92D9F1}" type="datetimeFigureOut">
              <a:rPr lang="en-US" smtClean="0"/>
              <a:pPr/>
              <a:t>10/5/12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3315559-7BC1-5E49-8534-D871904B34E4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932815A-FA7D-794A-B200-1EC19C92D9F1}" type="datetimeFigureOut">
              <a:rPr lang="en-US" smtClean="0"/>
              <a:pPr/>
              <a:t>10/5/12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3315559-7BC1-5E49-8534-D871904B34E4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932815A-FA7D-794A-B200-1EC19C92D9F1}" type="datetimeFigureOut">
              <a:rPr lang="en-US" smtClean="0"/>
              <a:pPr/>
              <a:t>10/5/12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3315559-7BC1-5E49-8534-D871904B34E4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932815A-FA7D-794A-B200-1EC19C92D9F1}" type="datetimeFigureOut">
              <a:rPr lang="en-US" smtClean="0"/>
              <a:pPr/>
              <a:t>10/5/12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3315559-7BC1-5E49-8534-D871904B34E4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932815A-FA7D-794A-B200-1EC19C92D9F1}" type="datetimeFigureOut">
              <a:rPr lang="en-US" smtClean="0"/>
              <a:pPr/>
              <a:t>10/5/12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3315559-7BC1-5E49-8534-D871904B34E4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932815A-FA7D-794A-B200-1EC19C92D9F1}" type="datetimeFigureOut">
              <a:rPr lang="en-US" smtClean="0"/>
              <a:pPr/>
              <a:t>10/5/12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3315559-7BC1-5E49-8534-D871904B34E4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932815A-FA7D-794A-B200-1EC19C92D9F1}" type="datetimeFigureOut">
              <a:rPr lang="en-US" smtClean="0"/>
              <a:pPr/>
              <a:t>10/5/12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3315559-7BC1-5E49-8534-D871904B34E4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932815A-FA7D-794A-B200-1EC19C92D9F1}" type="datetimeFigureOut">
              <a:rPr lang="en-US" smtClean="0"/>
              <a:pPr/>
              <a:t>10/5/12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3315559-7BC1-5E49-8534-D871904B34E4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932815A-FA7D-794A-B200-1EC19C92D9F1}" type="datetimeFigureOut">
              <a:rPr lang="en-US" smtClean="0"/>
              <a:pPr/>
              <a:t>10/5/12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3315559-7BC1-5E49-8534-D871904B34E4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932815A-FA7D-794A-B200-1EC19C92D9F1}" type="datetimeFigureOut">
              <a:rPr lang="en-US" smtClean="0"/>
              <a:pPr/>
              <a:t>10/5/12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3315559-7BC1-5E49-8534-D871904B34E4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932815A-FA7D-794A-B200-1EC19C92D9F1}" type="datetimeFigureOut">
              <a:rPr lang="en-US" smtClean="0"/>
              <a:pPr/>
              <a:t>10/5/12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3315559-7BC1-5E49-8534-D871904B34E4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4" Type="http://schemas.openxmlformats.org/officeDocument/2006/relationships/slideLayout" Target="../slideLayouts/slideLayout4.xml"/><Relationship Id="rId10" Type="http://schemas.openxmlformats.org/officeDocument/2006/relationships/slideLayout" Target="../slideLayouts/slideLayout10.xml"/><Relationship Id="rId5" Type="http://schemas.openxmlformats.org/officeDocument/2006/relationships/slideLayout" Target="../slideLayouts/slideLayout5.xml"/><Relationship Id="rId7" Type="http://schemas.openxmlformats.org/officeDocument/2006/relationships/slideLayout" Target="../slideLayouts/slideLayout7.xml"/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9" Type="http://schemas.openxmlformats.org/officeDocument/2006/relationships/slideLayout" Target="../slideLayouts/slideLayout9.xml"/><Relationship Id="rId3" Type="http://schemas.openxmlformats.org/officeDocument/2006/relationships/slideLayout" Target="../slideLayouts/slideLayout3.xml"/><Relationship Id="rId6" Type="http://schemas.openxmlformats.org/officeDocument/2006/relationships/slideLayout" Target="../slideLayouts/slideLayout6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gradFill flip="none" rotWithShape="1">
          <a:gsLst>
            <a:gs pos="0">
              <a:srgbClr val="00FFFF"/>
            </a:gs>
            <a:gs pos="100000">
              <a:srgbClr val="FFFFFF"/>
            </a:gs>
          </a:gsLst>
          <a:path path="shape">
            <a:fillToRect l="50000" t="50000" r="50000" b="50000"/>
          </a:path>
          <a:tileRect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932815A-FA7D-794A-B200-1EC19C92D9F1}" type="datetimeFigureOut">
              <a:rPr lang="en-US" smtClean="0"/>
              <a:pPr/>
              <a:t>10/5/12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3315559-7BC1-5E49-8534-D871904B34E4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5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14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5.xml"/></Relationships>
</file>

<file path=ppt/slides/_rels/slide1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/>
          <p:cNvSpPr/>
          <p:nvPr/>
        </p:nvSpPr>
        <p:spPr>
          <a:xfrm>
            <a:off x="1066800" y="76200"/>
            <a:ext cx="6934200" cy="1143000"/>
          </a:xfrm>
          <a:prstGeom prst="rect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4000" dirty="0" smtClean="0"/>
              <a:t>Block 6:</a:t>
            </a:r>
          </a:p>
          <a:p>
            <a:pPr algn="ctr"/>
            <a:r>
              <a:rPr lang="en-US" sz="4000" dirty="0" smtClean="0"/>
              <a:t>White Board</a:t>
            </a:r>
            <a:endParaRPr lang="en-US" sz="4000" dirty="0"/>
          </a:p>
        </p:txBody>
      </p:sp>
      <p:sp>
        <p:nvSpPr>
          <p:cNvPr id="5" name="Rectangle 4"/>
          <p:cNvSpPr/>
          <p:nvPr/>
        </p:nvSpPr>
        <p:spPr>
          <a:xfrm rot="1669505">
            <a:off x="1361733" y="1865648"/>
            <a:ext cx="2315336" cy="801251"/>
          </a:xfrm>
          <a:prstGeom prst="rect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err="1" smtClean="0"/>
              <a:t>Selen</a:t>
            </a:r>
            <a:r>
              <a:rPr lang="en-US" dirty="0" smtClean="0"/>
              <a:t>-- </a:t>
            </a:r>
            <a:r>
              <a:rPr lang="en-US" dirty="0" err="1" smtClean="0"/>
              <a:t>Sitney</a:t>
            </a:r>
            <a:endParaRPr lang="en-US" dirty="0"/>
          </a:p>
        </p:txBody>
      </p:sp>
      <p:sp>
        <p:nvSpPr>
          <p:cNvPr id="6" name="Rectangle 5"/>
          <p:cNvSpPr/>
          <p:nvPr/>
        </p:nvSpPr>
        <p:spPr>
          <a:xfrm rot="1669505">
            <a:off x="602030" y="2862725"/>
            <a:ext cx="2551901" cy="801251"/>
          </a:xfrm>
          <a:prstGeom prst="rect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Gene--James--</a:t>
            </a:r>
            <a:r>
              <a:rPr lang="en-US" dirty="0" err="1" smtClean="0"/>
              <a:t>Isael</a:t>
            </a:r>
            <a:endParaRPr lang="en-US" dirty="0"/>
          </a:p>
        </p:txBody>
      </p:sp>
      <p:sp>
        <p:nvSpPr>
          <p:cNvPr id="7" name="Rectangle 6"/>
          <p:cNvSpPr/>
          <p:nvPr/>
        </p:nvSpPr>
        <p:spPr>
          <a:xfrm rot="1669505">
            <a:off x="314761" y="4173598"/>
            <a:ext cx="3062378" cy="801251"/>
          </a:xfrm>
          <a:prstGeom prst="rect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err="1" smtClean="0"/>
              <a:t>Sequiyia</a:t>
            </a:r>
            <a:r>
              <a:rPr lang="en-US" dirty="0" smtClean="0"/>
              <a:t>—Michael--Marisol</a:t>
            </a:r>
            <a:endParaRPr lang="en-US" dirty="0"/>
          </a:p>
        </p:txBody>
      </p:sp>
      <p:sp>
        <p:nvSpPr>
          <p:cNvPr id="8" name="Rectangle 7"/>
          <p:cNvSpPr/>
          <p:nvPr/>
        </p:nvSpPr>
        <p:spPr>
          <a:xfrm rot="1669505">
            <a:off x="267376" y="5352277"/>
            <a:ext cx="2563954" cy="801251"/>
          </a:xfrm>
          <a:prstGeom prst="rect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Felecia—Daniel--</a:t>
            </a:r>
            <a:r>
              <a:rPr lang="en-US" dirty="0" err="1" smtClean="0"/>
              <a:t>Layla</a:t>
            </a:r>
            <a:r>
              <a:rPr lang="en-US" dirty="0" smtClean="0"/>
              <a:t> </a:t>
            </a:r>
            <a:endParaRPr lang="en-US" dirty="0"/>
          </a:p>
        </p:txBody>
      </p:sp>
      <p:sp>
        <p:nvSpPr>
          <p:cNvPr id="9" name="Rectangle 8"/>
          <p:cNvSpPr/>
          <p:nvPr/>
        </p:nvSpPr>
        <p:spPr>
          <a:xfrm rot="20076123">
            <a:off x="4818322" y="2081085"/>
            <a:ext cx="3471038" cy="598166"/>
          </a:xfrm>
          <a:prstGeom prst="rect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Malaysia--Miranda -- Alejandro</a:t>
            </a:r>
            <a:endParaRPr lang="en-US" dirty="0"/>
          </a:p>
        </p:txBody>
      </p:sp>
      <p:sp>
        <p:nvSpPr>
          <p:cNvPr id="10" name="Rectangle 9"/>
          <p:cNvSpPr/>
          <p:nvPr/>
        </p:nvSpPr>
        <p:spPr>
          <a:xfrm rot="20128480">
            <a:off x="5446121" y="3187610"/>
            <a:ext cx="3188965" cy="598167"/>
          </a:xfrm>
          <a:prstGeom prst="rect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Alejandro –Angel C</a:t>
            </a:r>
            <a:endParaRPr lang="en-US" dirty="0"/>
          </a:p>
        </p:txBody>
      </p:sp>
      <p:sp>
        <p:nvSpPr>
          <p:cNvPr id="12" name="Rectangle 11"/>
          <p:cNvSpPr/>
          <p:nvPr/>
        </p:nvSpPr>
        <p:spPr>
          <a:xfrm rot="20128480">
            <a:off x="5526777" y="4598386"/>
            <a:ext cx="3000210" cy="598167"/>
          </a:xfrm>
          <a:prstGeom prst="rect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Angel R—Anthony--</a:t>
            </a:r>
            <a:r>
              <a:rPr lang="en-US" dirty="0" err="1" smtClean="0"/>
              <a:t>Deja</a:t>
            </a:r>
            <a:endParaRPr lang="en-US" dirty="0"/>
          </a:p>
        </p:txBody>
      </p:sp>
      <p:sp>
        <p:nvSpPr>
          <p:cNvPr id="13" name="Rectangle 12"/>
          <p:cNvSpPr/>
          <p:nvPr/>
        </p:nvSpPr>
        <p:spPr>
          <a:xfrm rot="20128480">
            <a:off x="5683325" y="5608071"/>
            <a:ext cx="2908258" cy="598167"/>
          </a:xfrm>
          <a:prstGeom prst="rect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err="1" smtClean="0"/>
              <a:t>Azuree--Glendi</a:t>
            </a:r>
            <a:endParaRPr lang="en-US" dirty="0"/>
          </a:p>
        </p:txBody>
      </p:sp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Title 2"/>
          <p:cNvSpPr>
            <a:spLocks noGrp="1"/>
          </p:cNvSpPr>
          <p:nvPr>
            <p:ph type="title"/>
          </p:nvPr>
        </p:nvSpPr>
        <p:spPr>
          <a:xfrm>
            <a:off x="431800" y="46037"/>
            <a:ext cx="8331200" cy="563563"/>
          </a:xfrm>
          <a:ln>
            <a:solidFill>
              <a:schemeClr val="tx1"/>
            </a:solidFill>
          </a:ln>
        </p:spPr>
        <p:txBody>
          <a:bodyPr>
            <a:noAutofit/>
          </a:bodyPr>
          <a:lstStyle/>
          <a:p>
            <a:pPr marL="624078" indent="-514350"/>
            <a:r>
              <a:rPr lang="en-US" sz="3200" dirty="0" smtClean="0"/>
              <a:t>Preview Worksheet (5 min)</a:t>
            </a:r>
          </a:p>
        </p:txBody>
      </p:sp>
      <p:sp>
        <p:nvSpPr>
          <p:cNvPr id="5" name="Rectangle 4"/>
          <p:cNvSpPr/>
          <p:nvPr/>
        </p:nvSpPr>
        <p:spPr>
          <a:xfrm>
            <a:off x="431800" y="609600"/>
            <a:ext cx="8178800" cy="64633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marL="1117854" lvl="2" indent="-514350">
              <a:spcAft>
                <a:spcPts val="600"/>
              </a:spcAft>
            </a:pPr>
            <a:r>
              <a:rPr lang="en-US" dirty="0" smtClean="0">
                <a:solidFill>
                  <a:schemeClr val="tx2"/>
                </a:solidFill>
                <a:effectLst>
                  <a:outerShdw blurRad="31750" dist="25400" dir="5400000" algn="tl" rotWithShape="0">
                    <a:srgbClr val="000000">
                      <a:alpha val="25000"/>
                    </a:srgbClr>
                  </a:outerShdw>
                </a:effectLst>
                <a:cs typeface="Calisto MT (Headings)"/>
              </a:rPr>
              <a:t>Objective: SWBAT: </a:t>
            </a:r>
            <a:r>
              <a:rPr lang="en-US" dirty="0" smtClean="0"/>
              <a:t>Understand  an </a:t>
            </a:r>
            <a:r>
              <a:rPr lang="en-US" b="1" dirty="0" smtClean="0"/>
              <a:t>interview narrative </a:t>
            </a:r>
            <a:r>
              <a:rPr lang="en-US" dirty="0" smtClean="0"/>
              <a:t>by watching a video-clip and reading an </a:t>
            </a:r>
            <a:r>
              <a:rPr lang="en-US" b="1" dirty="0" smtClean="0"/>
              <a:t>interview narrative</a:t>
            </a:r>
            <a:endParaRPr lang="en-US" dirty="0" smtClean="0"/>
          </a:p>
        </p:txBody>
      </p:sp>
      <p:pic>
        <p:nvPicPr>
          <p:cNvPr id="7" name="Picture 6"/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685800" y="1255930"/>
            <a:ext cx="8458200" cy="5602069"/>
          </a:xfrm>
          <a:prstGeom prst="rect">
            <a:avLst/>
          </a:prstGeom>
        </p:spPr>
      </p:pic>
      <p:sp>
        <p:nvSpPr>
          <p:cNvPr id="9" name="TextBox 8"/>
          <p:cNvSpPr txBox="1"/>
          <p:nvPr/>
        </p:nvSpPr>
        <p:spPr>
          <a:xfrm>
            <a:off x="127000" y="685800"/>
            <a:ext cx="2082800" cy="55399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3000" dirty="0" err="1" smtClean="0">
                <a:solidFill>
                  <a:srgbClr val="FF0000"/>
                </a:solidFill>
              </a:rPr>
              <a:t>p</a:t>
            </a:r>
            <a:r>
              <a:rPr lang="en-US" sz="3000" dirty="0" smtClean="0">
                <a:solidFill>
                  <a:srgbClr val="FF0000"/>
                </a:solidFill>
              </a:rPr>
              <a:t>. </a:t>
            </a:r>
            <a:r>
              <a:rPr lang="en-US" sz="3000" b="1" dirty="0" smtClean="0">
                <a:solidFill>
                  <a:srgbClr val="FF0000"/>
                </a:solidFill>
              </a:rPr>
              <a:t>51</a:t>
            </a:r>
            <a:endParaRPr lang="en-US" sz="3000" dirty="0">
              <a:solidFill>
                <a:srgbClr val="FF0000"/>
              </a:solidFill>
            </a:endParaRPr>
          </a:p>
        </p:txBody>
      </p:sp>
      <p:sp>
        <p:nvSpPr>
          <p:cNvPr id="10" name="Right Arrow 9"/>
          <p:cNvSpPr/>
          <p:nvPr/>
        </p:nvSpPr>
        <p:spPr>
          <a:xfrm>
            <a:off x="228600" y="5029200"/>
            <a:ext cx="939800" cy="152400"/>
          </a:xfrm>
          <a:prstGeom prst="rightArrow">
            <a:avLst/>
          </a:prstGeom>
          <a:solidFill>
            <a:srgbClr val="FF0000"/>
          </a:solidFill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" name="Right Arrow 10"/>
          <p:cNvSpPr/>
          <p:nvPr/>
        </p:nvSpPr>
        <p:spPr>
          <a:xfrm>
            <a:off x="152400" y="5715000"/>
            <a:ext cx="939800" cy="152400"/>
          </a:xfrm>
          <a:prstGeom prst="rightArrow">
            <a:avLst/>
          </a:prstGeom>
          <a:solidFill>
            <a:srgbClr val="FF0000"/>
          </a:solidFill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Title 2"/>
          <p:cNvSpPr>
            <a:spLocks noGrp="1"/>
          </p:cNvSpPr>
          <p:nvPr>
            <p:ph type="title"/>
          </p:nvPr>
        </p:nvSpPr>
        <p:spPr>
          <a:xfrm>
            <a:off x="431800" y="46037"/>
            <a:ext cx="8331200" cy="563563"/>
          </a:xfrm>
          <a:ln>
            <a:solidFill>
              <a:schemeClr val="tx1"/>
            </a:solidFill>
          </a:ln>
        </p:spPr>
        <p:txBody>
          <a:bodyPr>
            <a:noAutofit/>
          </a:bodyPr>
          <a:lstStyle/>
          <a:p>
            <a:pPr marL="624078" indent="-514350"/>
            <a:r>
              <a:rPr lang="en-US" sz="3200" dirty="0" smtClean="0"/>
              <a:t>Read </a:t>
            </a:r>
            <a:r>
              <a:rPr lang="en-US" sz="3200" i="1" dirty="0" smtClean="0"/>
              <a:t>Bethany Only Looking Ahead</a:t>
            </a:r>
            <a:r>
              <a:rPr lang="en-US" sz="3200" dirty="0" smtClean="0"/>
              <a:t> (15 min)</a:t>
            </a:r>
          </a:p>
        </p:txBody>
      </p:sp>
      <p:sp>
        <p:nvSpPr>
          <p:cNvPr id="5" name="Rectangle 4"/>
          <p:cNvSpPr/>
          <p:nvPr/>
        </p:nvSpPr>
        <p:spPr>
          <a:xfrm>
            <a:off x="431800" y="609600"/>
            <a:ext cx="8178800" cy="100027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marL="1117854" lvl="2" indent="-514350">
              <a:spcAft>
                <a:spcPts val="600"/>
              </a:spcAft>
            </a:pPr>
            <a:r>
              <a:rPr lang="en-US" dirty="0" smtClean="0">
                <a:solidFill>
                  <a:schemeClr val="tx2"/>
                </a:solidFill>
                <a:effectLst>
                  <a:outerShdw blurRad="31750" dist="25400" dir="5400000" algn="tl" rotWithShape="0">
                    <a:srgbClr val="000000">
                      <a:alpha val="25000"/>
                    </a:srgbClr>
                  </a:outerShdw>
                </a:effectLst>
                <a:cs typeface="Calisto MT (Headings)"/>
              </a:rPr>
              <a:t>Objective: SWBAT: </a:t>
            </a:r>
            <a:r>
              <a:rPr lang="en-US" dirty="0" smtClean="0"/>
              <a:t>Understand the limits of </a:t>
            </a:r>
            <a:r>
              <a:rPr lang="en-US" b="1" dirty="0" smtClean="0"/>
              <a:t>transcripts </a:t>
            </a:r>
            <a:r>
              <a:rPr lang="en-US" dirty="0" smtClean="0"/>
              <a:t>by watching a role play or a transcript</a:t>
            </a:r>
            <a:endParaRPr lang="en-US" b="1" dirty="0" smtClean="0"/>
          </a:p>
          <a:p>
            <a:pPr marL="1117854" lvl="2" indent="-514350">
              <a:spcAft>
                <a:spcPts val="600"/>
              </a:spcAft>
            </a:pPr>
            <a:endParaRPr lang="en-US" dirty="0" smtClean="0"/>
          </a:p>
        </p:txBody>
      </p:sp>
      <p:sp>
        <p:nvSpPr>
          <p:cNvPr id="8" name="TextBox 7"/>
          <p:cNvSpPr txBox="1"/>
          <p:nvPr/>
        </p:nvSpPr>
        <p:spPr>
          <a:xfrm>
            <a:off x="228600" y="1219200"/>
            <a:ext cx="3733800" cy="101566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3000" b="1" dirty="0" smtClean="0">
                <a:solidFill>
                  <a:srgbClr val="FF0000"/>
                </a:solidFill>
              </a:rPr>
              <a:t>Transcript</a:t>
            </a:r>
            <a:r>
              <a:rPr lang="en-US" sz="3000" dirty="0" smtClean="0">
                <a:solidFill>
                  <a:srgbClr val="FF0000"/>
                </a:solidFill>
              </a:rPr>
              <a:t>: a written record of what is said</a:t>
            </a:r>
            <a:endParaRPr lang="en-US" sz="3000" b="1" dirty="0">
              <a:solidFill>
                <a:srgbClr val="FF0000"/>
              </a:solidFill>
            </a:endParaRPr>
          </a:p>
        </p:txBody>
      </p:sp>
      <p:sp>
        <p:nvSpPr>
          <p:cNvPr id="10" name="TextBox 9"/>
          <p:cNvSpPr txBox="1"/>
          <p:nvPr/>
        </p:nvSpPr>
        <p:spPr>
          <a:xfrm>
            <a:off x="228600" y="2971800"/>
            <a:ext cx="4953000" cy="4170372"/>
          </a:xfrm>
          <a:prstGeom prst="rect">
            <a:avLst/>
          </a:prstGeom>
          <a:solidFill>
            <a:srgbClr val="FFFFFF"/>
          </a:solidFill>
        </p:spPr>
        <p:txBody>
          <a:bodyPr wrap="square" rtlCol="0">
            <a:spAutoFit/>
          </a:bodyPr>
          <a:lstStyle/>
          <a:p>
            <a:pPr algn="ctr"/>
            <a:r>
              <a:rPr lang="en-US" sz="3000" dirty="0" smtClean="0"/>
              <a:t>Read the example </a:t>
            </a:r>
            <a:r>
              <a:rPr lang="en-US" sz="3000" dirty="0" err="1" smtClean="0">
                <a:sym typeface="Wingdings"/>
              </a:rPr>
              <a:t></a:t>
            </a:r>
            <a:endParaRPr lang="en-US" sz="3000" dirty="0" smtClean="0"/>
          </a:p>
          <a:p>
            <a:r>
              <a:rPr lang="en-US" sz="3000" u="sng" dirty="0" smtClean="0"/>
              <a:t>Example:</a:t>
            </a:r>
            <a:endParaRPr lang="en-US" sz="3000" dirty="0" smtClean="0"/>
          </a:p>
          <a:p>
            <a:endParaRPr lang="en-US" sz="2500" u="sng" dirty="0" smtClean="0"/>
          </a:p>
          <a:p>
            <a:r>
              <a:rPr lang="en-US" sz="2500" b="1" dirty="0" smtClean="0"/>
              <a:t>Student</a:t>
            </a:r>
            <a:r>
              <a:rPr lang="en-US" sz="2500" dirty="0" smtClean="0"/>
              <a:t>– </a:t>
            </a:r>
            <a:r>
              <a:rPr lang="en-US" sz="2500" i="1" dirty="0" smtClean="0"/>
              <a:t>Can I go to the bathroom?</a:t>
            </a:r>
            <a:endParaRPr lang="en-US" sz="2500" u="sng" dirty="0" smtClean="0"/>
          </a:p>
          <a:p>
            <a:r>
              <a:rPr lang="en-US" sz="2500" b="1" dirty="0" smtClean="0"/>
              <a:t>Mr. Schy</a:t>
            </a:r>
            <a:r>
              <a:rPr lang="en-US" sz="2500" dirty="0" smtClean="0"/>
              <a:t>—</a:t>
            </a:r>
            <a:r>
              <a:rPr lang="en-US" sz="2500" i="1" dirty="0" smtClean="0"/>
              <a:t>Is it an emergency?</a:t>
            </a:r>
          </a:p>
          <a:p>
            <a:r>
              <a:rPr lang="en-US" sz="2500" b="1" dirty="0" smtClean="0"/>
              <a:t>Student</a:t>
            </a:r>
            <a:r>
              <a:rPr lang="en-US" sz="2500" dirty="0" smtClean="0"/>
              <a:t>– </a:t>
            </a:r>
            <a:r>
              <a:rPr lang="en-US" sz="2500" i="1" dirty="0" smtClean="0"/>
              <a:t>Yeah, I’ve really </a:t>
            </a:r>
            <a:r>
              <a:rPr lang="en-US" sz="2500" i="1" dirty="0" err="1" smtClean="0"/>
              <a:t>gotta</a:t>
            </a:r>
            <a:r>
              <a:rPr lang="en-US" sz="2500" i="1" dirty="0" smtClean="0"/>
              <a:t> go!</a:t>
            </a:r>
          </a:p>
          <a:p>
            <a:r>
              <a:rPr lang="en-US" sz="2500" b="1" dirty="0" smtClean="0"/>
              <a:t>Mr. Schy </a:t>
            </a:r>
            <a:r>
              <a:rPr lang="en-US" sz="2500" dirty="0" smtClean="0"/>
              <a:t>– </a:t>
            </a:r>
            <a:r>
              <a:rPr lang="en-US" sz="2500" i="1" dirty="0" smtClean="0"/>
              <a:t>Okay, fill out a pass, and let me sign it.</a:t>
            </a:r>
          </a:p>
          <a:p>
            <a:r>
              <a:rPr lang="en-US" sz="2500" b="1" dirty="0" smtClean="0"/>
              <a:t>Student</a:t>
            </a:r>
            <a:r>
              <a:rPr lang="en-US" sz="2500" dirty="0" smtClean="0"/>
              <a:t>-- </a:t>
            </a:r>
            <a:r>
              <a:rPr lang="en-US" sz="2500" i="1" dirty="0" smtClean="0"/>
              <a:t>Okay.</a:t>
            </a:r>
          </a:p>
          <a:p>
            <a:endParaRPr lang="en-US" sz="3000" dirty="0" smtClean="0"/>
          </a:p>
        </p:txBody>
      </p:sp>
      <p:sp>
        <p:nvSpPr>
          <p:cNvPr id="11" name="TextBox 10"/>
          <p:cNvSpPr txBox="1"/>
          <p:nvPr/>
        </p:nvSpPr>
        <p:spPr>
          <a:xfrm>
            <a:off x="5029200" y="1219200"/>
            <a:ext cx="4267200" cy="5632311"/>
          </a:xfrm>
          <a:prstGeom prst="rect">
            <a:avLst/>
          </a:prstGeom>
          <a:solidFill>
            <a:schemeClr val="bg1"/>
          </a:solidFill>
        </p:spPr>
        <p:txBody>
          <a:bodyPr wrap="square" rtlCol="0">
            <a:spAutoFit/>
          </a:bodyPr>
          <a:lstStyle/>
          <a:p>
            <a:r>
              <a:rPr lang="en-US" sz="3000" dirty="0" smtClean="0"/>
              <a:t>What type of information does this </a:t>
            </a:r>
            <a:r>
              <a:rPr lang="en-US" sz="3000" b="1" dirty="0" smtClean="0"/>
              <a:t>transcript </a:t>
            </a:r>
            <a:r>
              <a:rPr lang="en-US" sz="3000" dirty="0" smtClean="0"/>
              <a:t>leave out?</a:t>
            </a:r>
          </a:p>
          <a:p>
            <a:endParaRPr lang="en-US" sz="3000" dirty="0" smtClean="0"/>
          </a:p>
          <a:p>
            <a:endParaRPr lang="en-US" sz="3000" dirty="0" smtClean="0"/>
          </a:p>
          <a:p>
            <a:endParaRPr lang="en-US" sz="3000" dirty="0" smtClean="0"/>
          </a:p>
          <a:p>
            <a:endParaRPr lang="en-US" sz="3000" dirty="0" smtClean="0"/>
          </a:p>
          <a:p>
            <a:endParaRPr lang="en-US" sz="3000" dirty="0" smtClean="0"/>
          </a:p>
          <a:p>
            <a:endParaRPr lang="en-US" sz="3000" dirty="0" smtClean="0"/>
          </a:p>
          <a:p>
            <a:endParaRPr lang="en-US" sz="3000" dirty="0" smtClean="0"/>
          </a:p>
          <a:p>
            <a:endParaRPr lang="en-US" sz="3000" dirty="0" smtClean="0"/>
          </a:p>
          <a:p>
            <a:endParaRPr lang="en-US" sz="3000" dirty="0" smtClean="0"/>
          </a:p>
        </p:txBody>
      </p:sp>
      <p:grpSp>
        <p:nvGrpSpPr>
          <p:cNvPr id="15" name="Group 14"/>
          <p:cNvGrpSpPr/>
          <p:nvPr/>
        </p:nvGrpSpPr>
        <p:grpSpPr>
          <a:xfrm>
            <a:off x="304800" y="1143000"/>
            <a:ext cx="4876800" cy="5410200"/>
            <a:chOff x="533400" y="1844219"/>
            <a:chExt cx="4096512" cy="4708981"/>
          </a:xfrm>
        </p:grpSpPr>
        <p:sp>
          <p:nvSpPr>
            <p:cNvPr id="12" name="TextBox 11"/>
            <p:cNvSpPr txBox="1"/>
            <p:nvPr/>
          </p:nvSpPr>
          <p:spPr>
            <a:xfrm>
              <a:off x="533400" y="1844219"/>
              <a:ext cx="3962400" cy="4708981"/>
            </a:xfrm>
            <a:prstGeom prst="rect">
              <a:avLst/>
            </a:prstGeom>
            <a:solidFill>
              <a:schemeClr val="bg1"/>
            </a:solidFill>
          </p:spPr>
          <p:txBody>
            <a:bodyPr wrap="square" rtlCol="0">
              <a:spAutoFit/>
            </a:bodyPr>
            <a:lstStyle/>
            <a:p>
              <a:r>
                <a:rPr lang="en-US" sz="5000" dirty="0" smtClean="0"/>
                <a:t>Make sure to include THIS type of information in your interview narrative!!!</a:t>
              </a:r>
            </a:p>
          </p:txBody>
        </p:sp>
        <p:cxnSp>
          <p:nvCxnSpPr>
            <p:cNvPr id="14" name="Straight Arrow Connector 13"/>
            <p:cNvCxnSpPr/>
            <p:nvPr/>
          </p:nvCxnSpPr>
          <p:spPr>
            <a:xfrm>
              <a:off x="2919984" y="3106035"/>
              <a:ext cx="1709928" cy="661571"/>
            </a:xfrm>
            <a:prstGeom prst="straightConnector1">
              <a:avLst/>
            </a:prstGeom>
            <a:ln w="127000">
              <a:solidFill>
                <a:srgbClr val="FF0000"/>
              </a:solidFill>
              <a:tailEnd type="arrow"/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</p:grpSp>
    </p:spTree>
  </p:cSld>
  <p:clrMapOvr>
    <a:masterClrMapping/>
  </p:clrMapOvr>
  <p:timing>
    <p:tnLst>
      <p:par>
        <p:cTn xmlns:p14="http://schemas.microsoft.com/office/powerpoint/2010/main"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0" grpId="0" animBg="1"/>
      <p:bldP spid="11" grpId="0" animBg="1"/>
    </p:bld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Title 2"/>
          <p:cNvSpPr>
            <a:spLocks noGrp="1"/>
          </p:cNvSpPr>
          <p:nvPr>
            <p:ph type="title"/>
          </p:nvPr>
        </p:nvSpPr>
        <p:spPr>
          <a:xfrm>
            <a:off x="431800" y="46037"/>
            <a:ext cx="8331200" cy="563563"/>
          </a:xfrm>
          <a:ln>
            <a:solidFill>
              <a:schemeClr val="tx1"/>
            </a:solidFill>
          </a:ln>
        </p:spPr>
        <p:txBody>
          <a:bodyPr>
            <a:noAutofit/>
          </a:bodyPr>
          <a:lstStyle/>
          <a:p>
            <a:pPr marL="624078" indent="-514350"/>
            <a:r>
              <a:rPr lang="en-US" sz="3200" dirty="0" smtClean="0"/>
              <a:t>Read </a:t>
            </a:r>
            <a:r>
              <a:rPr lang="en-US" sz="3200" i="1" dirty="0" smtClean="0"/>
              <a:t>Bethany Only Looking Ahead</a:t>
            </a:r>
            <a:r>
              <a:rPr lang="en-US" sz="3200" dirty="0" smtClean="0"/>
              <a:t> </a:t>
            </a:r>
            <a:r>
              <a:rPr lang="en-US" sz="3200" smtClean="0"/>
              <a:t>(</a:t>
            </a:r>
            <a:r>
              <a:rPr lang="en-US" sz="3200" smtClean="0"/>
              <a:t>10 </a:t>
            </a:r>
            <a:r>
              <a:rPr lang="en-US" sz="3200" dirty="0" smtClean="0"/>
              <a:t>min)</a:t>
            </a:r>
          </a:p>
        </p:txBody>
      </p:sp>
      <p:sp>
        <p:nvSpPr>
          <p:cNvPr id="5" name="Rectangle 4"/>
          <p:cNvSpPr/>
          <p:nvPr/>
        </p:nvSpPr>
        <p:spPr>
          <a:xfrm>
            <a:off x="431800" y="609600"/>
            <a:ext cx="8178800" cy="64633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marL="1117854" lvl="2" indent="-514350">
              <a:spcAft>
                <a:spcPts val="600"/>
              </a:spcAft>
            </a:pPr>
            <a:r>
              <a:rPr lang="en-US" dirty="0" smtClean="0">
                <a:solidFill>
                  <a:schemeClr val="tx2"/>
                </a:solidFill>
                <a:effectLst>
                  <a:outerShdw blurRad="31750" dist="25400" dir="5400000" algn="tl" rotWithShape="0">
                    <a:srgbClr val="000000">
                      <a:alpha val="25000"/>
                    </a:srgbClr>
                  </a:outerShdw>
                </a:effectLst>
                <a:cs typeface="Calisto MT (Headings)"/>
              </a:rPr>
              <a:t>Objective: SWBAT: </a:t>
            </a:r>
            <a:r>
              <a:rPr lang="en-US" dirty="0" smtClean="0"/>
              <a:t>Understand  an </a:t>
            </a:r>
            <a:r>
              <a:rPr lang="en-US" b="1" dirty="0" smtClean="0"/>
              <a:t>interview narrative </a:t>
            </a:r>
            <a:r>
              <a:rPr lang="en-US" dirty="0" smtClean="0"/>
              <a:t>by watching a video-clip and reading an </a:t>
            </a:r>
            <a:r>
              <a:rPr lang="en-US" b="1" dirty="0" smtClean="0"/>
              <a:t>interview narrative</a:t>
            </a:r>
            <a:endParaRPr lang="en-US" dirty="0" smtClean="0"/>
          </a:p>
        </p:txBody>
      </p:sp>
      <p:sp>
        <p:nvSpPr>
          <p:cNvPr id="9" name="TextBox 8"/>
          <p:cNvSpPr txBox="1"/>
          <p:nvPr/>
        </p:nvSpPr>
        <p:spPr>
          <a:xfrm>
            <a:off x="127000" y="685800"/>
            <a:ext cx="2082800" cy="55399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3000" dirty="0" err="1" smtClean="0">
                <a:solidFill>
                  <a:srgbClr val="FF0000"/>
                </a:solidFill>
              </a:rPr>
              <a:t>p</a:t>
            </a:r>
            <a:r>
              <a:rPr lang="en-US" sz="3000" dirty="0" smtClean="0">
                <a:solidFill>
                  <a:srgbClr val="FF0000"/>
                </a:solidFill>
              </a:rPr>
              <a:t>. </a:t>
            </a:r>
            <a:r>
              <a:rPr lang="en-US" sz="3000" b="1" dirty="0" smtClean="0">
                <a:solidFill>
                  <a:srgbClr val="FF0000"/>
                </a:solidFill>
              </a:rPr>
              <a:t>52</a:t>
            </a:r>
            <a:endParaRPr lang="en-US" sz="3000" dirty="0">
              <a:solidFill>
                <a:srgbClr val="FF0000"/>
              </a:solidFill>
            </a:endParaRPr>
          </a:p>
        </p:txBody>
      </p:sp>
      <p:sp>
        <p:nvSpPr>
          <p:cNvPr id="11" name="TextBox 10"/>
          <p:cNvSpPr txBox="1"/>
          <p:nvPr/>
        </p:nvSpPr>
        <p:spPr>
          <a:xfrm>
            <a:off x="2590800" y="1828800"/>
            <a:ext cx="4267200" cy="3170099"/>
          </a:xfrm>
          <a:prstGeom prst="rect">
            <a:avLst/>
          </a:prstGeom>
          <a:solidFill>
            <a:schemeClr val="bg1"/>
          </a:solidFill>
        </p:spPr>
        <p:txBody>
          <a:bodyPr wrap="square" rtlCol="0">
            <a:spAutoFit/>
          </a:bodyPr>
          <a:lstStyle/>
          <a:p>
            <a:pPr algn="ctr"/>
            <a:r>
              <a:rPr lang="en-US" sz="5000" u="sng" dirty="0" smtClean="0"/>
              <a:t>While You Read</a:t>
            </a:r>
          </a:p>
          <a:p>
            <a:r>
              <a:rPr lang="en-US" sz="3000" dirty="0" smtClean="0"/>
              <a:t>What type of information does this </a:t>
            </a:r>
            <a:r>
              <a:rPr lang="en-US" sz="3000" b="1" dirty="0" smtClean="0"/>
              <a:t>interview narrative </a:t>
            </a:r>
            <a:r>
              <a:rPr lang="en-US" sz="3000" dirty="0" smtClean="0"/>
              <a:t>provide that a </a:t>
            </a:r>
            <a:r>
              <a:rPr lang="en-US" sz="3000" b="1" dirty="0" smtClean="0"/>
              <a:t>transcript </a:t>
            </a:r>
            <a:r>
              <a:rPr lang="en-US" sz="3000" dirty="0" smtClean="0"/>
              <a:t>would</a:t>
            </a:r>
            <a:r>
              <a:rPr lang="en-US" sz="3000" b="1" dirty="0" smtClean="0"/>
              <a:t> </a:t>
            </a:r>
            <a:r>
              <a:rPr lang="en-US" sz="3000" dirty="0" smtClean="0"/>
              <a:t>leave out?</a:t>
            </a:r>
          </a:p>
        </p:txBody>
      </p:sp>
    </p:spTree>
  </p:cSld>
  <p:clrMapOvr>
    <a:masterClrMapping/>
  </p:clrMapOvr>
  <p:timing>
    <p:tnLst>
      <p:par>
        <p:cTn xmlns:p14="http://schemas.microsoft.com/office/powerpoint/2010/main"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1" grpId="0" animBg="1"/>
    </p:bld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Title 2"/>
          <p:cNvSpPr>
            <a:spLocks noGrp="1"/>
          </p:cNvSpPr>
          <p:nvPr>
            <p:ph type="title"/>
          </p:nvPr>
        </p:nvSpPr>
        <p:spPr>
          <a:xfrm>
            <a:off x="431800" y="46037"/>
            <a:ext cx="8331200" cy="886728"/>
          </a:xfrm>
          <a:ln>
            <a:solidFill>
              <a:schemeClr val="tx1"/>
            </a:solidFill>
          </a:ln>
        </p:spPr>
        <p:txBody>
          <a:bodyPr>
            <a:noAutofit/>
          </a:bodyPr>
          <a:lstStyle/>
          <a:p>
            <a:pPr marL="1024128" lvl="1" indent="-514350" algn="ctr"/>
            <a:r>
              <a:rPr lang="en-US" sz="3000" dirty="0" smtClean="0">
                <a:latin typeface="Calibri"/>
                <a:cs typeface="Calibri"/>
              </a:rPr>
              <a:t>What info do we get beyond what a </a:t>
            </a:r>
            <a:r>
              <a:rPr lang="en-US" sz="3000" b="1" dirty="0" smtClean="0">
                <a:latin typeface="Calibri"/>
                <a:cs typeface="Calibri"/>
              </a:rPr>
              <a:t>transcript</a:t>
            </a:r>
            <a:r>
              <a:rPr lang="en-US" sz="3000" dirty="0" smtClean="0">
                <a:latin typeface="Calibri"/>
                <a:cs typeface="Calibri"/>
              </a:rPr>
              <a:t> would give us? (9 min)</a:t>
            </a:r>
          </a:p>
        </p:txBody>
      </p:sp>
      <p:sp>
        <p:nvSpPr>
          <p:cNvPr id="5" name="Rectangle 4"/>
          <p:cNvSpPr/>
          <p:nvPr/>
        </p:nvSpPr>
        <p:spPr>
          <a:xfrm>
            <a:off x="584200" y="932765"/>
            <a:ext cx="8178800" cy="64633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marL="1117854" lvl="2" indent="-514350">
              <a:spcAft>
                <a:spcPts val="600"/>
              </a:spcAft>
            </a:pPr>
            <a:r>
              <a:rPr lang="en-US" dirty="0" smtClean="0">
                <a:solidFill>
                  <a:schemeClr val="tx2"/>
                </a:solidFill>
                <a:effectLst>
                  <a:outerShdw blurRad="31750" dist="25400" dir="5400000" algn="tl" rotWithShape="0">
                    <a:srgbClr val="000000">
                      <a:alpha val="25000"/>
                    </a:srgbClr>
                  </a:outerShdw>
                </a:effectLst>
                <a:cs typeface="Calisto MT (Headings)"/>
              </a:rPr>
              <a:t>Objective: SWBAT: </a:t>
            </a:r>
            <a:r>
              <a:rPr lang="en-US" dirty="0" smtClean="0"/>
              <a:t>Understand  an </a:t>
            </a:r>
            <a:r>
              <a:rPr lang="en-US" b="1" dirty="0" smtClean="0"/>
              <a:t>interview narrative </a:t>
            </a:r>
            <a:r>
              <a:rPr lang="en-US" dirty="0" smtClean="0"/>
              <a:t>by watching a video-clip and reading an </a:t>
            </a:r>
            <a:r>
              <a:rPr lang="en-US" b="1" dirty="0" smtClean="0"/>
              <a:t>interview narrative</a:t>
            </a:r>
            <a:endParaRPr lang="en-US" dirty="0" smtClean="0"/>
          </a:p>
        </p:txBody>
      </p:sp>
      <p:sp>
        <p:nvSpPr>
          <p:cNvPr id="9" name="TextBox 8"/>
          <p:cNvSpPr txBox="1"/>
          <p:nvPr/>
        </p:nvSpPr>
        <p:spPr>
          <a:xfrm>
            <a:off x="127000" y="893802"/>
            <a:ext cx="1092200" cy="55399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3000" dirty="0" err="1" smtClean="0">
                <a:solidFill>
                  <a:srgbClr val="FF0000"/>
                </a:solidFill>
              </a:rPr>
              <a:t>p</a:t>
            </a:r>
            <a:r>
              <a:rPr lang="en-US" sz="3000" dirty="0" smtClean="0">
                <a:solidFill>
                  <a:srgbClr val="FF0000"/>
                </a:solidFill>
              </a:rPr>
              <a:t>. </a:t>
            </a:r>
            <a:r>
              <a:rPr lang="en-US" sz="3000" b="1" dirty="0" smtClean="0">
                <a:solidFill>
                  <a:srgbClr val="FF0000"/>
                </a:solidFill>
              </a:rPr>
              <a:t>52</a:t>
            </a:r>
            <a:endParaRPr lang="en-US" sz="3000" dirty="0">
              <a:solidFill>
                <a:srgbClr val="FF0000"/>
              </a:solidFill>
            </a:endParaRPr>
          </a:p>
        </p:txBody>
      </p:sp>
      <p:sp>
        <p:nvSpPr>
          <p:cNvPr id="11" name="TextBox 10"/>
          <p:cNvSpPr txBox="1"/>
          <p:nvPr/>
        </p:nvSpPr>
        <p:spPr>
          <a:xfrm>
            <a:off x="76200" y="1579096"/>
            <a:ext cx="4267200" cy="3170099"/>
          </a:xfrm>
          <a:prstGeom prst="rect">
            <a:avLst/>
          </a:prstGeom>
          <a:solidFill>
            <a:schemeClr val="bg1"/>
          </a:solidFill>
        </p:spPr>
        <p:txBody>
          <a:bodyPr wrap="square" rtlCol="0">
            <a:spAutoFit/>
          </a:bodyPr>
          <a:lstStyle/>
          <a:p>
            <a:pPr algn="ctr"/>
            <a:r>
              <a:rPr lang="en-US" sz="5000" u="sng" dirty="0" smtClean="0"/>
              <a:t>While You Read</a:t>
            </a:r>
          </a:p>
          <a:p>
            <a:r>
              <a:rPr lang="en-US" sz="3000" dirty="0" smtClean="0"/>
              <a:t>What type of information does this </a:t>
            </a:r>
            <a:r>
              <a:rPr lang="en-US" sz="3000" b="1" dirty="0" smtClean="0"/>
              <a:t>interview narrative </a:t>
            </a:r>
            <a:r>
              <a:rPr lang="en-US" sz="3000" dirty="0" smtClean="0"/>
              <a:t>provide that a </a:t>
            </a:r>
            <a:r>
              <a:rPr lang="en-US" sz="3000" b="1" dirty="0" smtClean="0"/>
              <a:t>transcript </a:t>
            </a:r>
            <a:r>
              <a:rPr lang="en-US" sz="3000" dirty="0" smtClean="0"/>
              <a:t>would</a:t>
            </a:r>
            <a:r>
              <a:rPr lang="en-US" sz="3000" b="1" dirty="0" smtClean="0"/>
              <a:t> </a:t>
            </a:r>
            <a:r>
              <a:rPr lang="en-US" sz="3000" dirty="0" smtClean="0"/>
              <a:t>leave out?</a:t>
            </a:r>
          </a:p>
        </p:txBody>
      </p:sp>
      <p:sp>
        <p:nvSpPr>
          <p:cNvPr id="7" name="TextBox 6"/>
          <p:cNvSpPr txBox="1"/>
          <p:nvPr/>
        </p:nvSpPr>
        <p:spPr>
          <a:xfrm>
            <a:off x="4495800" y="1579096"/>
            <a:ext cx="4267200" cy="5170646"/>
          </a:xfrm>
          <a:prstGeom prst="rect">
            <a:avLst/>
          </a:prstGeom>
          <a:solidFill>
            <a:schemeClr val="bg1"/>
          </a:solidFill>
        </p:spPr>
        <p:txBody>
          <a:bodyPr wrap="square" rtlCol="0">
            <a:spAutoFit/>
          </a:bodyPr>
          <a:lstStyle/>
          <a:p>
            <a:pPr algn="ctr"/>
            <a:r>
              <a:rPr lang="en-US" sz="5000" u="sng" dirty="0" smtClean="0"/>
              <a:t>Examples</a:t>
            </a:r>
          </a:p>
          <a:p>
            <a:pPr algn="ctr"/>
            <a:endParaRPr lang="en-US" sz="5000" u="sng" dirty="0" smtClean="0"/>
          </a:p>
          <a:p>
            <a:pPr algn="ctr"/>
            <a:endParaRPr lang="en-US" sz="5000" u="sng" dirty="0" smtClean="0"/>
          </a:p>
          <a:p>
            <a:pPr algn="ctr"/>
            <a:endParaRPr lang="en-US" sz="5000" u="sng" dirty="0" smtClean="0"/>
          </a:p>
          <a:p>
            <a:pPr algn="ctr"/>
            <a:endParaRPr lang="en-US" sz="5000" u="sng" dirty="0" smtClean="0"/>
          </a:p>
          <a:p>
            <a:pPr algn="ctr"/>
            <a:endParaRPr lang="en-US" sz="5000" u="sng" dirty="0" smtClean="0"/>
          </a:p>
          <a:p>
            <a:pPr algn="ctr"/>
            <a:endParaRPr lang="en-US" sz="3000" dirty="0" smtClean="0"/>
          </a:p>
        </p:txBody>
      </p:sp>
      <p:cxnSp>
        <p:nvCxnSpPr>
          <p:cNvPr id="10" name="Straight Arrow Connector 9"/>
          <p:cNvCxnSpPr/>
          <p:nvPr/>
        </p:nvCxnSpPr>
        <p:spPr>
          <a:xfrm flipV="1">
            <a:off x="2819400" y="4267200"/>
            <a:ext cx="1905000" cy="304800"/>
          </a:xfrm>
          <a:prstGeom prst="straightConnector1">
            <a:avLst/>
          </a:prstGeom>
          <a:ln w="101600">
            <a:solidFill>
              <a:srgbClr val="FF0000"/>
            </a:solidFill>
            <a:tailEnd type="arrow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  <p:timing>
    <p:tnLst>
      <p:par>
        <p:cTn xmlns:p14="http://schemas.microsoft.com/office/powerpoint/2010/main"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1" grpId="0" animBg="1"/>
      <p:bldP spid="7" grpId="0" animBg="1"/>
    </p:bld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Title 2"/>
          <p:cNvSpPr>
            <a:spLocks noGrp="1"/>
          </p:cNvSpPr>
          <p:nvPr>
            <p:ph type="title"/>
          </p:nvPr>
        </p:nvSpPr>
        <p:spPr>
          <a:xfrm>
            <a:off x="431800" y="46037"/>
            <a:ext cx="8331200" cy="563563"/>
          </a:xfrm>
          <a:ln>
            <a:solidFill>
              <a:schemeClr val="tx1"/>
            </a:solidFill>
          </a:ln>
        </p:spPr>
        <p:txBody>
          <a:bodyPr>
            <a:noAutofit/>
          </a:bodyPr>
          <a:lstStyle/>
          <a:p>
            <a:pPr marL="624078" indent="-514350"/>
            <a:r>
              <a:rPr lang="en-US" sz="3200" dirty="0" smtClean="0"/>
              <a:t>Worksheet </a:t>
            </a:r>
            <a:r>
              <a:rPr lang="en-US" sz="3200" dirty="0" smtClean="0"/>
              <a:t>(5 min)</a:t>
            </a:r>
          </a:p>
        </p:txBody>
      </p:sp>
      <p:sp>
        <p:nvSpPr>
          <p:cNvPr id="5" name="Rectangle 4"/>
          <p:cNvSpPr/>
          <p:nvPr/>
        </p:nvSpPr>
        <p:spPr>
          <a:xfrm>
            <a:off x="431800" y="609600"/>
            <a:ext cx="8178800" cy="64633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marL="1117854" lvl="2" indent="-514350">
              <a:spcAft>
                <a:spcPts val="600"/>
              </a:spcAft>
            </a:pPr>
            <a:r>
              <a:rPr lang="en-US" dirty="0" smtClean="0">
                <a:solidFill>
                  <a:schemeClr val="tx2"/>
                </a:solidFill>
                <a:effectLst>
                  <a:outerShdw blurRad="31750" dist="25400" dir="5400000" algn="tl" rotWithShape="0">
                    <a:srgbClr val="000000">
                      <a:alpha val="25000"/>
                    </a:srgbClr>
                  </a:outerShdw>
                </a:effectLst>
                <a:cs typeface="Calisto MT (Headings)"/>
              </a:rPr>
              <a:t>Objective: SWBAT: </a:t>
            </a:r>
            <a:r>
              <a:rPr lang="en-US" dirty="0" smtClean="0"/>
              <a:t>Understand  an </a:t>
            </a:r>
            <a:r>
              <a:rPr lang="en-US" b="1" dirty="0" smtClean="0"/>
              <a:t>interview narrative </a:t>
            </a:r>
            <a:r>
              <a:rPr lang="en-US" dirty="0" smtClean="0"/>
              <a:t>by watching a video-clip and reading an </a:t>
            </a:r>
            <a:r>
              <a:rPr lang="en-US" b="1" dirty="0" smtClean="0"/>
              <a:t>interview narrative</a:t>
            </a:r>
            <a:endParaRPr lang="en-US" dirty="0" smtClean="0"/>
          </a:p>
        </p:txBody>
      </p:sp>
      <p:pic>
        <p:nvPicPr>
          <p:cNvPr id="7" name="Picture 6"/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685800" y="1255930"/>
            <a:ext cx="8458200" cy="5602069"/>
          </a:xfrm>
          <a:prstGeom prst="rect">
            <a:avLst/>
          </a:prstGeom>
        </p:spPr>
      </p:pic>
      <p:sp>
        <p:nvSpPr>
          <p:cNvPr id="9" name="TextBox 8"/>
          <p:cNvSpPr txBox="1"/>
          <p:nvPr/>
        </p:nvSpPr>
        <p:spPr>
          <a:xfrm>
            <a:off x="127000" y="685800"/>
            <a:ext cx="2082800" cy="55399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3000" dirty="0" err="1" smtClean="0">
                <a:solidFill>
                  <a:srgbClr val="FF0000"/>
                </a:solidFill>
              </a:rPr>
              <a:t>p</a:t>
            </a:r>
            <a:r>
              <a:rPr lang="en-US" sz="3000" dirty="0" smtClean="0">
                <a:solidFill>
                  <a:srgbClr val="FF0000"/>
                </a:solidFill>
              </a:rPr>
              <a:t>. </a:t>
            </a:r>
            <a:r>
              <a:rPr lang="en-US" sz="3000" b="1" dirty="0" smtClean="0">
                <a:solidFill>
                  <a:srgbClr val="FF0000"/>
                </a:solidFill>
              </a:rPr>
              <a:t>51</a:t>
            </a:r>
            <a:endParaRPr lang="en-US" sz="3000" dirty="0">
              <a:solidFill>
                <a:srgbClr val="FF0000"/>
              </a:solidFill>
            </a:endParaRPr>
          </a:p>
        </p:txBody>
      </p:sp>
      <p:sp>
        <p:nvSpPr>
          <p:cNvPr id="10" name="Right Arrow 9"/>
          <p:cNvSpPr/>
          <p:nvPr/>
        </p:nvSpPr>
        <p:spPr>
          <a:xfrm>
            <a:off x="228600" y="5029200"/>
            <a:ext cx="939800" cy="152400"/>
          </a:xfrm>
          <a:prstGeom prst="rightArrow">
            <a:avLst/>
          </a:prstGeom>
          <a:solidFill>
            <a:srgbClr val="FF0000"/>
          </a:solidFill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" name="Right Arrow 10"/>
          <p:cNvSpPr/>
          <p:nvPr/>
        </p:nvSpPr>
        <p:spPr>
          <a:xfrm>
            <a:off x="152400" y="5715000"/>
            <a:ext cx="939800" cy="152400"/>
          </a:xfrm>
          <a:prstGeom prst="rightArrow">
            <a:avLst/>
          </a:prstGeom>
          <a:solidFill>
            <a:srgbClr val="FF0000"/>
          </a:solidFill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35997576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itle 2"/>
          <p:cNvSpPr>
            <a:spLocks noGrp="1"/>
          </p:cNvSpPr>
          <p:nvPr>
            <p:ph type="title"/>
          </p:nvPr>
        </p:nvSpPr>
        <p:spPr>
          <a:xfrm>
            <a:off x="2019300" y="274638"/>
            <a:ext cx="5524500" cy="639762"/>
          </a:xfrm>
          <a:ln>
            <a:solidFill>
              <a:schemeClr val="tx1"/>
            </a:solidFill>
          </a:ln>
        </p:spPr>
        <p:txBody>
          <a:bodyPr/>
          <a:lstStyle/>
          <a:p>
            <a:r>
              <a:rPr lang="en-US" sz="3000" dirty="0" smtClean="0"/>
              <a:t>Closing (</a:t>
            </a:r>
            <a:r>
              <a:rPr lang="en-US" sz="3000" dirty="0"/>
              <a:t>1</a:t>
            </a:r>
            <a:r>
              <a:rPr lang="en-US" sz="3000" dirty="0" smtClean="0"/>
              <a:t> min)</a:t>
            </a:r>
            <a:endParaRPr lang="en-US" sz="3000" dirty="0"/>
          </a:p>
        </p:txBody>
      </p:sp>
      <p:sp>
        <p:nvSpPr>
          <p:cNvPr id="4" name="Rectangle 3"/>
          <p:cNvSpPr/>
          <p:nvPr/>
        </p:nvSpPr>
        <p:spPr>
          <a:xfrm>
            <a:off x="2286000" y="-25494302"/>
            <a:ext cx="4572000" cy="3139321"/>
          </a:xfrm>
          <a:prstGeom prst="rect">
            <a:avLst/>
          </a:prstGeom>
        </p:spPr>
        <p:txBody>
          <a:bodyPr>
            <a:spAutoFit/>
          </a:bodyPr>
          <a:lstStyle/>
          <a:p>
            <a:r>
              <a:rPr lang="en-US" dirty="0" smtClean="0"/>
              <a:t>Content (The knowledge you’ll master today)</a:t>
            </a:r>
          </a:p>
          <a:p>
            <a:r>
              <a:rPr lang="en-US" u="sng" dirty="0" smtClean="0"/>
              <a:t>SWBAT</a:t>
            </a:r>
            <a:r>
              <a:rPr lang="en-US" dirty="0" smtClean="0"/>
              <a:t>:</a:t>
            </a:r>
          </a:p>
          <a:p>
            <a:pPr marL="1088136" lvl="2" indent="-457200">
              <a:buFont typeface="+mj-lt"/>
              <a:buAutoNum type="arabicPeriod"/>
            </a:pPr>
            <a:r>
              <a:rPr lang="en-US" dirty="0" smtClean="0"/>
              <a:t>Create rough draft classroom norms for 10 different situations</a:t>
            </a:r>
          </a:p>
          <a:p>
            <a:pPr marL="1088136" lvl="2" indent="-457200">
              <a:buFont typeface="+mj-lt"/>
              <a:buAutoNum type="arabicPeriod"/>
            </a:pPr>
            <a:r>
              <a:rPr lang="en-US" dirty="0" smtClean="0"/>
              <a:t>Create class-wide final-draft classroom norms for 10 different situations</a:t>
            </a:r>
          </a:p>
          <a:p>
            <a:pPr marL="1088136" lvl="2" indent="-457200">
              <a:buFont typeface="+mj-lt"/>
              <a:buAutoNum type="arabicPeriod"/>
            </a:pPr>
            <a:r>
              <a:rPr lang="en-US" dirty="0" smtClean="0"/>
              <a:t>Define the word “norm” and explain why it is important to have norms</a:t>
            </a:r>
          </a:p>
          <a:p>
            <a:pPr marL="1088136" lvl="2" indent="-457200">
              <a:buNone/>
            </a:pPr>
            <a:endParaRPr lang="en-US" b="1" dirty="0" smtClean="0"/>
          </a:p>
        </p:txBody>
      </p:sp>
      <p:sp>
        <p:nvSpPr>
          <p:cNvPr id="6" name="Rectangle 5"/>
          <p:cNvSpPr/>
          <p:nvPr/>
        </p:nvSpPr>
        <p:spPr>
          <a:xfrm>
            <a:off x="0" y="817602"/>
            <a:ext cx="8742261" cy="553998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marL="365760" lvl="0" indent="-256032" algn="ctr" defTabSz="914400">
              <a:spcBef>
                <a:spcPts val="400"/>
              </a:spcBef>
              <a:buClr>
                <a:schemeClr val="accent1"/>
              </a:buClr>
              <a:buSzPct val="68000"/>
              <a:buFont typeface="Wingdings 3"/>
              <a:buChar char=""/>
              <a:defRPr/>
            </a:pPr>
            <a:r>
              <a:rPr lang="en-US" sz="3000" dirty="0" smtClean="0">
                <a:solidFill>
                  <a:srgbClr val="FF0000"/>
                </a:solidFill>
              </a:rPr>
              <a:t>Did you master the following objectives?</a:t>
            </a:r>
          </a:p>
        </p:txBody>
      </p:sp>
      <p:sp>
        <p:nvSpPr>
          <p:cNvPr id="10" name="Content Placeholder 1"/>
          <p:cNvSpPr txBox="1">
            <a:spLocks/>
          </p:cNvSpPr>
          <p:nvPr/>
        </p:nvSpPr>
        <p:spPr>
          <a:xfrm>
            <a:off x="0" y="3352800"/>
            <a:ext cx="9144000" cy="3505200"/>
          </a:xfrm>
          <a:prstGeom prst="rect">
            <a:avLst/>
          </a:prstGeom>
        </p:spPr>
        <p:txBody>
          <a:bodyPr vert="horz" lIns="91440" tIns="45720" rIns="91440" bIns="45720" rtlCol="0">
            <a:normAutofit fontScale="32500" lnSpcReduction="20000"/>
          </a:bodyPr>
          <a:lstStyle/>
          <a:p>
            <a:pPr marL="342900" marR="0" lvl="0" indent="-342900" algn="l" defTabSz="4572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buFont typeface="Arial"/>
              <a:buChar char="•"/>
              <a:tabLst/>
              <a:defRPr/>
            </a:pPr>
            <a:endParaRPr kumimoji="0" lang="en-US" sz="3200" b="0" i="0" u="none" strike="noStrike" kern="1200" cap="none" spc="0" normalizeH="0" baseline="0" noProof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342900" marR="0" lvl="0" indent="-342900" algn="l" defTabSz="4572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buFont typeface="Arial"/>
              <a:buNone/>
              <a:tabLst/>
              <a:defRPr/>
            </a:pPr>
            <a:r>
              <a:rPr kumimoji="0" lang="en-US" sz="12000" b="0" i="0" u="none" strike="noStrike" kern="1200" cap="none" spc="0" normalizeH="0" baseline="0" noProof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Language (How you will master the knowledge)</a:t>
            </a:r>
          </a:p>
          <a:p>
            <a:pPr marL="342900" marR="0" lvl="0" indent="-342900" algn="l" defTabSz="4572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600"/>
              </a:spcAft>
              <a:buClrTx/>
              <a:buSzTx/>
              <a:buFont typeface="Arial"/>
              <a:buNone/>
              <a:tabLst/>
              <a:defRPr/>
            </a:pPr>
            <a:r>
              <a:rPr kumimoji="0" lang="en-US" sz="8000" b="0" i="0" u="none" strike="noStrike" kern="1200" cap="none" spc="0" normalizeH="0" baseline="0" noProof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	</a:t>
            </a:r>
            <a:r>
              <a:rPr kumimoji="0" lang="en-US" sz="8000" b="0" i="0" u="sng" strike="noStrike" kern="1200" cap="none" spc="0" normalizeH="0" baseline="0" noProof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By:</a:t>
            </a:r>
            <a:endParaRPr kumimoji="0" lang="en-US" sz="8000" b="0" i="0" u="none" strike="noStrike" kern="1200" cap="none" spc="0" normalizeH="0" baseline="0" noProof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1117854" marR="0" lvl="2" indent="-514350" algn="l" defTabSz="4572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600"/>
              </a:spcAft>
              <a:buClrTx/>
              <a:buSzTx/>
              <a:buFont typeface="+mj-lt"/>
              <a:buAutoNum type="arabicPeriod"/>
              <a:tabLst/>
              <a:defRPr/>
            </a:pPr>
            <a:r>
              <a:rPr kumimoji="0" lang="en-US" sz="8000" b="0" i="0" u="none" strike="noStrike" kern="1200" cap="none" spc="0" normalizeH="0" baseline="0" noProof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Watching a video-clip and reading an </a:t>
            </a:r>
            <a:r>
              <a:rPr kumimoji="0" lang="en-US" sz="8000" b="1" i="0" u="none" strike="noStrike" kern="1200" cap="none" spc="0" normalizeH="0" baseline="0" noProof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interview narrative</a:t>
            </a:r>
            <a:endParaRPr kumimoji="0" lang="en-US" sz="8000" b="0" i="0" u="none" strike="noStrike" kern="1200" cap="none" spc="0" normalizeH="0" baseline="0" noProof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1117854" marR="0" lvl="2" indent="-514350" algn="l" defTabSz="4572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600"/>
              </a:spcAft>
              <a:buClrTx/>
              <a:buSzTx/>
              <a:buFont typeface="+mj-lt"/>
              <a:buAutoNum type="arabicPeriod"/>
              <a:tabLst/>
              <a:defRPr/>
            </a:pPr>
            <a:r>
              <a:rPr kumimoji="0" lang="en-US" sz="8000" b="0" i="0" u="none" strike="noStrike" kern="1200" cap="none" spc="0" normalizeH="0" baseline="0" noProof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Discussing </a:t>
            </a:r>
            <a:r>
              <a:rPr kumimoji="0" lang="en-US" sz="8000" b="1" i="0" u="none" strike="noStrike" kern="1200" cap="none" spc="0" normalizeH="0" baseline="0" noProof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direct</a:t>
            </a:r>
            <a:r>
              <a:rPr kumimoji="0" lang="en-US" sz="8000" b="0" i="0" u="none" strike="noStrike" kern="1200" cap="none" spc="0" normalizeH="0" baseline="0" noProof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and </a:t>
            </a:r>
            <a:r>
              <a:rPr kumimoji="0" lang="en-US" sz="8000" b="1" i="0" u="none" strike="noStrike" kern="1200" cap="none" spc="0" normalizeH="0" baseline="0" noProof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indirect </a:t>
            </a:r>
            <a:r>
              <a:rPr kumimoji="0" lang="en-US" sz="8000" b="0" i="0" u="none" strike="noStrike" kern="1200" cap="none" spc="0" normalizeH="0" baseline="0" noProof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quotations</a:t>
            </a:r>
          </a:p>
          <a:p>
            <a:pPr marL="1117854" marR="0" lvl="2" indent="-514350" algn="l" defTabSz="4572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600"/>
              </a:spcAft>
              <a:buClrTx/>
              <a:buSzTx/>
              <a:buFont typeface="+mj-lt"/>
              <a:buAutoNum type="arabicPeriod"/>
              <a:tabLst/>
              <a:defRPr/>
            </a:pPr>
            <a:r>
              <a:rPr kumimoji="0" lang="en-US" sz="8000" b="0" i="0" u="none" strike="noStrike" kern="1200" cap="none" spc="0" normalizeH="0" baseline="0" noProof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Watching a role-play of a </a:t>
            </a:r>
            <a:r>
              <a:rPr kumimoji="0" lang="en-US" sz="8000" b="1" i="0" u="none" strike="noStrike" kern="1200" cap="none" spc="0" normalizeH="0" baseline="0" noProof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transcript</a:t>
            </a:r>
            <a:endParaRPr kumimoji="0" lang="en-US" sz="8000" b="1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11" name="Rectangle 10"/>
          <p:cNvSpPr/>
          <p:nvPr/>
        </p:nvSpPr>
        <p:spPr>
          <a:xfrm>
            <a:off x="0" y="1143001"/>
            <a:ext cx="9220200" cy="2846933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sz="3900" dirty="0" smtClean="0"/>
              <a:t>Content (The knowledge you’ll master today)</a:t>
            </a:r>
          </a:p>
          <a:p>
            <a:r>
              <a:rPr lang="en-US" sz="2000" u="sng" dirty="0" smtClean="0"/>
              <a:t>SWBAT</a:t>
            </a:r>
            <a:r>
              <a:rPr lang="en-US" sz="2000" dirty="0" smtClean="0"/>
              <a:t>:</a:t>
            </a:r>
          </a:p>
          <a:p>
            <a:pPr marL="1088136" lvl="2" indent="-457200">
              <a:buFont typeface="+mj-lt"/>
              <a:buAutoNum type="arabicPeriod"/>
            </a:pPr>
            <a:r>
              <a:rPr lang="en-US" sz="3000" dirty="0" smtClean="0"/>
              <a:t>Understand an </a:t>
            </a:r>
            <a:r>
              <a:rPr lang="en-US" sz="3000" b="1" dirty="0" smtClean="0"/>
              <a:t>interview narrative</a:t>
            </a:r>
            <a:endParaRPr lang="en-US" sz="3000" dirty="0" smtClean="0"/>
          </a:p>
          <a:p>
            <a:pPr marL="1088136" lvl="2" indent="-457200">
              <a:buFont typeface="+mj-lt"/>
              <a:buAutoNum type="arabicPeriod"/>
            </a:pPr>
            <a:r>
              <a:rPr lang="en-US" sz="3000" dirty="0" smtClean="0"/>
              <a:t>Explain the effect of </a:t>
            </a:r>
            <a:r>
              <a:rPr lang="en-US" sz="3000" b="1" dirty="0" smtClean="0"/>
              <a:t>direct</a:t>
            </a:r>
            <a:r>
              <a:rPr lang="en-US" sz="3000" dirty="0" smtClean="0"/>
              <a:t> and </a:t>
            </a:r>
            <a:r>
              <a:rPr lang="en-US" sz="3000" b="1" dirty="0" smtClean="0"/>
              <a:t>indirect </a:t>
            </a:r>
            <a:r>
              <a:rPr lang="en-US" sz="3000" dirty="0" smtClean="0"/>
              <a:t>quotations</a:t>
            </a:r>
          </a:p>
          <a:p>
            <a:pPr marL="1088136" lvl="2" indent="-457200">
              <a:buFont typeface="+mj-lt"/>
              <a:buAutoNum type="arabicPeriod"/>
            </a:pPr>
            <a:r>
              <a:rPr lang="en-US" sz="3000" dirty="0" smtClean="0"/>
              <a:t>Understand the limits of </a:t>
            </a:r>
            <a:r>
              <a:rPr lang="en-US" sz="3000" b="1" dirty="0" smtClean="0"/>
              <a:t>transcripts</a:t>
            </a:r>
          </a:p>
          <a:p>
            <a:pPr marL="1088136" lvl="2" indent="-457200"/>
            <a:r>
              <a:rPr lang="en-US" sz="3000" b="1" dirty="0" smtClean="0"/>
              <a:t> </a:t>
            </a:r>
          </a:p>
        </p:txBody>
      </p:sp>
    </p:spTree>
  </p:cSld>
  <p:clrMapOvr>
    <a:masterClrMapping/>
  </p:clrMapOvr>
  <p:timing>
    <p:tnLst>
      <p:par>
        <p:cTn xmlns:p14="http://schemas.microsoft.com/office/powerpoint/2010/main"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5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7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9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0" grpId="0" build="p"/>
      <p:bldP spid="11" grpId="0"/>
    </p:bld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Title 2"/>
          <p:cNvSpPr txBox="1">
            <a:spLocks/>
          </p:cNvSpPr>
          <p:nvPr/>
        </p:nvSpPr>
        <p:spPr>
          <a:xfrm>
            <a:off x="2019300" y="274638"/>
            <a:ext cx="5524500" cy="63976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lIns="91440" tIns="45720" rIns="91440" bIns="45720" rtlCol="0" anchor="ctr">
            <a:noAutofit/>
          </a:bodyPr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30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j-lt"/>
                <a:ea typeface="+mj-ea"/>
                <a:cs typeface="+mj-cs"/>
              </a:rPr>
              <a:t>Exit Slip (5 min)</a:t>
            </a:r>
            <a:endParaRPr kumimoji="0" lang="en-US" sz="30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j-lt"/>
              <a:ea typeface="+mj-ea"/>
              <a:cs typeface="+mj-cs"/>
            </a:endParaRPr>
          </a:p>
        </p:txBody>
      </p:sp>
      <p:sp>
        <p:nvSpPr>
          <p:cNvPr id="5" name="TextBox 4"/>
          <p:cNvSpPr txBox="1"/>
          <p:nvPr/>
        </p:nvSpPr>
        <p:spPr>
          <a:xfrm>
            <a:off x="1752600" y="1600200"/>
            <a:ext cx="6096000" cy="393954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0" lvl="2" algn="ctr"/>
            <a:r>
              <a:rPr lang="en-US" sz="5000" dirty="0" smtClean="0"/>
              <a:t>Beyond </a:t>
            </a:r>
            <a:r>
              <a:rPr lang="en-US" sz="5000" i="1" dirty="0" smtClean="0"/>
              <a:t>what the person says</a:t>
            </a:r>
            <a:r>
              <a:rPr lang="en-US" sz="5000" dirty="0" smtClean="0"/>
              <a:t>, what type of information should you include in your </a:t>
            </a:r>
            <a:r>
              <a:rPr lang="en-US" sz="5000" b="1" dirty="0" smtClean="0"/>
              <a:t>interview narrative</a:t>
            </a:r>
            <a:r>
              <a:rPr lang="en-US" sz="5000" dirty="0" smtClean="0"/>
              <a:t>?</a:t>
            </a:r>
            <a:endParaRPr lang="en-US" sz="5000" dirty="0"/>
          </a:p>
        </p:txBody>
      </p:sp>
    </p:spTree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tent Placeholder 1"/>
          <p:cNvSpPr>
            <a:spLocks noGrp="1"/>
          </p:cNvSpPr>
          <p:nvPr>
            <p:ph idx="1"/>
          </p:nvPr>
        </p:nvSpPr>
        <p:spPr>
          <a:xfrm>
            <a:off x="228600" y="1325562"/>
            <a:ext cx="8915400" cy="1005702"/>
          </a:xfrm>
        </p:spPr>
        <p:txBody>
          <a:bodyPr anchor="t">
            <a:noAutofit/>
          </a:bodyPr>
          <a:lstStyle/>
          <a:p>
            <a:pPr algn="ctr">
              <a:buNone/>
            </a:pPr>
            <a:r>
              <a:rPr lang="en-US" sz="2000" dirty="0" smtClean="0"/>
              <a:t>Your 5-point daily participation grade is based on </a:t>
            </a:r>
            <a:r>
              <a:rPr lang="en-US" sz="2000" dirty="0" err="1" smtClean="0"/>
              <a:t>CLA’s</a:t>
            </a:r>
            <a:r>
              <a:rPr lang="en-US" sz="2000" dirty="0" smtClean="0"/>
              <a:t> core-values:</a:t>
            </a:r>
          </a:p>
          <a:p>
            <a:pPr algn="ctr">
              <a:buNone/>
            </a:pPr>
            <a:r>
              <a:rPr lang="en-US" sz="2400" b="1" dirty="0" smtClean="0"/>
              <a:t>CLA Students are S.M.A.R.T.</a:t>
            </a:r>
          </a:p>
        </p:txBody>
      </p:sp>
      <p:sp>
        <p:nvSpPr>
          <p:cNvPr id="5" name="Title 2"/>
          <p:cNvSpPr txBox="1">
            <a:spLocks/>
          </p:cNvSpPr>
          <p:nvPr/>
        </p:nvSpPr>
        <p:spPr>
          <a:xfrm>
            <a:off x="914400" y="76200"/>
            <a:ext cx="7620000" cy="63976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lIns="91440" tIns="45720" rIns="91440" bIns="45720" rtlCol="0" anchor="ctr">
            <a:noAutofit/>
          </a:bodyPr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30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j-lt"/>
                <a:ea typeface="+mj-ea"/>
                <a:cs typeface="+mj-cs"/>
              </a:rPr>
              <a:t>SMART (Participation) Grade (5 min)</a:t>
            </a:r>
            <a:endParaRPr kumimoji="0" lang="en-US" sz="30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j-lt"/>
              <a:ea typeface="+mj-ea"/>
              <a:cs typeface="+mj-cs"/>
            </a:endParaRPr>
          </a:p>
        </p:txBody>
      </p:sp>
      <p:sp>
        <p:nvSpPr>
          <p:cNvPr id="4" name="Rectangle 3"/>
          <p:cNvSpPr/>
          <p:nvPr/>
        </p:nvSpPr>
        <p:spPr>
          <a:xfrm>
            <a:off x="0" y="5638800"/>
            <a:ext cx="9067800" cy="126188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>
              <a:buNone/>
            </a:pPr>
            <a:r>
              <a:rPr lang="en-US" sz="4000" dirty="0" smtClean="0"/>
              <a:t>What do you deserve today?</a:t>
            </a:r>
            <a:endParaRPr lang="en-US" sz="2800" dirty="0" smtClean="0"/>
          </a:p>
          <a:p>
            <a:pPr algn="r">
              <a:buNone/>
            </a:pPr>
            <a:r>
              <a:rPr lang="en-US" dirty="0" smtClean="0"/>
              <a:t>*One point for each core-value (5 points possible each day).  I reserve the right to change these grades.</a:t>
            </a:r>
          </a:p>
        </p:txBody>
      </p:sp>
      <p:sp>
        <p:nvSpPr>
          <p:cNvPr id="6" name="Rectangle 5"/>
          <p:cNvSpPr/>
          <p:nvPr/>
        </p:nvSpPr>
        <p:spPr>
          <a:xfrm>
            <a:off x="3124200" y="2443797"/>
            <a:ext cx="3048000" cy="3118803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wrap="square">
            <a:spAutoFit/>
          </a:bodyPr>
          <a:lstStyle/>
          <a:p>
            <a:pPr>
              <a:spcAft>
                <a:spcPts val="1400"/>
              </a:spcAft>
              <a:buNone/>
            </a:pPr>
            <a:r>
              <a:rPr lang="en-US" sz="3000" b="1" dirty="0" smtClean="0"/>
              <a:t>S </a:t>
            </a:r>
            <a:r>
              <a:rPr lang="en-US" sz="3000" dirty="0" smtClean="0"/>
              <a:t>= Self-Controlled</a:t>
            </a:r>
          </a:p>
          <a:p>
            <a:pPr>
              <a:spcAft>
                <a:spcPts val="1400"/>
              </a:spcAft>
              <a:buNone/>
            </a:pPr>
            <a:r>
              <a:rPr lang="en-US" sz="3000" b="1" dirty="0" smtClean="0"/>
              <a:t>M </a:t>
            </a:r>
            <a:r>
              <a:rPr lang="en-US" sz="3000" dirty="0" smtClean="0"/>
              <a:t>= Motivated</a:t>
            </a:r>
          </a:p>
          <a:p>
            <a:pPr>
              <a:spcAft>
                <a:spcPts val="1400"/>
              </a:spcAft>
              <a:buNone/>
            </a:pPr>
            <a:r>
              <a:rPr lang="en-US" sz="3000" b="1" dirty="0" smtClean="0"/>
              <a:t>A </a:t>
            </a:r>
            <a:r>
              <a:rPr lang="en-US" sz="3000" dirty="0" smtClean="0"/>
              <a:t>= Accountable</a:t>
            </a:r>
          </a:p>
          <a:p>
            <a:pPr>
              <a:spcAft>
                <a:spcPts val="1400"/>
              </a:spcAft>
              <a:buNone/>
            </a:pPr>
            <a:r>
              <a:rPr lang="en-US" sz="3000" b="1" dirty="0" smtClean="0"/>
              <a:t>R </a:t>
            </a:r>
            <a:r>
              <a:rPr lang="en-US" sz="3000" dirty="0" smtClean="0"/>
              <a:t>= Respectful</a:t>
            </a:r>
          </a:p>
          <a:p>
            <a:pPr>
              <a:spcAft>
                <a:spcPts val="1400"/>
              </a:spcAft>
              <a:buNone/>
            </a:pPr>
            <a:r>
              <a:rPr lang="en-US" sz="3000" b="1" dirty="0" smtClean="0"/>
              <a:t>T </a:t>
            </a:r>
            <a:r>
              <a:rPr lang="en-US" sz="3000" dirty="0" smtClean="0"/>
              <a:t>= Timely</a:t>
            </a:r>
          </a:p>
        </p:txBody>
      </p:sp>
      <p:sp>
        <p:nvSpPr>
          <p:cNvPr id="7" name="Rectangle 6"/>
          <p:cNvSpPr/>
          <p:nvPr/>
        </p:nvSpPr>
        <p:spPr>
          <a:xfrm>
            <a:off x="1219200" y="697468"/>
            <a:ext cx="7315200" cy="369332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>
              <a:buNone/>
            </a:pPr>
            <a:r>
              <a:rPr lang="en-US" dirty="0" smtClean="0"/>
              <a:t>Each day </a:t>
            </a:r>
            <a:r>
              <a:rPr lang="en-US" b="1" dirty="0" smtClean="0"/>
              <a:t>YOU</a:t>
            </a:r>
            <a:r>
              <a:rPr lang="en-US" dirty="0" smtClean="0"/>
              <a:t> will decide the grade you deserve.*</a:t>
            </a:r>
          </a:p>
        </p:txBody>
      </p:sp>
    </p:spTree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Block </a:t>
            </a:r>
            <a:r>
              <a:rPr lang="en-US" b="1" dirty="0" smtClean="0"/>
              <a:t>7</a:t>
            </a:r>
            <a:r>
              <a:rPr lang="en-US" dirty="0" smtClean="0"/>
              <a:t> seating Chart</a:t>
            </a:r>
            <a:endParaRPr lang="en-US" dirty="0"/>
          </a:p>
        </p:txBody>
      </p:sp>
      <p:sp>
        <p:nvSpPr>
          <p:cNvPr id="4" name="Rectangle 3"/>
          <p:cNvSpPr/>
          <p:nvPr/>
        </p:nvSpPr>
        <p:spPr>
          <a:xfrm>
            <a:off x="1905000" y="1600200"/>
            <a:ext cx="5410200" cy="381000"/>
          </a:xfrm>
          <a:prstGeom prst="rect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000" dirty="0" smtClean="0"/>
              <a:t>White Board</a:t>
            </a:r>
            <a:endParaRPr lang="en-US" sz="3000" dirty="0"/>
          </a:p>
        </p:txBody>
      </p:sp>
      <p:grpSp>
        <p:nvGrpSpPr>
          <p:cNvPr id="3" name="Group 13"/>
          <p:cNvGrpSpPr/>
          <p:nvPr/>
        </p:nvGrpSpPr>
        <p:grpSpPr>
          <a:xfrm>
            <a:off x="1367630" y="2359818"/>
            <a:ext cx="6252370" cy="3586164"/>
            <a:chOff x="1674018" y="2359818"/>
            <a:chExt cx="6252370" cy="3586164"/>
          </a:xfrm>
        </p:grpSpPr>
        <p:cxnSp>
          <p:nvCxnSpPr>
            <p:cNvPr id="6" name="Straight Connector 5"/>
            <p:cNvCxnSpPr/>
            <p:nvPr/>
          </p:nvCxnSpPr>
          <p:spPr>
            <a:xfrm rot="5400000">
              <a:off x="-117079" y="4151709"/>
              <a:ext cx="3583782" cy="1588"/>
            </a:xfrm>
            <a:prstGeom prst="line">
              <a:avLst/>
            </a:prstGeom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7" name="Straight Connector 6"/>
            <p:cNvCxnSpPr/>
            <p:nvPr/>
          </p:nvCxnSpPr>
          <p:spPr>
            <a:xfrm rot="10800000">
              <a:off x="1675606" y="5944394"/>
              <a:ext cx="6249194" cy="1588"/>
            </a:xfrm>
            <a:prstGeom prst="line">
              <a:avLst/>
            </a:prstGeom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9" name="Straight Connector 8"/>
            <p:cNvCxnSpPr/>
            <p:nvPr/>
          </p:nvCxnSpPr>
          <p:spPr>
            <a:xfrm rot="5400000" flipH="1" flipV="1">
              <a:off x="6133703" y="4150915"/>
              <a:ext cx="3583782" cy="1588"/>
            </a:xfrm>
            <a:prstGeom prst="line">
              <a:avLst/>
            </a:prstGeom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15" name="TextBox 14"/>
          <p:cNvSpPr txBox="1"/>
          <p:nvPr/>
        </p:nvSpPr>
        <p:spPr>
          <a:xfrm>
            <a:off x="228600" y="4399002"/>
            <a:ext cx="11430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dirty="0" err="1" smtClean="0"/>
              <a:t>Miya</a:t>
            </a:r>
            <a:endParaRPr lang="en-US" dirty="0"/>
          </a:p>
        </p:txBody>
      </p:sp>
      <p:sp>
        <p:nvSpPr>
          <p:cNvPr id="16" name="TextBox 15"/>
          <p:cNvSpPr txBox="1"/>
          <p:nvPr/>
        </p:nvSpPr>
        <p:spPr>
          <a:xfrm>
            <a:off x="224630" y="2362200"/>
            <a:ext cx="11430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dirty="0" smtClean="0"/>
              <a:t>Jon</a:t>
            </a:r>
            <a:endParaRPr lang="en-US" dirty="0"/>
          </a:p>
        </p:txBody>
      </p:sp>
      <p:sp>
        <p:nvSpPr>
          <p:cNvPr id="28" name="TextBox 27"/>
          <p:cNvSpPr txBox="1"/>
          <p:nvPr/>
        </p:nvSpPr>
        <p:spPr>
          <a:xfrm>
            <a:off x="152400" y="3461266"/>
            <a:ext cx="11430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dirty="0" smtClean="0"/>
              <a:t>Alan</a:t>
            </a:r>
            <a:endParaRPr lang="en-US" dirty="0"/>
          </a:p>
        </p:txBody>
      </p:sp>
      <p:sp>
        <p:nvSpPr>
          <p:cNvPr id="29" name="TextBox 28"/>
          <p:cNvSpPr txBox="1"/>
          <p:nvPr/>
        </p:nvSpPr>
        <p:spPr>
          <a:xfrm>
            <a:off x="7696200" y="2743200"/>
            <a:ext cx="11430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dirty="0" smtClean="0"/>
              <a:t>Richard</a:t>
            </a:r>
          </a:p>
        </p:txBody>
      </p:sp>
      <p:sp>
        <p:nvSpPr>
          <p:cNvPr id="31" name="TextBox 30"/>
          <p:cNvSpPr txBox="1"/>
          <p:nvPr/>
        </p:nvSpPr>
        <p:spPr>
          <a:xfrm>
            <a:off x="7696200" y="4583668"/>
            <a:ext cx="11430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dirty="0" err="1" smtClean="0"/>
              <a:t>Shenida</a:t>
            </a:r>
            <a:endParaRPr lang="en-US" dirty="0"/>
          </a:p>
        </p:txBody>
      </p:sp>
      <p:sp>
        <p:nvSpPr>
          <p:cNvPr id="32" name="TextBox 31"/>
          <p:cNvSpPr txBox="1"/>
          <p:nvPr/>
        </p:nvSpPr>
        <p:spPr>
          <a:xfrm>
            <a:off x="0" y="5562600"/>
            <a:ext cx="13716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dirty="0" smtClean="0"/>
              <a:t>Demetrius</a:t>
            </a:r>
            <a:endParaRPr lang="en-US" dirty="0"/>
          </a:p>
        </p:txBody>
      </p:sp>
      <p:sp>
        <p:nvSpPr>
          <p:cNvPr id="34" name="TextBox 33"/>
          <p:cNvSpPr txBox="1"/>
          <p:nvPr/>
        </p:nvSpPr>
        <p:spPr>
          <a:xfrm>
            <a:off x="1676400" y="6096000"/>
            <a:ext cx="11430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dirty="0" smtClean="0"/>
              <a:t>Joseph</a:t>
            </a:r>
          </a:p>
        </p:txBody>
      </p:sp>
      <p:sp>
        <p:nvSpPr>
          <p:cNvPr id="35" name="TextBox 34"/>
          <p:cNvSpPr txBox="1"/>
          <p:nvPr/>
        </p:nvSpPr>
        <p:spPr>
          <a:xfrm>
            <a:off x="7696200" y="3974068"/>
            <a:ext cx="11430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dirty="0" smtClean="0"/>
              <a:t>Troy</a:t>
            </a:r>
            <a:endParaRPr lang="en-US" dirty="0"/>
          </a:p>
        </p:txBody>
      </p:sp>
      <p:sp>
        <p:nvSpPr>
          <p:cNvPr id="37" name="TextBox 36"/>
          <p:cNvSpPr txBox="1"/>
          <p:nvPr/>
        </p:nvSpPr>
        <p:spPr>
          <a:xfrm>
            <a:off x="152400" y="2895600"/>
            <a:ext cx="11430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dirty="0" err="1" smtClean="0"/>
              <a:t>Ozzy</a:t>
            </a:r>
            <a:endParaRPr lang="en-US" dirty="0"/>
          </a:p>
        </p:txBody>
      </p:sp>
      <p:sp>
        <p:nvSpPr>
          <p:cNvPr id="38" name="TextBox 37"/>
          <p:cNvSpPr txBox="1"/>
          <p:nvPr/>
        </p:nvSpPr>
        <p:spPr>
          <a:xfrm>
            <a:off x="152400" y="3830598"/>
            <a:ext cx="11430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dirty="0" smtClean="0"/>
              <a:t>Mario</a:t>
            </a:r>
            <a:endParaRPr lang="en-US" dirty="0"/>
          </a:p>
        </p:txBody>
      </p:sp>
      <p:sp>
        <p:nvSpPr>
          <p:cNvPr id="39" name="TextBox 38"/>
          <p:cNvSpPr txBox="1"/>
          <p:nvPr/>
        </p:nvSpPr>
        <p:spPr>
          <a:xfrm>
            <a:off x="6553200" y="6096000"/>
            <a:ext cx="11430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dirty="0" err="1" smtClean="0"/>
              <a:t>Aziel</a:t>
            </a:r>
            <a:endParaRPr lang="en-US" dirty="0"/>
          </a:p>
        </p:txBody>
      </p:sp>
      <p:sp>
        <p:nvSpPr>
          <p:cNvPr id="40" name="TextBox 39"/>
          <p:cNvSpPr txBox="1"/>
          <p:nvPr/>
        </p:nvSpPr>
        <p:spPr>
          <a:xfrm>
            <a:off x="7620000" y="2373868"/>
            <a:ext cx="11430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dirty="0" err="1" smtClean="0"/>
              <a:t>Kylee</a:t>
            </a:r>
            <a:endParaRPr lang="en-US" dirty="0"/>
          </a:p>
        </p:txBody>
      </p:sp>
      <p:sp>
        <p:nvSpPr>
          <p:cNvPr id="41" name="TextBox 40"/>
          <p:cNvSpPr txBox="1"/>
          <p:nvPr/>
        </p:nvSpPr>
        <p:spPr>
          <a:xfrm>
            <a:off x="152400" y="4953000"/>
            <a:ext cx="11430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dirty="0" err="1" smtClean="0"/>
              <a:t>Mandi</a:t>
            </a:r>
            <a:endParaRPr lang="en-US" dirty="0"/>
          </a:p>
        </p:txBody>
      </p:sp>
      <p:sp>
        <p:nvSpPr>
          <p:cNvPr id="42" name="TextBox 41"/>
          <p:cNvSpPr txBox="1"/>
          <p:nvPr/>
        </p:nvSpPr>
        <p:spPr>
          <a:xfrm>
            <a:off x="7696200" y="3276600"/>
            <a:ext cx="11430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dirty="0" smtClean="0"/>
              <a:t>Dante</a:t>
            </a:r>
            <a:endParaRPr lang="en-US" dirty="0"/>
          </a:p>
        </p:txBody>
      </p:sp>
      <p:sp>
        <p:nvSpPr>
          <p:cNvPr id="43" name="TextBox 42"/>
          <p:cNvSpPr txBox="1"/>
          <p:nvPr/>
        </p:nvSpPr>
        <p:spPr>
          <a:xfrm>
            <a:off x="7696200" y="5137666"/>
            <a:ext cx="11430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dirty="0" smtClean="0"/>
              <a:t>Ramon</a:t>
            </a:r>
            <a:endParaRPr lang="en-US" dirty="0"/>
          </a:p>
        </p:txBody>
      </p:sp>
      <p:sp>
        <p:nvSpPr>
          <p:cNvPr id="44" name="TextBox 43"/>
          <p:cNvSpPr txBox="1"/>
          <p:nvPr/>
        </p:nvSpPr>
        <p:spPr>
          <a:xfrm>
            <a:off x="3429000" y="6096000"/>
            <a:ext cx="11430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dirty="0" smtClean="0"/>
              <a:t>Cameron</a:t>
            </a:r>
            <a:endParaRPr lang="en-US" dirty="0"/>
          </a:p>
        </p:txBody>
      </p:sp>
      <p:sp>
        <p:nvSpPr>
          <p:cNvPr id="45" name="TextBox 44"/>
          <p:cNvSpPr txBox="1"/>
          <p:nvPr/>
        </p:nvSpPr>
        <p:spPr>
          <a:xfrm>
            <a:off x="7696200" y="5650468"/>
            <a:ext cx="11430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dirty="0" smtClean="0"/>
              <a:t>James</a:t>
            </a:r>
            <a:endParaRPr lang="en-US" dirty="0"/>
          </a:p>
        </p:txBody>
      </p:sp>
      <p:sp>
        <p:nvSpPr>
          <p:cNvPr id="46" name="TextBox 45"/>
          <p:cNvSpPr txBox="1"/>
          <p:nvPr/>
        </p:nvSpPr>
        <p:spPr>
          <a:xfrm>
            <a:off x="5029200" y="6096000"/>
            <a:ext cx="11430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dirty="0" smtClean="0"/>
              <a:t>Alvaro</a:t>
            </a:r>
            <a:endParaRPr lang="en-US" dirty="0"/>
          </a:p>
        </p:txBody>
      </p:sp>
      <p:sp>
        <p:nvSpPr>
          <p:cNvPr id="26" name="&quot;No&quot; Symbol 25"/>
          <p:cNvSpPr/>
          <p:nvPr/>
        </p:nvSpPr>
        <p:spPr>
          <a:xfrm>
            <a:off x="762000" y="533400"/>
            <a:ext cx="7620000" cy="6019800"/>
          </a:xfrm>
          <a:prstGeom prst="noSmoking">
            <a:avLst>
              <a:gd name="adj" fmla="val 5618"/>
            </a:avLst>
          </a:prstGeom>
          <a:solidFill>
            <a:srgbClr val="FF0000"/>
          </a:solidFill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tent Placeholder 1"/>
          <p:cNvSpPr>
            <a:spLocks noGrp="1"/>
          </p:cNvSpPr>
          <p:nvPr>
            <p:ph idx="1"/>
          </p:nvPr>
        </p:nvSpPr>
        <p:spPr>
          <a:xfrm>
            <a:off x="228600" y="1325562"/>
            <a:ext cx="8915400" cy="1005702"/>
          </a:xfrm>
        </p:spPr>
        <p:txBody>
          <a:bodyPr anchor="t">
            <a:noAutofit/>
          </a:bodyPr>
          <a:lstStyle/>
          <a:p>
            <a:pPr algn="ctr">
              <a:buNone/>
            </a:pPr>
            <a:r>
              <a:rPr lang="en-US" sz="2000" dirty="0" smtClean="0"/>
              <a:t>Your 5-point daily participation grade is based on </a:t>
            </a:r>
            <a:r>
              <a:rPr lang="en-US" sz="2000" dirty="0" err="1" smtClean="0"/>
              <a:t>CLA’s</a:t>
            </a:r>
            <a:r>
              <a:rPr lang="en-US" sz="2000" dirty="0" smtClean="0"/>
              <a:t> core-values:</a:t>
            </a:r>
          </a:p>
          <a:p>
            <a:pPr algn="ctr">
              <a:buNone/>
            </a:pPr>
            <a:r>
              <a:rPr lang="en-US" sz="2400" b="1" dirty="0" smtClean="0"/>
              <a:t>CLA Students are S.M.A.R.T.</a:t>
            </a:r>
          </a:p>
        </p:txBody>
      </p:sp>
      <p:sp>
        <p:nvSpPr>
          <p:cNvPr id="5" name="Title 2"/>
          <p:cNvSpPr txBox="1">
            <a:spLocks/>
          </p:cNvSpPr>
          <p:nvPr/>
        </p:nvSpPr>
        <p:spPr>
          <a:xfrm>
            <a:off x="914400" y="76200"/>
            <a:ext cx="7620000" cy="63976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lIns="91440" tIns="45720" rIns="91440" bIns="45720" rtlCol="0" anchor="ctr">
            <a:noAutofit/>
          </a:bodyPr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30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j-lt"/>
                <a:ea typeface="+mj-ea"/>
                <a:cs typeface="+mj-cs"/>
              </a:rPr>
              <a:t>SMART (Participation) Grade (5 min)</a:t>
            </a:r>
            <a:endParaRPr kumimoji="0" lang="en-US" sz="30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j-lt"/>
              <a:ea typeface="+mj-ea"/>
              <a:cs typeface="+mj-cs"/>
            </a:endParaRPr>
          </a:p>
        </p:txBody>
      </p:sp>
      <p:sp>
        <p:nvSpPr>
          <p:cNvPr id="4" name="Rectangle 3"/>
          <p:cNvSpPr/>
          <p:nvPr/>
        </p:nvSpPr>
        <p:spPr>
          <a:xfrm>
            <a:off x="0" y="5638800"/>
            <a:ext cx="9067800" cy="126188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>
              <a:buNone/>
            </a:pPr>
            <a:r>
              <a:rPr lang="en-US" sz="4000" dirty="0" smtClean="0"/>
              <a:t>What do you deserve today?</a:t>
            </a:r>
            <a:endParaRPr lang="en-US" sz="2800" dirty="0" smtClean="0"/>
          </a:p>
          <a:p>
            <a:pPr algn="r">
              <a:buNone/>
            </a:pPr>
            <a:r>
              <a:rPr lang="en-US" dirty="0" smtClean="0"/>
              <a:t>*One point for each core-value (5 points possible each day).  I reserve the right to change these grades.</a:t>
            </a:r>
          </a:p>
        </p:txBody>
      </p:sp>
      <p:sp>
        <p:nvSpPr>
          <p:cNvPr id="6" name="Rectangle 5"/>
          <p:cNvSpPr/>
          <p:nvPr/>
        </p:nvSpPr>
        <p:spPr>
          <a:xfrm>
            <a:off x="3124200" y="2443797"/>
            <a:ext cx="3048000" cy="3118803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wrap="square">
            <a:spAutoFit/>
          </a:bodyPr>
          <a:lstStyle/>
          <a:p>
            <a:pPr>
              <a:spcAft>
                <a:spcPts val="1400"/>
              </a:spcAft>
              <a:buNone/>
            </a:pPr>
            <a:r>
              <a:rPr lang="en-US" sz="3000" b="1" dirty="0" smtClean="0"/>
              <a:t>S </a:t>
            </a:r>
            <a:r>
              <a:rPr lang="en-US" sz="3000" dirty="0" smtClean="0"/>
              <a:t>= Self-Controlled</a:t>
            </a:r>
          </a:p>
          <a:p>
            <a:pPr>
              <a:spcAft>
                <a:spcPts val="1400"/>
              </a:spcAft>
              <a:buNone/>
            </a:pPr>
            <a:r>
              <a:rPr lang="en-US" sz="3000" b="1" dirty="0" smtClean="0"/>
              <a:t>M </a:t>
            </a:r>
            <a:r>
              <a:rPr lang="en-US" sz="3000" dirty="0" smtClean="0"/>
              <a:t>= Motivated</a:t>
            </a:r>
          </a:p>
          <a:p>
            <a:pPr>
              <a:spcAft>
                <a:spcPts val="1400"/>
              </a:spcAft>
              <a:buNone/>
            </a:pPr>
            <a:r>
              <a:rPr lang="en-US" sz="3000" b="1" dirty="0" smtClean="0"/>
              <a:t>A </a:t>
            </a:r>
            <a:r>
              <a:rPr lang="en-US" sz="3000" dirty="0" smtClean="0"/>
              <a:t>= Accountable</a:t>
            </a:r>
          </a:p>
          <a:p>
            <a:pPr>
              <a:spcAft>
                <a:spcPts val="1400"/>
              </a:spcAft>
              <a:buNone/>
            </a:pPr>
            <a:r>
              <a:rPr lang="en-US" sz="3000" b="1" dirty="0" smtClean="0"/>
              <a:t>R </a:t>
            </a:r>
            <a:r>
              <a:rPr lang="en-US" sz="3000" dirty="0" smtClean="0"/>
              <a:t>= Respectful</a:t>
            </a:r>
          </a:p>
          <a:p>
            <a:pPr>
              <a:spcAft>
                <a:spcPts val="1400"/>
              </a:spcAft>
              <a:buNone/>
            </a:pPr>
            <a:r>
              <a:rPr lang="en-US" sz="3000" b="1" dirty="0" smtClean="0"/>
              <a:t>T </a:t>
            </a:r>
            <a:r>
              <a:rPr lang="en-US" sz="3000" dirty="0" smtClean="0"/>
              <a:t>= Timely</a:t>
            </a:r>
          </a:p>
        </p:txBody>
      </p:sp>
      <p:sp>
        <p:nvSpPr>
          <p:cNvPr id="7" name="Rectangle 6"/>
          <p:cNvSpPr/>
          <p:nvPr/>
        </p:nvSpPr>
        <p:spPr>
          <a:xfrm>
            <a:off x="1219200" y="697468"/>
            <a:ext cx="7315200" cy="369332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>
              <a:buNone/>
            </a:pPr>
            <a:r>
              <a:rPr lang="en-US" dirty="0" smtClean="0"/>
              <a:t>Each day </a:t>
            </a:r>
            <a:r>
              <a:rPr lang="en-US" b="1" dirty="0" smtClean="0"/>
              <a:t>YOU</a:t>
            </a:r>
            <a:r>
              <a:rPr lang="en-US" dirty="0" smtClean="0"/>
              <a:t> will decide the grade you deserve.*</a:t>
            </a:r>
          </a:p>
        </p:txBody>
      </p:sp>
    </p:spTree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itle 2"/>
          <p:cNvSpPr txBox="1">
            <a:spLocks/>
          </p:cNvSpPr>
          <p:nvPr/>
        </p:nvSpPr>
        <p:spPr>
          <a:xfrm>
            <a:off x="2019300" y="274638"/>
            <a:ext cx="5524500" cy="63976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lIns="91440" tIns="45720" rIns="91440" bIns="45720" rtlCol="0" anchor="ctr">
            <a:noAutofit/>
          </a:bodyPr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30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j-lt"/>
                <a:ea typeface="+mj-ea"/>
                <a:cs typeface="+mj-cs"/>
              </a:rPr>
              <a:t>Do Now (5 min)</a:t>
            </a:r>
            <a:endParaRPr kumimoji="0" lang="en-US" sz="30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j-lt"/>
              <a:ea typeface="+mj-ea"/>
              <a:cs typeface="+mj-cs"/>
            </a:endParaRPr>
          </a:p>
        </p:txBody>
      </p:sp>
      <p:sp>
        <p:nvSpPr>
          <p:cNvPr id="9" name="TextBox 8"/>
          <p:cNvSpPr txBox="1"/>
          <p:nvPr/>
        </p:nvSpPr>
        <p:spPr>
          <a:xfrm>
            <a:off x="1066800" y="1143000"/>
            <a:ext cx="7315200" cy="432426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5500" dirty="0" smtClean="0"/>
              <a:t>If you want to know about someone’s </a:t>
            </a:r>
            <a:r>
              <a:rPr lang="en-US" sz="5500" b="1" dirty="0" smtClean="0"/>
              <a:t>coming of age </a:t>
            </a:r>
            <a:r>
              <a:rPr lang="en-US" sz="5500" dirty="0" smtClean="0"/>
              <a:t>experience, what question might you ask the person?</a:t>
            </a:r>
            <a:endParaRPr lang="en-US" sz="5500" dirty="0"/>
          </a:p>
        </p:txBody>
      </p:sp>
    </p:spTree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1524000"/>
            <a:ext cx="7772400" cy="1470025"/>
          </a:xfrm>
        </p:spPr>
        <p:txBody>
          <a:bodyPr>
            <a:normAutofit fontScale="90000"/>
          </a:bodyPr>
          <a:lstStyle/>
          <a:p>
            <a:r>
              <a:rPr lang="en-US" sz="6000" dirty="0" smtClean="0"/>
              <a:t>Reading an Interview Narrative </a:t>
            </a:r>
            <a:r>
              <a:rPr lang="en-US" sz="6000" u="sng" dirty="0" smtClean="0"/>
              <a:t>and</a:t>
            </a:r>
            <a:r>
              <a:rPr lang="en-US" sz="6000" dirty="0" smtClean="0"/>
              <a:t> Finishing Drake Interview Activity</a:t>
            </a:r>
            <a:endParaRPr lang="en-US" sz="6000" dirty="0"/>
          </a:p>
        </p:txBody>
      </p:sp>
      <p:sp>
        <p:nvSpPr>
          <p:cNvPr id="3" name="Title 1"/>
          <p:cNvSpPr txBox="1">
            <a:spLocks/>
          </p:cNvSpPr>
          <p:nvPr/>
        </p:nvSpPr>
        <p:spPr>
          <a:xfrm>
            <a:off x="685800" y="3711575"/>
            <a:ext cx="7772400" cy="147002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4400" dirty="0" smtClean="0">
                <a:latin typeface="+mj-lt"/>
                <a:ea typeface="+mj-ea"/>
                <a:cs typeface="+mj-cs"/>
                <a:sym typeface="Wingdings"/>
              </a:rPr>
              <a:t>Activity 1.12</a:t>
            </a:r>
            <a:endParaRPr kumimoji="0" lang="en-US" sz="4400" b="0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j-lt"/>
              <a:ea typeface="+mj-ea"/>
              <a:cs typeface="+mj-cs"/>
              <a:sym typeface="Wingdings"/>
            </a:endParaRPr>
          </a:p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4400" b="0" i="0" u="none" strike="noStrike" kern="1200" cap="none" spc="0" normalizeH="0" baseline="0" noProof="0" dirty="0" err="1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j-lt"/>
                <a:ea typeface="+mj-ea"/>
                <a:cs typeface="+mj-cs"/>
                <a:sym typeface="Wingdings"/>
              </a:rPr>
              <a:t></a:t>
            </a:r>
            <a:endParaRPr kumimoji="0" lang="en-US" sz="44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j-lt"/>
              <a:ea typeface="+mj-ea"/>
              <a:cs typeface="+mj-cs"/>
            </a:endParaRPr>
          </a:p>
        </p:txBody>
      </p:sp>
    </p:spTree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tent Placeholder 1"/>
          <p:cNvSpPr>
            <a:spLocks noGrp="1"/>
          </p:cNvSpPr>
          <p:nvPr>
            <p:ph idx="1"/>
          </p:nvPr>
        </p:nvSpPr>
        <p:spPr>
          <a:xfrm>
            <a:off x="0" y="639762"/>
            <a:ext cx="9144000" cy="6218238"/>
          </a:xfrm>
        </p:spPr>
        <p:txBody>
          <a:bodyPr>
            <a:normAutofit/>
          </a:bodyPr>
          <a:lstStyle/>
          <a:p>
            <a:pPr marL="624078" indent="-514350">
              <a:buFont typeface="+mj-lt"/>
              <a:buAutoNum type="arabicPeriod"/>
            </a:pPr>
            <a:r>
              <a:rPr lang="en-US" dirty="0" smtClean="0"/>
              <a:t>Do Now (5 min)</a:t>
            </a:r>
          </a:p>
          <a:p>
            <a:pPr marL="624078" indent="-514350">
              <a:buFont typeface="+mj-lt"/>
              <a:buAutoNum type="arabicPeriod"/>
            </a:pPr>
            <a:r>
              <a:rPr lang="en-US" dirty="0" smtClean="0"/>
              <a:t>Objectives (1 min)</a:t>
            </a:r>
          </a:p>
          <a:p>
            <a:pPr marL="624078" indent="-514350">
              <a:buFont typeface="+mj-lt"/>
              <a:buAutoNum type="arabicPeriod"/>
            </a:pPr>
            <a:r>
              <a:rPr lang="en-US" dirty="0" smtClean="0"/>
              <a:t>Finish Drake Activity </a:t>
            </a:r>
            <a:r>
              <a:rPr lang="en-US" dirty="0" err="1" smtClean="0"/>
              <a:t>p</a:t>
            </a:r>
            <a:r>
              <a:rPr lang="en-US" dirty="0" smtClean="0"/>
              <a:t>. </a:t>
            </a:r>
            <a:r>
              <a:rPr lang="en-US" b="1" dirty="0" smtClean="0"/>
              <a:t>50</a:t>
            </a:r>
            <a:r>
              <a:rPr lang="en-US" dirty="0" smtClean="0"/>
              <a:t> (10 min)</a:t>
            </a:r>
          </a:p>
          <a:p>
            <a:pPr marL="624078" indent="-514350">
              <a:buFont typeface="+mj-lt"/>
              <a:buAutoNum type="arabicPeriod"/>
            </a:pPr>
            <a:r>
              <a:rPr lang="en-US" dirty="0" smtClean="0"/>
              <a:t>Watch </a:t>
            </a:r>
            <a:r>
              <a:rPr lang="en-US" dirty="0" err="1" smtClean="0"/>
              <a:t>Bethay</a:t>
            </a:r>
            <a:r>
              <a:rPr lang="en-US" dirty="0" smtClean="0"/>
              <a:t> Hamilton Clip (6 min)</a:t>
            </a:r>
          </a:p>
          <a:p>
            <a:pPr marL="624078" indent="-514350">
              <a:buFont typeface="+mj-lt"/>
              <a:buAutoNum type="arabicPeriod"/>
            </a:pPr>
            <a:r>
              <a:rPr lang="en-US" dirty="0" smtClean="0"/>
              <a:t>Preview Worksheet (5 min)36</a:t>
            </a:r>
          </a:p>
          <a:p>
            <a:pPr marL="624078" indent="-514350">
              <a:buFont typeface="+mj-lt"/>
              <a:buAutoNum type="arabicPeriod"/>
            </a:pPr>
            <a:r>
              <a:rPr lang="en-US" dirty="0" smtClean="0"/>
              <a:t>Read </a:t>
            </a:r>
            <a:r>
              <a:rPr lang="en-US" i="1" dirty="0" smtClean="0"/>
              <a:t>Bethany Only Looking Ahead</a:t>
            </a:r>
            <a:r>
              <a:rPr lang="en-US" dirty="0" smtClean="0"/>
              <a:t> (15 min)</a:t>
            </a:r>
          </a:p>
          <a:p>
            <a:pPr marL="1024128" lvl="1" indent="-514350">
              <a:buFont typeface="+mj-lt"/>
              <a:buAutoNum type="alphaLcParenR"/>
            </a:pPr>
            <a:r>
              <a:rPr lang="en-US" dirty="0" smtClean="0"/>
              <a:t>What info do we get beyond what a </a:t>
            </a:r>
            <a:r>
              <a:rPr lang="en-US" b="1" dirty="0" smtClean="0"/>
              <a:t>transcript</a:t>
            </a:r>
            <a:r>
              <a:rPr lang="en-US" dirty="0" smtClean="0"/>
              <a:t> would give us? (9 min)</a:t>
            </a:r>
          </a:p>
          <a:p>
            <a:pPr marL="624078" indent="-514350">
              <a:buFont typeface="+mj-lt"/>
              <a:buAutoNum type="arabicPeriod"/>
            </a:pPr>
            <a:r>
              <a:rPr lang="en-US" dirty="0" smtClean="0"/>
              <a:t>Closing (1 min)</a:t>
            </a:r>
          </a:p>
          <a:p>
            <a:pPr marL="624078" indent="-514350">
              <a:buFont typeface="+mj-lt"/>
              <a:buAutoNum type="arabicPeriod"/>
            </a:pPr>
            <a:r>
              <a:rPr lang="en-US" dirty="0" smtClean="0"/>
              <a:t>Exit Slip (5 min)</a:t>
            </a:r>
          </a:p>
          <a:p>
            <a:pPr marL="624078" indent="-514350">
              <a:buFont typeface="+mj-lt"/>
              <a:buAutoNum type="arabicPeriod"/>
            </a:pPr>
            <a:r>
              <a:rPr lang="en-US" dirty="0" smtClean="0"/>
              <a:t>Participation Grades (3 min)</a:t>
            </a:r>
            <a:endParaRPr lang="en-US" dirty="0"/>
          </a:p>
        </p:txBody>
      </p:sp>
      <p:sp>
        <p:nvSpPr>
          <p:cNvPr id="4" name="Title 2"/>
          <p:cNvSpPr txBox="1">
            <a:spLocks/>
          </p:cNvSpPr>
          <p:nvPr/>
        </p:nvSpPr>
        <p:spPr>
          <a:xfrm>
            <a:off x="2019300" y="0"/>
            <a:ext cx="5524500" cy="63976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lIns="91440" tIns="45720" rIns="91440" bIns="45720" rtlCol="0" anchor="ctr">
            <a:noAutofit/>
          </a:bodyPr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30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j-lt"/>
                <a:ea typeface="+mj-ea"/>
                <a:cs typeface="+mj-cs"/>
              </a:rPr>
              <a:t>Agenda</a:t>
            </a:r>
            <a:endParaRPr kumimoji="0" lang="en-US" sz="30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j-lt"/>
              <a:ea typeface="+mj-ea"/>
              <a:cs typeface="+mj-cs"/>
            </a:endParaRPr>
          </a:p>
        </p:txBody>
      </p:sp>
    </p:spTree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itle 2"/>
          <p:cNvSpPr>
            <a:spLocks noGrp="1"/>
          </p:cNvSpPr>
          <p:nvPr>
            <p:ph type="title"/>
          </p:nvPr>
        </p:nvSpPr>
        <p:spPr>
          <a:xfrm>
            <a:off x="2019300" y="228600"/>
            <a:ext cx="5524500" cy="639762"/>
          </a:xfrm>
          <a:ln>
            <a:solidFill>
              <a:schemeClr val="tx1"/>
            </a:solidFill>
          </a:ln>
        </p:spPr>
        <p:txBody>
          <a:bodyPr/>
          <a:lstStyle/>
          <a:p>
            <a:r>
              <a:rPr lang="en-US" sz="3000" dirty="0" smtClean="0"/>
              <a:t>Objectives (2 min)</a:t>
            </a:r>
            <a:endParaRPr lang="en-US" sz="3000" dirty="0"/>
          </a:p>
        </p:txBody>
      </p:sp>
      <p:sp>
        <p:nvSpPr>
          <p:cNvPr id="2" name="Content Placeholder 1"/>
          <p:cNvSpPr>
            <a:spLocks noGrp="1"/>
          </p:cNvSpPr>
          <p:nvPr>
            <p:ph idx="1"/>
          </p:nvPr>
        </p:nvSpPr>
        <p:spPr>
          <a:xfrm>
            <a:off x="0" y="3352800"/>
            <a:ext cx="9144000" cy="3505200"/>
          </a:xfrm>
        </p:spPr>
        <p:txBody>
          <a:bodyPr>
            <a:normAutofit fontScale="32500" lnSpcReduction="20000"/>
          </a:bodyPr>
          <a:lstStyle/>
          <a:p>
            <a:endParaRPr lang="en-US" dirty="0" smtClean="0"/>
          </a:p>
          <a:p>
            <a:pPr>
              <a:buNone/>
            </a:pPr>
            <a:r>
              <a:rPr lang="en-US" sz="12000" dirty="0" smtClean="0"/>
              <a:t>Language (How you will master the knowledge)</a:t>
            </a:r>
          </a:p>
          <a:p>
            <a:pPr>
              <a:spcAft>
                <a:spcPts val="600"/>
              </a:spcAft>
              <a:buNone/>
            </a:pPr>
            <a:r>
              <a:rPr lang="en-US" sz="8000" dirty="0" smtClean="0"/>
              <a:t>	</a:t>
            </a:r>
            <a:r>
              <a:rPr lang="en-US" sz="8000" u="sng" dirty="0" smtClean="0"/>
              <a:t>By:</a:t>
            </a:r>
            <a:endParaRPr lang="en-US" sz="8000" dirty="0" smtClean="0"/>
          </a:p>
          <a:p>
            <a:pPr marL="1117854" lvl="2" indent="-514350">
              <a:spcAft>
                <a:spcPts val="600"/>
              </a:spcAft>
              <a:buFont typeface="+mj-lt"/>
              <a:buAutoNum type="arabicPeriod"/>
            </a:pPr>
            <a:r>
              <a:rPr lang="en-US" sz="8000" dirty="0" smtClean="0"/>
              <a:t>Watching a video-clip and reading an </a:t>
            </a:r>
            <a:r>
              <a:rPr lang="en-US" sz="8000" b="1" dirty="0" smtClean="0"/>
              <a:t>interview narrative</a:t>
            </a:r>
            <a:endParaRPr lang="en-US" sz="8000" dirty="0" smtClean="0"/>
          </a:p>
          <a:p>
            <a:pPr marL="1117854" lvl="2" indent="-514350">
              <a:spcAft>
                <a:spcPts val="600"/>
              </a:spcAft>
              <a:buFont typeface="+mj-lt"/>
              <a:buAutoNum type="arabicPeriod"/>
            </a:pPr>
            <a:r>
              <a:rPr lang="en-US" sz="8000" dirty="0" smtClean="0"/>
              <a:t>Discussing </a:t>
            </a:r>
            <a:r>
              <a:rPr lang="en-US" sz="8000" b="1" dirty="0" smtClean="0"/>
              <a:t>direct</a:t>
            </a:r>
            <a:r>
              <a:rPr lang="en-US" sz="8000" dirty="0" smtClean="0"/>
              <a:t> and </a:t>
            </a:r>
            <a:r>
              <a:rPr lang="en-US" sz="8000" b="1" dirty="0" smtClean="0"/>
              <a:t>indirect </a:t>
            </a:r>
            <a:r>
              <a:rPr lang="en-US" sz="8000" dirty="0" smtClean="0"/>
              <a:t>quotations</a:t>
            </a:r>
          </a:p>
          <a:p>
            <a:pPr marL="1117854" lvl="2" indent="-514350">
              <a:spcAft>
                <a:spcPts val="600"/>
              </a:spcAft>
              <a:buFont typeface="+mj-lt"/>
              <a:buAutoNum type="arabicPeriod"/>
            </a:pPr>
            <a:r>
              <a:rPr lang="en-US" sz="8000" dirty="0" smtClean="0"/>
              <a:t>Watching a role-play of a </a:t>
            </a:r>
            <a:r>
              <a:rPr lang="en-US" sz="8000" b="1" dirty="0" smtClean="0"/>
              <a:t>transcript</a:t>
            </a:r>
          </a:p>
        </p:txBody>
      </p:sp>
      <p:sp>
        <p:nvSpPr>
          <p:cNvPr id="4" name="Rectangle 3"/>
          <p:cNvSpPr/>
          <p:nvPr/>
        </p:nvSpPr>
        <p:spPr>
          <a:xfrm>
            <a:off x="2286000" y="-25494302"/>
            <a:ext cx="4572000" cy="3139321"/>
          </a:xfrm>
          <a:prstGeom prst="rect">
            <a:avLst/>
          </a:prstGeom>
        </p:spPr>
        <p:txBody>
          <a:bodyPr>
            <a:spAutoFit/>
          </a:bodyPr>
          <a:lstStyle/>
          <a:p>
            <a:r>
              <a:rPr lang="en-US" dirty="0" smtClean="0"/>
              <a:t>Content (The knowledge you’ll master today)</a:t>
            </a:r>
          </a:p>
          <a:p>
            <a:r>
              <a:rPr lang="en-US" u="sng" dirty="0" smtClean="0"/>
              <a:t>SWBAT</a:t>
            </a:r>
            <a:r>
              <a:rPr lang="en-US" dirty="0" smtClean="0"/>
              <a:t>:</a:t>
            </a:r>
          </a:p>
          <a:p>
            <a:pPr marL="1088136" lvl="2" indent="-457200">
              <a:buFont typeface="+mj-lt"/>
              <a:buAutoNum type="arabicPeriod"/>
            </a:pPr>
            <a:r>
              <a:rPr lang="en-US" dirty="0" smtClean="0"/>
              <a:t>Create rough draft classroom norms for 10 different situations</a:t>
            </a:r>
          </a:p>
          <a:p>
            <a:pPr marL="1088136" lvl="2" indent="-457200">
              <a:buFont typeface="+mj-lt"/>
              <a:buAutoNum type="arabicPeriod"/>
            </a:pPr>
            <a:r>
              <a:rPr lang="en-US" dirty="0" smtClean="0"/>
              <a:t>Create class-wide final-draft classroom norms for 10 different situations</a:t>
            </a:r>
          </a:p>
          <a:p>
            <a:pPr marL="1088136" lvl="2" indent="-457200">
              <a:buFont typeface="+mj-lt"/>
              <a:buAutoNum type="arabicPeriod"/>
            </a:pPr>
            <a:r>
              <a:rPr lang="en-US" dirty="0" smtClean="0"/>
              <a:t>Define the word “norm” and explain why it is important to have norms</a:t>
            </a:r>
          </a:p>
          <a:p>
            <a:pPr marL="1088136" lvl="2" indent="-457200">
              <a:buNone/>
            </a:pPr>
            <a:endParaRPr lang="en-US" b="1" dirty="0" smtClean="0"/>
          </a:p>
        </p:txBody>
      </p:sp>
      <p:sp>
        <p:nvSpPr>
          <p:cNvPr id="5" name="Rectangle 4"/>
          <p:cNvSpPr/>
          <p:nvPr/>
        </p:nvSpPr>
        <p:spPr>
          <a:xfrm>
            <a:off x="0" y="1143001"/>
            <a:ext cx="9220200" cy="2846933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sz="3900" dirty="0" smtClean="0"/>
              <a:t>Content (The knowledge you’ll master today)</a:t>
            </a:r>
          </a:p>
          <a:p>
            <a:r>
              <a:rPr lang="en-US" sz="2000" u="sng" dirty="0" smtClean="0"/>
              <a:t>SWBAT</a:t>
            </a:r>
            <a:r>
              <a:rPr lang="en-US" sz="2000" dirty="0" smtClean="0"/>
              <a:t>:</a:t>
            </a:r>
          </a:p>
          <a:p>
            <a:pPr marL="1088136" lvl="2" indent="-457200">
              <a:buFont typeface="+mj-lt"/>
              <a:buAutoNum type="arabicPeriod"/>
            </a:pPr>
            <a:r>
              <a:rPr lang="en-US" sz="3000" dirty="0" smtClean="0"/>
              <a:t>Understand an </a:t>
            </a:r>
            <a:r>
              <a:rPr lang="en-US" sz="3000" b="1" dirty="0" smtClean="0"/>
              <a:t>interview narrative</a:t>
            </a:r>
            <a:endParaRPr lang="en-US" sz="3000" dirty="0" smtClean="0"/>
          </a:p>
          <a:p>
            <a:pPr marL="1088136" lvl="2" indent="-457200">
              <a:buFont typeface="+mj-lt"/>
              <a:buAutoNum type="arabicPeriod"/>
            </a:pPr>
            <a:r>
              <a:rPr lang="en-US" sz="3000" dirty="0" smtClean="0"/>
              <a:t>Explain the effect of </a:t>
            </a:r>
            <a:r>
              <a:rPr lang="en-US" sz="3000" b="1" dirty="0" smtClean="0"/>
              <a:t>direct</a:t>
            </a:r>
            <a:r>
              <a:rPr lang="en-US" sz="3000" dirty="0" smtClean="0"/>
              <a:t> and </a:t>
            </a:r>
            <a:r>
              <a:rPr lang="en-US" sz="3000" b="1" dirty="0" smtClean="0"/>
              <a:t>indirect </a:t>
            </a:r>
            <a:r>
              <a:rPr lang="en-US" sz="3000" dirty="0" smtClean="0"/>
              <a:t>quotations</a:t>
            </a:r>
          </a:p>
          <a:p>
            <a:pPr marL="1088136" lvl="2" indent="-457200">
              <a:buFont typeface="+mj-lt"/>
              <a:buAutoNum type="arabicPeriod"/>
            </a:pPr>
            <a:r>
              <a:rPr lang="en-US" sz="3000" dirty="0" smtClean="0"/>
              <a:t>Understand the limits of </a:t>
            </a:r>
            <a:r>
              <a:rPr lang="en-US" sz="3000" b="1" dirty="0" smtClean="0"/>
              <a:t>transcripts</a:t>
            </a:r>
          </a:p>
          <a:p>
            <a:pPr marL="1088136" lvl="2" indent="-457200"/>
            <a:r>
              <a:rPr lang="en-US" sz="3000" b="1" dirty="0" smtClean="0"/>
              <a:t> </a:t>
            </a:r>
          </a:p>
        </p:txBody>
      </p:sp>
    </p:spTree>
  </p:cSld>
  <p:clrMapOvr>
    <a:masterClrMapping/>
  </p:clrMapOvr>
  <p:timing>
    <p:tnLst>
      <p:par>
        <p:cTn xmlns:p14="http://schemas.microsoft.com/office/powerpoint/2010/main"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5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7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9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 build="p"/>
      <p:bldP spid="5" grpId="0"/>
    </p:bld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Finish </a:t>
            </a:r>
            <a:r>
              <a:rPr lang="en-US" dirty="0" err="1" smtClean="0"/>
              <a:t>p</a:t>
            </a:r>
            <a:r>
              <a:rPr lang="en-US" dirty="0" smtClean="0"/>
              <a:t>. 50 for 10 min!!!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Title 2"/>
          <p:cNvSpPr txBox="1">
            <a:spLocks/>
          </p:cNvSpPr>
          <p:nvPr/>
        </p:nvSpPr>
        <p:spPr>
          <a:xfrm>
            <a:off x="152400" y="76200"/>
            <a:ext cx="8839200" cy="109696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lIns="91440" tIns="45720" rIns="91440" bIns="45720" rtlCol="0" anchor="ctr">
            <a:normAutofit/>
          </a:bodyPr>
          <a:lstStyle/>
          <a:p>
            <a:pPr marL="624078" indent="-514350" algn="ctr"/>
            <a:r>
              <a:rPr lang="en-US" sz="3200" dirty="0" smtClean="0"/>
              <a:t>Finish Drake Activity </a:t>
            </a:r>
            <a:r>
              <a:rPr lang="en-US" sz="3200" dirty="0" err="1" smtClean="0"/>
              <a:t>p</a:t>
            </a:r>
            <a:r>
              <a:rPr lang="en-US" sz="3200" dirty="0" smtClean="0"/>
              <a:t>. </a:t>
            </a:r>
            <a:r>
              <a:rPr lang="en-US" sz="3200" b="1" dirty="0" smtClean="0"/>
              <a:t>50</a:t>
            </a:r>
            <a:r>
              <a:rPr lang="en-US" sz="3200" dirty="0" smtClean="0"/>
              <a:t> (10 min)</a:t>
            </a:r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Title 2"/>
          <p:cNvSpPr>
            <a:spLocks noGrp="1"/>
          </p:cNvSpPr>
          <p:nvPr>
            <p:ph type="title"/>
          </p:nvPr>
        </p:nvSpPr>
        <p:spPr>
          <a:xfrm>
            <a:off x="431800" y="46037"/>
            <a:ext cx="8331200" cy="563563"/>
          </a:xfrm>
          <a:ln>
            <a:solidFill>
              <a:schemeClr val="tx1"/>
            </a:solidFill>
          </a:ln>
        </p:spPr>
        <p:txBody>
          <a:bodyPr>
            <a:noAutofit/>
          </a:bodyPr>
          <a:lstStyle/>
          <a:p>
            <a:pPr marL="624078" indent="-514350"/>
            <a:r>
              <a:rPr lang="en-US" sz="3200" dirty="0" smtClean="0"/>
              <a:t>Watch </a:t>
            </a:r>
            <a:r>
              <a:rPr lang="en-US" sz="3200" dirty="0" err="1" smtClean="0"/>
              <a:t>Bethay</a:t>
            </a:r>
            <a:r>
              <a:rPr lang="en-US" sz="3200" dirty="0" smtClean="0"/>
              <a:t> Hamilton Clip (6 min)</a:t>
            </a:r>
          </a:p>
        </p:txBody>
      </p:sp>
      <p:sp>
        <p:nvSpPr>
          <p:cNvPr id="4" name="Rectangle 3"/>
          <p:cNvSpPr/>
          <p:nvPr/>
        </p:nvSpPr>
        <p:spPr>
          <a:xfrm>
            <a:off x="431800" y="609600"/>
            <a:ext cx="8178800" cy="64633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marL="1117854" lvl="2" indent="-514350">
              <a:spcAft>
                <a:spcPts val="600"/>
              </a:spcAft>
            </a:pPr>
            <a:r>
              <a:rPr lang="en-US" dirty="0" smtClean="0">
                <a:solidFill>
                  <a:schemeClr val="tx2"/>
                </a:solidFill>
                <a:effectLst>
                  <a:outerShdw blurRad="31750" dist="25400" dir="5400000" algn="tl" rotWithShape="0">
                    <a:srgbClr val="000000">
                      <a:alpha val="25000"/>
                    </a:srgbClr>
                  </a:outerShdw>
                </a:effectLst>
                <a:cs typeface="Calisto MT (Headings)"/>
              </a:rPr>
              <a:t>Objective: SWBAT: </a:t>
            </a:r>
            <a:r>
              <a:rPr lang="en-US" dirty="0" smtClean="0"/>
              <a:t>Understand  an </a:t>
            </a:r>
            <a:r>
              <a:rPr lang="en-US" b="1" dirty="0" smtClean="0"/>
              <a:t>interview narrative </a:t>
            </a:r>
            <a:r>
              <a:rPr lang="en-US" dirty="0" smtClean="0"/>
              <a:t>by watching a video-clip and reading an </a:t>
            </a:r>
            <a:r>
              <a:rPr lang="en-US" b="1" dirty="0" smtClean="0"/>
              <a:t>interview narrative</a:t>
            </a:r>
            <a:endParaRPr lang="en-US" dirty="0" smtClean="0"/>
          </a:p>
        </p:txBody>
      </p:sp>
      <p:sp>
        <p:nvSpPr>
          <p:cNvPr id="8" name="TextBox 7"/>
          <p:cNvSpPr txBox="1"/>
          <p:nvPr/>
        </p:nvSpPr>
        <p:spPr>
          <a:xfrm>
            <a:off x="224588" y="1255931"/>
            <a:ext cx="8386011" cy="563231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6000" dirty="0" smtClean="0"/>
              <a:t>Let’s watch a video-clip about Bethany Hamilton.</a:t>
            </a:r>
          </a:p>
          <a:p>
            <a:pPr algn="ctr"/>
            <a:endParaRPr lang="en-US" sz="6000" dirty="0" smtClean="0"/>
          </a:p>
          <a:p>
            <a:pPr algn="ctr"/>
            <a:r>
              <a:rPr lang="en-US" sz="6000" dirty="0" smtClean="0"/>
              <a:t>After, we will read an </a:t>
            </a:r>
            <a:r>
              <a:rPr lang="en-US" sz="6000" b="1" dirty="0" smtClean="0"/>
              <a:t>interview narrative</a:t>
            </a:r>
            <a:r>
              <a:rPr lang="en-US" sz="6000" dirty="0" smtClean="0"/>
              <a:t> about her experience.</a:t>
            </a:r>
            <a:endParaRPr lang="en-US" sz="6000" dirty="0"/>
          </a:p>
        </p:txBody>
      </p:sp>
    </p:spTree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3989</TotalTime>
  <Words>944</Words>
  <Application>Microsoft Macintosh PowerPoint</Application>
  <PresentationFormat>On-screen Show (4:3)</PresentationFormat>
  <Paragraphs>158</Paragraphs>
  <Slides>17</Slides>
  <Notes>3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17</vt:i4>
      </vt:variant>
    </vt:vector>
  </HeadingPairs>
  <TitlesOfParts>
    <vt:vector size="18" baseType="lpstr">
      <vt:lpstr>Office Theme</vt:lpstr>
      <vt:lpstr>PowerPoint Presentation</vt:lpstr>
      <vt:lpstr>Block 7 seating Chart</vt:lpstr>
      <vt:lpstr>PowerPoint Presentation</vt:lpstr>
      <vt:lpstr>PowerPoint Presentation</vt:lpstr>
      <vt:lpstr>Reading an Interview Narrative and Finishing Drake Interview Activity</vt:lpstr>
      <vt:lpstr>PowerPoint Presentation</vt:lpstr>
      <vt:lpstr>Objectives (2 min)</vt:lpstr>
      <vt:lpstr>Finish p. 50 for 10 min!!!</vt:lpstr>
      <vt:lpstr>Watch Bethay Hamilton Clip (6 min)</vt:lpstr>
      <vt:lpstr>Preview Worksheet (5 min)</vt:lpstr>
      <vt:lpstr>Read Bethany Only Looking Ahead (15 min)</vt:lpstr>
      <vt:lpstr>Read Bethany Only Looking Ahead (10 min)</vt:lpstr>
      <vt:lpstr>What info do we get beyond what a transcript would give us? (9 min)</vt:lpstr>
      <vt:lpstr>Worksheet (5 min)</vt:lpstr>
      <vt:lpstr>Closing (1 min)</vt:lpstr>
      <vt:lpstr>PowerPoint Presentation</vt:lpstr>
      <vt:lpstr>PowerPoint Presentation</vt:lpstr>
    </vt:vector>
  </TitlesOfParts>
  <Company/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Seth Schy</dc:creator>
  <cp:lastModifiedBy>Seth Schy</cp:lastModifiedBy>
  <cp:revision>82</cp:revision>
  <dcterms:created xsi:type="dcterms:W3CDTF">2012-10-04T18:35:46Z</dcterms:created>
  <dcterms:modified xsi:type="dcterms:W3CDTF">2012-10-05T18:24:37Z</dcterms:modified>
</cp:coreProperties>
</file>

<file path=docProps/thumbnail.jpeg>
</file>