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93" r:id="rId2"/>
    <p:sldId id="286" r:id="rId3"/>
    <p:sldId id="287" r:id="rId4"/>
    <p:sldId id="257" r:id="rId5"/>
    <p:sldId id="258" r:id="rId6"/>
    <p:sldId id="259" r:id="rId7"/>
    <p:sldId id="288" r:id="rId8"/>
    <p:sldId id="294" r:id="rId9"/>
    <p:sldId id="261" r:id="rId10"/>
    <p:sldId id="291" r:id="rId11"/>
    <p:sldId id="295" r:id="rId12"/>
    <p:sldId id="296" r:id="rId13"/>
    <p:sldId id="297" r:id="rId14"/>
    <p:sldId id="298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38" d="100"/>
          <a:sy n="138" d="100"/>
        </p:scale>
        <p:origin x="-15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817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76200"/>
            <a:ext cx="6934200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Block 6:</a:t>
            </a:r>
          </a:p>
          <a:p>
            <a:pPr algn="ctr"/>
            <a:r>
              <a:rPr lang="en-US" sz="4000" dirty="0" smtClean="0"/>
              <a:t>White Board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 rot="1669505">
            <a:off x="1361733" y="1865648"/>
            <a:ext cx="2315336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Selen</a:t>
            </a:r>
            <a:r>
              <a:rPr lang="en-US" dirty="0" smtClean="0"/>
              <a:t>-- </a:t>
            </a:r>
            <a:r>
              <a:rPr lang="en-US" dirty="0" err="1" smtClean="0"/>
              <a:t>Sitney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69505">
            <a:off x="602030" y="2862725"/>
            <a:ext cx="2551901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Gene--James--</a:t>
            </a:r>
            <a:r>
              <a:rPr lang="en-US" dirty="0" err="1" smtClean="0"/>
              <a:t>Isael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669505">
            <a:off x="314761" y="4173598"/>
            <a:ext cx="3062378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Sequiyia</a:t>
            </a:r>
            <a:r>
              <a:rPr lang="en-US" dirty="0" smtClean="0"/>
              <a:t>—Michael--Marisol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69505">
            <a:off x="267376" y="5352277"/>
            <a:ext cx="2563954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Felecia—Daniel--</a:t>
            </a:r>
            <a:r>
              <a:rPr lang="en-US" dirty="0" err="1" smtClean="0"/>
              <a:t>Layla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20076123">
            <a:off x="4818322" y="2081085"/>
            <a:ext cx="3471038" cy="5981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Malaysia--Miranda -- Alejandro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20128480">
            <a:off x="5446121" y="3187610"/>
            <a:ext cx="3188965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Alejandro –Angel 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0128480">
            <a:off x="5526777" y="4598386"/>
            <a:ext cx="3000210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Angel R—Anthony--</a:t>
            </a:r>
            <a:r>
              <a:rPr lang="en-US" dirty="0" err="1" smtClean="0"/>
              <a:t>Deja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0128480">
            <a:off x="5683325" y="5608071"/>
            <a:ext cx="2908258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Azuree--Glendi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Preview Worksheet (5 min)</a:t>
            </a:r>
          </a:p>
        </p:txBody>
      </p:sp>
      <p:sp>
        <p:nvSpPr>
          <p:cNvPr id="5" name="Rectangle 4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854" lvl="2" indent="-51435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Understand  an </a:t>
            </a:r>
            <a:r>
              <a:rPr lang="en-US" b="1" dirty="0" smtClean="0"/>
              <a:t>interview narrative </a:t>
            </a:r>
            <a:r>
              <a:rPr lang="en-US" dirty="0" smtClean="0"/>
              <a:t>by watching a video-clip and reading an </a:t>
            </a:r>
            <a:r>
              <a:rPr lang="en-US" b="1" dirty="0" smtClean="0"/>
              <a:t>interview narrative</a:t>
            </a: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255930"/>
            <a:ext cx="8458200" cy="56020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7000" y="685800"/>
            <a:ext cx="208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rgbClr val="FF0000"/>
                </a:solidFill>
              </a:rPr>
              <a:t>p</a:t>
            </a:r>
            <a:r>
              <a:rPr lang="en-US" sz="3000" dirty="0" smtClean="0">
                <a:solidFill>
                  <a:srgbClr val="FF0000"/>
                </a:solidFill>
              </a:rPr>
              <a:t>. </a:t>
            </a:r>
            <a:r>
              <a:rPr lang="en-US" sz="3000" b="1" dirty="0" smtClean="0">
                <a:solidFill>
                  <a:srgbClr val="FF0000"/>
                </a:solidFill>
              </a:rPr>
              <a:t>51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228600" y="5029200"/>
            <a:ext cx="939800" cy="15240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152400" y="5715000"/>
            <a:ext cx="939800" cy="15240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 </a:t>
            </a:r>
            <a:r>
              <a:rPr lang="en-US" sz="3200" i="1" dirty="0" smtClean="0"/>
              <a:t>Bethany Only Looking Ahead</a:t>
            </a:r>
            <a:r>
              <a:rPr lang="en-US" sz="3200" dirty="0" smtClean="0"/>
              <a:t> (15 min)</a:t>
            </a:r>
          </a:p>
        </p:txBody>
      </p:sp>
      <p:sp>
        <p:nvSpPr>
          <p:cNvPr id="5" name="Rectangle 4"/>
          <p:cNvSpPr/>
          <p:nvPr/>
        </p:nvSpPr>
        <p:spPr>
          <a:xfrm>
            <a:off x="431800" y="609600"/>
            <a:ext cx="817880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854" lvl="2" indent="-51435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Understand the limits of </a:t>
            </a:r>
            <a:r>
              <a:rPr lang="en-US" b="1" dirty="0" smtClean="0"/>
              <a:t>transcripts </a:t>
            </a:r>
            <a:r>
              <a:rPr lang="en-US" dirty="0" smtClean="0"/>
              <a:t>by watching a role play or a transcript</a:t>
            </a:r>
            <a:endParaRPr lang="en-US" b="1" dirty="0" smtClean="0"/>
          </a:p>
          <a:p>
            <a:pPr marL="1117854" lvl="2" indent="-514350">
              <a:spcAft>
                <a:spcPts val="600"/>
              </a:spcAft>
            </a:pP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28600" y="1219200"/>
            <a:ext cx="373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Transcript</a:t>
            </a:r>
            <a:r>
              <a:rPr lang="en-US" sz="3000" dirty="0" smtClean="0">
                <a:solidFill>
                  <a:srgbClr val="FF0000"/>
                </a:solidFill>
              </a:rPr>
              <a:t>: a written record of what is said</a:t>
            </a:r>
            <a:endParaRPr lang="en-US" sz="3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2971800"/>
            <a:ext cx="4953000" cy="417037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Read the example </a:t>
            </a:r>
            <a:r>
              <a:rPr lang="en-US" sz="3000" dirty="0" err="1" smtClean="0">
                <a:sym typeface="Wingdings"/>
              </a:rPr>
              <a:t></a:t>
            </a:r>
            <a:endParaRPr lang="en-US" sz="3000" dirty="0" smtClean="0"/>
          </a:p>
          <a:p>
            <a:r>
              <a:rPr lang="en-US" sz="3000" u="sng" dirty="0" smtClean="0"/>
              <a:t>Example:</a:t>
            </a:r>
            <a:endParaRPr lang="en-US" sz="3000" dirty="0" smtClean="0"/>
          </a:p>
          <a:p>
            <a:endParaRPr lang="en-US" sz="2500" u="sng" dirty="0" smtClean="0"/>
          </a:p>
          <a:p>
            <a:r>
              <a:rPr lang="en-US" sz="2500" b="1" dirty="0" smtClean="0"/>
              <a:t>Student</a:t>
            </a:r>
            <a:r>
              <a:rPr lang="en-US" sz="2500" dirty="0" smtClean="0"/>
              <a:t>– </a:t>
            </a:r>
            <a:r>
              <a:rPr lang="en-US" sz="2500" i="1" dirty="0" smtClean="0"/>
              <a:t>Can I go to the bathroom?</a:t>
            </a:r>
            <a:endParaRPr lang="en-US" sz="2500" u="sng" dirty="0" smtClean="0"/>
          </a:p>
          <a:p>
            <a:r>
              <a:rPr lang="en-US" sz="2500" b="1" dirty="0" smtClean="0"/>
              <a:t>Mr. Schy</a:t>
            </a:r>
            <a:r>
              <a:rPr lang="en-US" sz="2500" dirty="0" smtClean="0"/>
              <a:t>—</a:t>
            </a:r>
            <a:r>
              <a:rPr lang="en-US" sz="2500" i="1" dirty="0" smtClean="0"/>
              <a:t>Is it an emergency?</a:t>
            </a:r>
          </a:p>
          <a:p>
            <a:r>
              <a:rPr lang="en-US" sz="2500" b="1" dirty="0" smtClean="0"/>
              <a:t>Student</a:t>
            </a:r>
            <a:r>
              <a:rPr lang="en-US" sz="2500" dirty="0" smtClean="0"/>
              <a:t>– </a:t>
            </a:r>
            <a:r>
              <a:rPr lang="en-US" sz="2500" i="1" dirty="0" smtClean="0"/>
              <a:t>Yeah, I’ve really </a:t>
            </a:r>
            <a:r>
              <a:rPr lang="en-US" sz="2500" i="1" dirty="0" err="1" smtClean="0"/>
              <a:t>gotta</a:t>
            </a:r>
            <a:r>
              <a:rPr lang="en-US" sz="2500" i="1" dirty="0" smtClean="0"/>
              <a:t> go!</a:t>
            </a:r>
          </a:p>
          <a:p>
            <a:r>
              <a:rPr lang="en-US" sz="2500" b="1" dirty="0" smtClean="0"/>
              <a:t>Mr. Schy </a:t>
            </a:r>
            <a:r>
              <a:rPr lang="en-US" sz="2500" dirty="0" smtClean="0"/>
              <a:t>– </a:t>
            </a:r>
            <a:r>
              <a:rPr lang="en-US" sz="2500" i="1" dirty="0" smtClean="0"/>
              <a:t>Okay, fill out a pass, and let me sign it.</a:t>
            </a:r>
          </a:p>
          <a:p>
            <a:r>
              <a:rPr lang="en-US" sz="2500" b="1" dirty="0" smtClean="0"/>
              <a:t>Student</a:t>
            </a:r>
            <a:r>
              <a:rPr lang="en-US" sz="2500" dirty="0" smtClean="0"/>
              <a:t>-- </a:t>
            </a:r>
            <a:r>
              <a:rPr lang="en-US" sz="2500" i="1" dirty="0" smtClean="0"/>
              <a:t>Okay.</a:t>
            </a:r>
          </a:p>
          <a:p>
            <a:endParaRPr lang="en-US" sz="3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029200" y="1219200"/>
            <a:ext cx="4267200" cy="56323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What type of information does this </a:t>
            </a:r>
            <a:r>
              <a:rPr lang="en-US" sz="3000" b="1" dirty="0" smtClean="0"/>
              <a:t>transcript </a:t>
            </a:r>
            <a:r>
              <a:rPr lang="en-US" sz="3000" dirty="0" smtClean="0"/>
              <a:t>leave out?</a:t>
            </a:r>
          </a:p>
          <a:p>
            <a:endParaRPr lang="en-US" sz="3000" dirty="0" smtClean="0"/>
          </a:p>
          <a:p>
            <a:endParaRPr lang="en-US" sz="3000" dirty="0" smtClean="0"/>
          </a:p>
          <a:p>
            <a:endParaRPr lang="en-US" sz="3000" dirty="0" smtClean="0"/>
          </a:p>
          <a:p>
            <a:endParaRPr lang="en-US" sz="3000" dirty="0" smtClean="0"/>
          </a:p>
          <a:p>
            <a:endParaRPr lang="en-US" sz="3000" dirty="0" smtClean="0"/>
          </a:p>
          <a:p>
            <a:endParaRPr lang="en-US" sz="3000" dirty="0" smtClean="0"/>
          </a:p>
          <a:p>
            <a:endParaRPr lang="en-US" sz="3000" dirty="0" smtClean="0"/>
          </a:p>
          <a:p>
            <a:endParaRPr lang="en-US" sz="3000" dirty="0" smtClean="0"/>
          </a:p>
          <a:p>
            <a:endParaRPr lang="en-US" sz="3000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304800" y="1143000"/>
            <a:ext cx="4876800" cy="5410200"/>
            <a:chOff x="533400" y="1844219"/>
            <a:chExt cx="4096512" cy="4708981"/>
          </a:xfrm>
        </p:grpSpPr>
        <p:sp>
          <p:nvSpPr>
            <p:cNvPr id="12" name="TextBox 11"/>
            <p:cNvSpPr txBox="1"/>
            <p:nvPr/>
          </p:nvSpPr>
          <p:spPr>
            <a:xfrm>
              <a:off x="533400" y="1844219"/>
              <a:ext cx="3962400" cy="47089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5000" dirty="0" smtClean="0"/>
                <a:t>Make sure to include THIS type of information in your interview narrative!!!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2919984" y="3106035"/>
              <a:ext cx="1709928" cy="661571"/>
            </a:xfrm>
            <a:prstGeom prst="straightConnector1">
              <a:avLst/>
            </a:prstGeom>
            <a:ln w="1270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 </a:t>
            </a:r>
            <a:r>
              <a:rPr lang="en-US" sz="3200" i="1" dirty="0" smtClean="0"/>
              <a:t>Bethany Only Looking Ahead</a:t>
            </a:r>
            <a:r>
              <a:rPr lang="en-US" sz="3200" dirty="0" smtClean="0"/>
              <a:t> </a:t>
            </a:r>
            <a:r>
              <a:rPr lang="en-US" sz="3200" smtClean="0"/>
              <a:t>(</a:t>
            </a:r>
            <a:r>
              <a:rPr lang="en-US" sz="3200" smtClean="0"/>
              <a:t>10 </a:t>
            </a:r>
            <a:r>
              <a:rPr lang="en-US" sz="3200" dirty="0" smtClean="0"/>
              <a:t>min)</a:t>
            </a:r>
          </a:p>
        </p:txBody>
      </p:sp>
      <p:sp>
        <p:nvSpPr>
          <p:cNvPr id="5" name="Rectangle 4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854" lvl="2" indent="-51435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Understand  an </a:t>
            </a:r>
            <a:r>
              <a:rPr lang="en-US" b="1" dirty="0" smtClean="0"/>
              <a:t>interview narrative </a:t>
            </a:r>
            <a:r>
              <a:rPr lang="en-US" dirty="0" smtClean="0"/>
              <a:t>by watching a video-clip and reading an </a:t>
            </a:r>
            <a:r>
              <a:rPr lang="en-US" b="1" dirty="0" smtClean="0"/>
              <a:t>interview narrative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27000" y="685800"/>
            <a:ext cx="208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rgbClr val="FF0000"/>
                </a:solidFill>
              </a:rPr>
              <a:t>p</a:t>
            </a:r>
            <a:r>
              <a:rPr lang="en-US" sz="3000" dirty="0" smtClean="0">
                <a:solidFill>
                  <a:srgbClr val="FF0000"/>
                </a:solidFill>
              </a:rPr>
              <a:t>. </a:t>
            </a:r>
            <a:r>
              <a:rPr lang="en-US" sz="3000" b="1" dirty="0" smtClean="0">
                <a:solidFill>
                  <a:srgbClr val="FF0000"/>
                </a:solidFill>
              </a:rPr>
              <a:t>52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90800" y="1828800"/>
            <a:ext cx="4267200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u="sng" dirty="0" smtClean="0"/>
              <a:t>While You Read</a:t>
            </a:r>
          </a:p>
          <a:p>
            <a:r>
              <a:rPr lang="en-US" sz="3000" dirty="0" smtClean="0"/>
              <a:t>What type of information does this </a:t>
            </a:r>
            <a:r>
              <a:rPr lang="en-US" sz="3000" b="1" dirty="0" smtClean="0"/>
              <a:t>interview narrative </a:t>
            </a:r>
            <a:r>
              <a:rPr lang="en-US" sz="3000" dirty="0" smtClean="0"/>
              <a:t>provide that a </a:t>
            </a:r>
            <a:r>
              <a:rPr lang="en-US" sz="3000" b="1" dirty="0" smtClean="0"/>
              <a:t>transcript </a:t>
            </a:r>
            <a:r>
              <a:rPr lang="en-US" sz="3000" dirty="0" smtClean="0"/>
              <a:t>would</a:t>
            </a:r>
            <a:r>
              <a:rPr lang="en-US" sz="3000" b="1" dirty="0" smtClean="0"/>
              <a:t> </a:t>
            </a:r>
            <a:r>
              <a:rPr lang="en-US" sz="3000" dirty="0" smtClean="0"/>
              <a:t>leave out?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8672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024128" lvl="1" indent="-514350" algn="ctr"/>
            <a:r>
              <a:rPr lang="en-US" sz="3000" dirty="0" smtClean="0">
                <a:latin typeface="Calibri"/>
                <a:cs typeface="Calibri"/>
              </a:rPr>
              <a:t>What info do we get beyond what a </a:t>
            </a:r>
            <a:r>
              <a:rPr lang="en-US" sz="3000" b="1" dirty="0" smtClean="0">
                <a:latin typeface="Calibri"/>
                <a:cs typeface="Calibri"/>
              </a:rPr>
              <a:t>transcript</a:t>
            </a:r>
            <a:r>
              <a:rPr lang="en-US" sz="3000" dirty="0" smtClean="0">
                <a:latin typeface="Calibri"/>
                <a:cs typeface="Calibri"/>
              </a:rPr>
              <a:t> would give us? (9 min)</a:t>
            </a:r>
          </a:p>
        </p:txBody>
      </p:sp>
      <p:sp>
        <p:nvSpPr>
          <p:cNvPr id="5" name="Rectangle 4"/>
          <p:cNvSpPr/>
          <p:nvPr/>
        </p:nvSpPr>
        <p:spPr>
          <a:xfrm>
            <a:off x="584200" y="932765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854" lvl="2" indent="-51435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Understand  an </a:t>
            </a:r>
            <a:r>
              <a:rPr lang="en-US" b="1" dirty="0" smtClean="0"/>
              <a:t>interview narrative </a:t>
            </a:r>
            <a:r>
              <a:rPr lang="en-US" dirty="0" smtClean="0"/>
              <a:t>by watching a video-clip and reading an </a:t>
            </a:r>
            <a:r>
              <a:rPr lang="en-US" b="1" dirty="0" smtClean="0"/>
              <a:t>interview narrative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27000" y="893802"/>
            <a:ext cx="1092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rgbClr val="FF0000"/>
                </a:solidFill>
              </a:rPr>
              <a:t>p</a:t>
            </a:r>
            <a:r>
              <a:rPr lang="en-US" sz="3000" dirty="0" smtClean="0">
                <a:solidFill>
                  <a:srgbClr val="FF0000"/>
                </a:solidFill>
              </a:rPr>
              <a:t>. </a:t>
            </a:r>
            <a:r>
              <a:rPr lang="en-US" sz="3000" b="1" dirty="0" smtClean="0">
                <a:solidFill>
                  <a:srgbClr val="FF0000"/>
                </a:solidFill>
              </a:rPr>
              <a:t>52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" y="1579096"/>
            <a:ext cx="4267200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u="sng" dirty="0" smtClean="0"/>
              <a:t>While You Read</a:t>
            </a:r>
          </a:p>
          <a:p>
            <a:r>
              <a:rPr lang="en-US" sz="3000" dirty="0" smtClean="0"/>
              <a:t>What type of information does this </a:t>
            </a:r>
            <a:r>
              <a:rPr lang="en-US" sz="3000" b="1" dirty="0" smtClean="0"/>
              <a:t>interview narrative </a:t>
            </a:r>
            <a:r>
              <a:rPr lang="en-US" sz="3000" dirty="0" smtClean="0"/>
              <a:t>provide that a </a:t>
            </a:r>
            <a:r>
              <a:rPr lang="en-US" sz="3000" b="1" dirty="0" smtClean="0"/>
              <a:t>transcript </a:t>
            </a:r>
            <a:r>
              <a:rPr lang="en-US" sz="3000" dirty="0" smtClean="0"/>
              <a:t>would</a:t>
            </a:r>
            <a:r>
              <a:rPr lang="en-US" sz="3000" b="1" dirty="0" smtClean="0"/>
              <a:t> </a:t>
            </a:r>
            <a:r>
              <a:rPr lang="en-US" sz="3000" dirty="0" smtClean="0"/>
              <a:t>leave out?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95800" y="1579096"/>
            <a:ext cx="4267200" cy="51706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u="sng" dirty="0" smtClean="0"/>
              <a:t>Examples</a:t>
            </a:r>
          </a:p>
          <a:p>
            <a:pPr algn="ctr"/>
            <a:endParaRPr lang="en-US" sz="5000" u="sng" dirty="0" smtClean="0"/>
          </a:p>
          <a:p>
            <a:pPr algn="ctr"/>
            <a:endParaRPr lang="en-US" sz="5000" u="sng" dirty="0" smtClean="0"/>
          </a:p>
          <a:p>
            <a:pPr algn="ctr"/>
            <a:endParaRPr lang="en-US" sz="5000" u="sng" dirty="0" smtClean="0"/>
          </a:p>
          <a:p>
            <a:pPr algn="ctr"/>
            <a:endParaRPr lang="en-US" sz="5000" u="sng" dirty="0" smtClean="0"/>
          </a:p>
          <a:p>
            <a:pPr algn="ctr"/>
            <a:endParaRPr lang="en-US" sz="5000" u="sng" dirty="0" smtClean="0"/>
          </a:p>
          <a:p>
            <a:pPr algn="ctr"/>
            <a:endParaRPr lang="en-US" sz="3000" dirty="0" smtClean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819400" y="4267200"/>
            <a:ext cx="1905000" cy="304800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Worksheet </a:t>
            </a:r>
            <a:r>
              <a:rPr lang="en-US" sz="3200" dirty="0" smtClean="0"/>
              <a:t>(5 min)</a:t>
            </a:r>
          </a:p>
        </p:txBody>
      </p:sp>
      <p:sp>
        <p:nvSpPr>
          <p:cNvPr id="5" name="Rectangle 4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854" lvl="2" indent="-51435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Understand  an </a:t>
            </a:r>
            <a:r>
              <a:rPr lang="en-US" b="1" dirty="0" smtClean="0"/>
              <a:t>interview narrative </a:t>
            </a:r>
            <a:r>
              <a:rPr lang="en-US" dirty="0" smtClean="0"/>
              <a:t>by watching a video-clip and reading an </a:t>
            </a:r>
            <a:r>
              <a:rPr lang="en-US" b="1" dirty="0" smtClean="0"/>
              <a:t>interview narrative</a:t>
            </a: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255930"/>
            <a:ext cx="8458200" cy="56020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7000" y="685800"/>
            <a:ext cx="208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rgbClr val="FF0000"/>
                </a:solidFill>
              </a:rPr>
              <a:t>p</a:t>
            </a:r>
            <a:r>
              <a:rPr lang="en-US" sz="3000" dirty="0" smtClean="0">
                <a:solidFill>
                  <a:srgbClr val="FF0000"/>
                </a:solidFill>
              </a:rPr>
              <a:t>. </a:t>
            </a:r>
            <a:r>
              <a:rPr lang="en-US" sz="3000" b="1" dirty="0" smtClean="0">
                <a:solidFill>
                  <a:srgbClr val="FF0000"/>
                </a:solidFill>
              </a:rPr>
              <a:t>51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228600" y="5029200"/>
            <a:ext cx="939800" cy="15240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152400" y="5715000"/>
            <a:ext cx="939800" cy="15240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97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Watching a video-clip and reading an </a:t>
            </a:r>
            <a:r>
              <a:rPr kumimoji="0" lang="en-US" sz="8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interview narrative</a:t>
            </a:r>
            <a:endParaRPr kumimoji="0" lang="en-US" sz="8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Discussing </a:t>
            </a:r>
            <a:r>
              <a:rPr kumimoji="0" lang="en-US" sz="8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direct</a:t>
            </a: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8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indirect </a:t>
            </a: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quotations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Watching a role-play of a </a:t>
            </a:r>
            <a:r>
              <a:rPr kumimoji="0" lang="en-US" sz="8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transcript</a:t>
            </a:r>
            <a:endParaRPr kumimoji="0" lang="en-US" sz="8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143001"/>
            <a:ext cx="9220200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Understand an </a:t>
            </a:r>
            <a:r>
              <a:rPr lang="en-US" sz="3000" b="1" dirty="0" smtClean="0"/>
              <a:t>interview narrative</a:t>
            </a:r>
            <a:endParaRPr lang="en-US" sz="3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Explain the effect of </a:t>
            </a:r>
            <a:r>
              <a:rPr lang="en-US" sz="3000" b="1" dirty="0" smtClean="0"/>
              <a:t>direct</a:t>
            </a:r>
            <a:r>
              <a:rPr lang="en-US" sz="3000" dirty="0" smtClean="0"/>
              <a:t> and </a:t>
            </a:r>
            <a:r>
              <a:rPr lang="en-US" sz="3000" b="1" dirty="0" smtClean="0"/>
              <a:t>indirect </a:t>
            </a:r>
            <a:r>
              <a:rPr lang="en-US" sz="3000" dirty="0" smtClean="0"/>
              <a:t>quotations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Understand the limits of </a:t>
            </a:r>
            <a:r>
              <a:rPr lang="en-US" sz="3000" b="1" dirty="0" smtClean="0"/>
              <a:t>transcripts</a:t>
            </a:r>
          </a:p>
          <a:p>
            <a:pPr marL="1088136" lvl="2" indent="-457200"/>
            <a:r>
              <a:rPr lang="en-US" sz="3000" b="1" dirty="0" smtClean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600200"/>
            <a:ext cx="60960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Beyond </a:t>
            </a:r>
            <a:r>
              <a:rPr lang="en-US" sz="5000" i="1" dirty="0" smtClean="0"/>
              <a:t>what the person says</a:t>
            </a:r>
            <a:r>
              <a:rPr lang="en-US" sz="5000" dirty="0" smtClean="0"/>
              <a:t>, what type of information should you include in your </a:t>
            </a:r>
            <a:r>
              <a:rPr lang="en-US" sz="5000" b="1" dirty="0" smtClean="0"/>
              <a:t>interview narrative</a:t>
            </a:r>
            <a:r>
              <a:rPr lang="en-US" sz="5000" dirty="0" smtClean="0"/>
              <a:t>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7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8600" y="439900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Miya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Alan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Richard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96200" y="4583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Shenida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5562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Demetrius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6764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Joseph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Troy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2895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Ozzy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383059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Mario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553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Aziel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620000" y="2373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Kylee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524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Mandi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Dante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96200" y="51376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Ramon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4290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Cameron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696200" y="5650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029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Alvaro</a:t>
            </a:r>
            <a:endParaRPr lang="en-US" dirty="0"/>
          </a:p>
        </p:txBody>
      </p:sp>
      <p:sp>
        <p:nvSpPr>
          <p:cNvPr id="26" name="&quot;No&quot; Symbol 25"/>
          <p:cNvSpPr/>
          <p:nvPr/>
        </p:nvSpPr>
        <p:spPr>
          <a:xfrm>
            <a:off x="762000" y="533400"/>
            <a:ext cx="7620000" cy="6019800"/>
          </a:xfrm>
          <a:prstGeom prst="noSmoking">
            <a:avLst>
              <a:gd name="adj" fmla="val 561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143000"/>
            <a:ext cx="731520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dirty="0" smtClean="0"/>
              <a:t>If you want to know about someone’s </a:t>
            </a:r>
            <a:r>
              <a:rPr lang="en-US" sz="5500" b="1" dirty="0" smtClean="0"/>
              <a:t>coming of age </a:t>
            </a:r>
            <a:r>
              <a:rPr lang="en-US" sz="5500" dirty="0" smtClean="0"/>
              <a:t>experience, what question might you ask the person?</a:t>
            </a:r>
            <a:endParaRPr lang="en-US" sz="55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Reading an Interview Narrative </a:t>
            </a:r>
            <a:r>
              <a:rPr lang="en-US" sz="6000" u="sng" dirty="0" smtClean="0"/>
              <a:t>and</a:t>
            </a:r>
            <a:r>
              <a:rPr lang="en-US" sz="6000" dirty="0" smtClean="0"/>
              <a:t> Finishing Drake Interview Activity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1.12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Finish Drake Activity </a:t>
            </a:r>
            <a:r>
              <a:rPr lang="en-US" dirty="0" err="1" smtClean="0"/>
              <a:t>p</a:t>
            </a:r>
            <a:r>
              <a:rPr lang="en-US" dirty="0" smtClean="0"/>
              <a:t>. </a:t>
            </a:r>
            <a:r>
              <a:rPr lang="en-US" b="1" dirty="0" smtClean="0"/>
              <a:t>50</a:t>
            </a:r>
            <a:r>
              <a:rPr lang="en-US" dirty="0" smtClean="0"/>
              <a:t>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Watch </a:t>
            </a:r>
            <a:r>
              <a:rPr lang="en-US" dirty="0" err="1" smtClean="0"/>
              <a:t>Bethay</a:t>
            </a:r>
            <a:r>
              <a:rPr lang="en-US" dirty="0" smtClean="0"/>
              <a:t> Hamilton Clip (6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Preview Worksheet (5 min)36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</a:t>
            </a:r>
            <a:r>
              <a:rPr lang="en-US" i="1" dirty="0" smtClean="0"/>
              <a:t>Bethany Only Looking Ahead</a:t>
            </a:r>
            <a:r>
              <a:rPr lang="en-US" dirty="0" smtClean="0"/>
              <a:t> (15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What info do we get beyond what a </a:t>
            </a:r>
            <a:r>
              <a:rPr lang="en-US" b="1" dirty="0" smtClean="0"/>
              <a:t>transcript</a:t>
            </a:r>
            <a:r>
              <a:rPr lang="en-US" dirty="0" smtClean="0"/>
              <a:t> would give us? (9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Watching a video-clip and reading an </a:t>
            </a:r>
            <a:r>
              <a:rPr lang="en-US" sz="8000" b="1" dirty="0" smtClean="0"/>
              <a:t>interview narrative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</a:t>
            </a:r>
            <a:r>
              <a:rPr lang="en-US" sz="8000" b="1" dirty="0" smtClean="0"/>
              <a:t>direct</a:t>
            </a:r>
            <a:r>
              <a:rPr lang="en-US" sz="8000" dirty="0" smtClean="0"/>
              <a:t> and </a:t>
            </a:r>
            <a:r>
              <a:rPr lang="en-US" sz="8000" b="1" dirty="0" smtClean="0"/>
              <a:t>indirect </a:t>
            </a:r>
            <a:r>
              <a:rPr lang="en-US" sz="8000" dirty="0" smtClean="0"/>
              <a:t>quotations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Watching a role-play of a </a:t>
            </a:r>
            <a:r>
              <a:rPr lang="en-US" sz="8000" b="1" dirty="0" smtClean="0"/>
              <a:t>transcript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1"/>
            <a:ext cx="9220200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Understand an </a:t>
            </a:r>
            <a:r>
              <a:rPr lang="en-US" sz="3000" b="1" dirty="0" smtClean="0"/>
              <a:t>interview narrative</a:t>
            </a:r>
            <a:endParaRPr lang="en-US" sz="3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Explain the effect of </a:t>
            </a:r>
            <a:r>
              <a:rPr lang="en-US" sz="3000" b="1" dirty="0" smtClean="0"/>
              <a:t>direct</a:t>
            </a:r>
            <a:r>
              <a:rPr lang="en-US" sz="3000" dirty="0" smtClean="0"/>
              <a:t> and </a:t>
            </a:r>
            <a:r>
              <a:rPr lang="en-US" sz="3000" b="1" dirty="0" smtClean="0"/>
              <a:t>indirect </a:t>
            </a:r>
            <a:r>
              <a:rPr lang="en-US" sz="3000" dirty="0" smtClean="0"/>
              <a:t>quotations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Understand the limits of </a:t>
            </a:r>
            <a:r>
              <a:rPr lang="en-US" sz="3000" b="1" dirty="0" smtClean="0"/>
              <a:t>transcripts</a:t>
            </a:r>
          </a:p>
          <a:p>
            <a:pPr marL="1088136" lvl="2" indent="-457200"/>
            <a:r>
              <a:rPr lang="en-US" sz="3000" b="1" dirty="0" smtClean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Finish </a:t>
            </a:r>
            <a:r>
              <a:rPr lang="en-US" dirty="0" err="1" smtClean="0"/>
              <a:t>p</a:t>
            </a:r>
            <a:r>
              <a:rPr lang="en-US" dirty="0" smtClean="0"/>
              <a:t>. 50 for 10 min!!!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152400" y="76200"/>
            <a:ext cx="8839200" cy="10969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624078" indent="-514350" algn="ctr"/>
            <a:r>
              <a:rPr lang="en-US" sz="3200" dirty="0" smtClean="0"/>
              <a:t>Finish Drake Activity </a:t>
            </a:r>
            <a:r>
              <a:rPr lang="en-US" sz="3200" dirty="0" err="1" smtClean="0"/>
              <a:t>p</a:t>
            </a:r>
            <a:r>
              <a:rPr lang="en-US" sz="3200" dirty="0" smtClean="0"/>
              <a:t>. </a:t>
            </a:r>
            <a:r>
              <a:rPr lang="en-US" sz="3200" b="1" dirty="0" smtClean="0"/>
              <a:t>50</a:t>
            </a:r>
            <a:r>
              <a:rPr lang="en-US" sz="3200" dirty="0" smtClean="0"/>
              <a:t> (10 min)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Watch </a:t>
            </a:r>
            <a:r>
              <a:rPr lang="en-US" sz="3200" dirty="0" err="1" smtClean="0"/>
              <a:t>Bethay</a:t>
            </a:r>
            <a:r>
              <a:rPr lang="en-US" sz="3200" dirty="0" smtClean="0"/>
              <a:t> Hamilton Clip (6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854" lvl="2" indent="-51435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Understand  an </a:t>
            </a:r>
            <a:r>
              <a:rPr lang="en-US" b="1" dirty="0" smtClean="0"/>
              <a:t>interview narrative </a:t>
            </a:r>
            <a:r>
              <a:rPr lang="en-US" dirty="0" smtClean="0"/>
              <a:t>by watching a video-clip and reading an </a:t>
            </a:r>
            <a:r>
              <a:rPr lang="en-US" b="1" dirty="0" smtClean="0"/>
              <a:t>interview narrative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24588" y="1255931"/>
            <a:ext cx="838601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Let’s watch a video-clip about Bethany Hamilton.</a:t>
            </a:r>
          </a:p>
          <a:p>
            <a:pPr algn="ctr"/>
            <a:endParaRPr lang="en-US" sz="6000" dirty="0" smtClean="0"/>
          </a:p>
          <a:p>
            <a:pPr algn="ctr"/>
            <a:r>
              <a:rPr lang="en-US" sz="6000" dirty="0" smtClean="0"/>
              <a:t>After, we will read an </a:t>
            </a:r>
            <a:r>
              <a:rPr lang="en-US" sz="6000" b="1" dirty="0" smtClean="0"/>
              <a:t>interview narrative</a:t>
            </a:r>
            <a:r>
              <a:rPr lang="en-US" sz="6000" dirty="0" smtClean="0"/>
              <a:t> about her experience.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3989</TotalTime>
  <Words>944</Words>
  <Application>Microsoft Macintosh PowerPoint</Application>
  <PresentationFormat>On-screen Show (4:3)</PresentationFormat>
  <Paragraphs>158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Block 7 seating Chart</vt:lpstr>
      <vt:lpstr>PowerPoint Presentation</vt:lpstr>
      <vt:lpstr>PowerPoint Presentation</vt:lpstr>
      <vt:lpstr>Reading an Interview Narrative and Finishing Drake Interview Activity</vt:lpstr>
      <vt:lpstr>PowerPoint Presentation</vt:lpstr>
      <vt:lpstr>Objectives (2 min)</vt:lpstr>
      <vt:lpstr>Finish p. 50 for 10 min!!!</vt:lpstr>
      <vt:lpstr>Watch Bethay Hamilton Clip (6 min)</vt:lpstr>
      <vt:lpstr>Preview Worksheet (5 min)</vt:lpstr>
      <vt:lpstr>Read Bethany Only Looking Ahead (15 min)</vt:lpstr>
      <vt:lpstr>Read Bethany Only Looking Ahead (10 min)</vt:lpstr>
      <vt:lpstr>What info do we get beyond what a transcript would give us? (9 min)</vt:lpstr>
      <vt:lpstr>Worksheet (5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82</cp:revision>
  <dcterms:created xsi:type="dcterms:W3CDTF">2012-10-04T18:35:46Z</dcterms:created>
  <dcterms:modified xsi:type="dcterms:W3CDTF">2012-10-05T18:24:37Z</dcterms:modified>
</cp:coreProperties>
</file>