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Default Extension="jpeg" ContentType="image/jpeg"/>
  <Override PartName="/ppt/tableStyles.xml" ContentType="application/vnd.openxmlformats-officedocument.presentationml.tableStyles+xml"/>
  <Default Extension="emf" ContentType="image/x-emf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Default Extension="pict" ContentType="image/pict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Default Extension="vml" ContentType="application/vnd.openxmlformats-officedocument.vmlDrawing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5"/>
  </p:notesMasterIdLst>
  <p:sldIdLst>
    <p:sldId id="284" r:id="rId2"/>
    <p:sldId id="285" r:id="rId3"/>
    <p:sldId id="273" r:id="rId4"/>
    <p:sldId id="257" r:id="rId5"/>
    <p:sldId id="258" r:id="rId6"/>
    <p:sldId id="259" r:id="rId7"/>
    <p:sldId id="260" r:id="rId8"/>
    <p:sldId id="283" r:id="rId9"/>
    <p:sldId id="295" r:id="rId10"/>
    <p:sldId id="294" r:id="rId11"/>
    <p:sldId id="268" r:id="rId12"/>
    <p:sldId id="269" r:id="rId13"/>
    <p:sldId id="270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CC66FF"/>
    <a:srgbClr val="00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pict"/></Relationships>
</file>

<file path=ppt/media/image3.png>
</file>

<file path=ppt/media/image4.pict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298F7E-C5AB-564B-A774-6CFEC331F422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8AF457-FF51-514E-A4B7-5E81DC73EE1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CC66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48EC6B-B47F-0942-AB60-A22F5B5153D4}" type="datetimeFigureOut">
              <a:rPr lang="en-US" smtClean="0"/>
              <a:pPr/>
              <a:t>10/5/12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3.pn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5.xml"/><Relationship Id="rId3" Type="http://schemas.openxmlformats.org/officeDocument/2006/relationships/oleObject" Target="Macintosh%20HD:Users:sethschy:Documents:1Teaching:'1%20Home%20'12-'13%20CLA:Classes:Intro%20to%20Lit%20S2:Intro%20to%20Lit%20S2_Authentic%20Assessment%201_Creating%20a%20Poetry%20Anthology_Rough%20Draft%20Submission.docx!OLE_LINK1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4800" y="-533400"/>
            <a:ext cx="8686800" cy="7467600"/>
          </a:xfrm>
          <a:prstGeom prst="rect">
            <a:avLst/>
          </a:prstGeom>
          <a:solidFill>
            <a:schemeClr val="bg1"/>
          </a:solidFill>
        </p:spPr>
      </p:pic>
      <p:sp>
        <p:nvSpPr>
          <p:cNvPr id="6" name="Plus 5"/>
          <p:cNvSpPr/>
          <p:nvPr/>
        </p:nvSpPr>
        <p:spPr>
          <a:xfrm>
            <a:off x="5410200" y="54102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lus 6"/>
          <p:cNvSpPr/>
          <p:nvPr/>
        </p:nvSpPr>
        <p:spPr>
          <a:xfrm>
            <a:off x="2057400" y="10668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905000" y="9525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Minus 8"/>
          <p:cNvSpPr/>
          <p:nvPr/>
        </p:nvSpPr>
        <p:spPr>
          <a:xfrm>
            <a:off x="5334000" y="49530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943183" y="19812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5219700" y="32766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67710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Individual </a:t>
            </a:r>
            <a:r>
              <a:rPr lang="en-US" sz="3200" dirty="0" err="1" smtClean="0"/>
              <a:t>Confs</a:t>
            </a:r>
            <a:r>
              <a:rPr lang="en-US" sz="3200" dirty="0" smtClean="0"/>
              <a:t>. /Poetry Work Time (30 min)</a:t>
            </a:r>
          </a:p>
        </p:txBody>
      </p:sp>
      <p:sp>
        <p:nvSpPr>
          <p:cNvPr id="7" name="Rectangle 6"/>
          <p:cNvSpPr/>
          <p:nvPr/>
        </p:nvSpPr>
        <p:spPr>
          <a:xfrm>
            <a:off x="152400" y="572869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Write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by emulating the form of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from the </a:t>
            </a:r>
            <a:r>
              <a:rPr lang="en-US" dirty="0" err="1" smtClean="0"/>
              <a:t>SpringBoard</a:t>
            </a:r>
            <a:r>
              <a:rPr lang="en-US" dirty="0" smtClean="0"/>
              <a:t> book 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8" name="TextBox 7"/>
          <p:cNvSpPr txBox="1"/>
          <p:nvPr/>
        </p:nvSpPr>
        <p:spPr>
          <a:xfrm>
            <a:off x="1219200" y="1566208"/>
            <a:ext cx="7010400" cy="193899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en-US" sz="3000" dirty="0" smtClean="0">
                <a:solidFill>
                  <a:srgbClr val="000000"/>
                </a:solidFill>
              </a:rPr>
              <a:t>If you </a:t>
            </a:r>
            <a:r>
              <a:rPr lang="en-US" sz="3000" u="sng" dirty="0" smtClean="0">
                <a:solidFill>
                  <a:srgbClr val="FF0000"/>
                </a:solidFill>
              </a:rPr>
              <a:t>have </a:t>
            </a:r>
            <a:r>
              <a:rPr lang="en-US" sz="3000" dirty="0" smtClean="0">
                <a:solidFill>
                  <a:srgbClr val="000000"/>
                </a:solidFill>
              </a:rPr>
              <a:t>turned in your rough drafts:</a:t>
            </a:r>
          </a:p>
          <a:p>
            <a:pPr algn="ctr"/>
            <a:endParaRPr lang="en-US" sz="3000" dirty="0" smtClean="0">
              <a:solidFill>
                <a:srgbClr val="FF0000"/>
              </a:solidFill>
            </a:endParaRPr>
          </a:p>
          <a:p>
            <a:pPr marL="514350" indent="-514350" algn="ctr">
              <a:buAutoNum type="arabicPeriod"/>
            </a:pPr>
            <a:r>
              <a:rPr lang="en-US" sz="3000" dirty="0" smtClean="0"/>
              <a:t>Conference with me</a:t>
            </a:r>
          </a:p>
          <a:p>
            <a:pPr marL="514350" indent="-514350" algn="ctr">
              <a:buAutoNum type="arabicPeriod"/>
            </a:pPr>
            <a:r>
              <a:rPr lang="en-US" sz="3000" dirty="0" smtClean="0"/>
              <a:t>Work on your sonnet</a:t>
            </a:r>
            <a:endParaRPr lang="en-US" sz="3000" dirty="0"/>
          </a:p>
        </p:txBody>
      </p:sp>
      <p:sp>
        <p:nvSpPr>
          <p:cNvPr id="9" name="TextBox 8"/>
          <p:cNvSpPr txBox="1"/>
          <p:nvPr/>
        </p:nvSpPr>
        <p:spPr>
          <a:xfrm>
            <a:off x="1219200" y="3923943"/>
            <a:ext cx="7010400" cy="2400657"/>
          </a:xfrm>
          <a:prstGeom prst="rect">
            <a:avLst/>
          </a:prstGeom>
          <a:solidFill>
            <a:srgbClr val="FFFFFF"/>
          </a:solidFill>
          <a:ln>
            <a:solidFill>
              <a:schemeClr val="tx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en-US" sz="3000" dirty="0" smtClean="0"/>
              <a:t>If you </a:t>
            </a:r>
            <a:r>
              <a:rPr lang="en-US" sz="3000" u="sng" dirty="0" smtClean="0">
                <a:solidFill>
                  <a:srgbClr val="FF0000"/>
                </a:solidFill>
              </a:rPr>
              <a:t>have not </a:t>
            </a:r>
            <a:r>
              <a:rPr lang="en-US" sz="3000" dirty="0" smtClean="0"/>
              <a:t>turned in your rough drafts:</a:t>
            </a:r>
          </a:p>
          <a:p>
            <a:pPr algn="ctr"/>
            <a:endParaRPr lang="en-US" sz="3000" dirty="0" smtClean="0">
              <a:solidFill>
                <a:srgbClr val="FF0000"/>
              </a:solidFill>
            </a:endParaRPr>
          </a:p>
          <a:p>
            <a:pPr marL="514350" indent="-514350" algn="ctr">
              <a:buAutoNum type="arabicPeriod"/>
            </a:pPr>
            <a:r>
              <a:rPr lang="en-US" sz="3000" dirty="0" smtClean="0">
                <a:solidFill>
                  <a:srgbClr val="000000"/>
                </a:solidFill>
              </a:rPr>
              <a:t>Work on writing all of your poems</a:t>
            </a:r>
          </a:p>
          <a:p>
            <a:pPr marL="514350" indent="-514350" algn="ctr">
              <a:buAutoNum type="arabicPeriod"/>
            </a:pPr>
            <a:r>
              <a:rPr lang="en-US" sz="3000" dirty="0" smtClean="0">
                <a:solidFill>
                  <a:srgbClr val="000000"/>
                </a:solidFill>
              </a:rPr>
              <a:t>In a stapled packet, turn your poems into the inbox</a:t>
            </a:r>
            <a:endParaRPr lang="en-US" sz="30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8" name="Content Placeholder 1"/>
          <p:cNvSpPr txBox="1">
            <a:spLocks/>
          </p:cNvSpPr>
          <p:nvPr/>
        </p:nvSpPr>
        <p:spPr>
          <a:xfrm>
            <a:off x="0" y="35052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400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Emulating the </a:t>
            </a:r>
            <a:r>
              <a:rPr lang="en-US" sz="8000" dirty="0" smtClean="0"/>
              <a:t>form of a </a:t>
            </a:r>
            <a:r>
              <a:rPr lang="en-US" sz="8000" b="1" dirty="0" smtClean="0"/>
              <a:t>free-verse</a:t>
            </a:r>
            <a:r>
              <a:rPr lang="en-US" sz="8000" dirty="0" smtClean="0"/>
              <a:t>, </a:t>
            </a:r>
            <a:r>
              <a:rPr lang="en-US" sz="8000" b="1" dirty="0" smtClean="0"/>
              <a:t>ode</a:t>
            </a:r>
            <a:r>
              <a:rPr lang="en-US" sz="8000" dirty="0" smtClean="0"/>
              <a:t>, </a:t>
            </a:r>
            <a:r>
              <a:rPr lang="en-US" sz="8000" b="1" dirty="0" smtClean="0"/>
              <a:t>sonnet</a:t>
            </a:r>
            <a:r>
              <a:rPr lang="en-US" sz="8000" dirty="0" smtClean="0"/>
              <a:t> and </a:t>
            </a:r>
            <a:r>
              <a:rPr lang="en-US" sz="8000" b="1" dirty="0" smtClean="0"/>
              <a:t>list</a:t>
            </a:r>
            <a:r>
              <a:rPr lang="en-US" sz="8000" dirty="0" smtClean="0"/>
              <a:t> poem from the </a:t>
            </a:r>
            <a:r>
              <a:rPr lang="en-US" sz="8000" dirty="0" err="1" smtClean="0"/>
              <a:t>SpringBoard</a:t>
            </a:r>
            <a:r>
              <a:rPr lang="en-US" sz="8000" dirty="0" smtClean="0"/>
              <a:t> book 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0" y="1295401"/>
            <a:ext cx="9144000" cy="2209800"/>
          </a:xfrm>
          <a:prstGeom prst="rect">
            <a:avLst/>
          </a:prstGeom>
        </p:spPr>
        <p:txBody>
          <a:bodyPr wrap="square">
            <a:normAutofit/>
          </a:bodyPr>
          <a:lstStyle/>
          <a:p>
            <a:pPr marL="182880"/>
            <a:r>
              <a:rPr lang="en-US" sz="3900" kern="0" dirty="0" smtClean="0"/>
              <a:t>Content (The knowledge you’ll master today)</a:t>
            </a:r>
          </a:p>
          <a:p>
            <a:pPr marL="182880"/>
            <a:r>
              <a:rPr lang="en-US" sz="2000" u="sng" kern="0" dirty="0" smtClean="0"/>
              <a:t>SWBAT</a:t>
            </a:r>
            <a:r>
              <a:rPr lang="en-US" sz="2000" kern="0" dirty="0" smtClean="0"/>
              <a:t>:</a:t>
            </a:r>
          </a:p>
          <a:p>
            <a:pPr marL="182880" lvl="2" indent="-457200">
              <a:buFont typeface="+mj-lt"/>
              <a:buAutoNum type="arabicPeriod"/>
            </a:pPr>
            <a:r>
              <a:rPr lang="en-US" sz="2600" kern="0" dirty="0" smtClean="0"/>
              <a:t>Write a </a:t>
            </a:r>
            <a:r>
              <a:rPr lang="en-US" sz="2600" b="1" kern="0" dirty="0" smtClean="0"/>
              <a:t>free-verse</a:t>
            </a:r>
            <a:r>
              <a:rPr lang="en-US" sz="2600" kern="0" dirty="0" smtClean="0"/>
              <a:t>, </a:t>
            </a:r>
            <a:r>
              <a:rPr lang="en-US" sz="2600" b="1" kern="0" dirty="0" smtClean="0"/>
              <a:t>ode</a:t>
            </a:r>
            <a:r>
              <a:rPr lang="en-US" sz="2600" kern="0" dirty="0" smtClean="0"/>
              <a:t>, </a:t>
            </a:r>
            <a:r>
              <a:rPr lang="en-US" sz="2600" b="1" kern="0" dirty="0" smtClean="0"/>
              <a:t>sonnet</a:t>
            </a:r>
            <a:r>
              <a:rPr lang="en-US" sz="2600" kern="0" dirty="0" smtClean="0"/>
              <a:t> and </a:t>
            </a:r>
            <a:r>
              <a:rPr lang="en-US" sz="2600" b="1" kern="0" dirty="0" smtClean="0"/>
              <a:t>list</a:t>
            </a:r>
            <a:r>
              <a:rPr lang="en-US" sz="2600" kern="0" dirty="0" smtClean="0"/>
              <a:t> poem</a:t>
            </a:r>
          </a:p>
          <a:p>
            <a:pPr marL="182880" lvl="2" indent="-457200"/>
            <a:endParaRPr lang="en-US" sz="2000" b="1" kern="0" dirty="0" smtClean="0"/>
          </a:p>
          <a:p>
            <a:pPr marL="182880" lvl="2" indent="-457200"/>
            <a:endParaRPr lang="en-US" sz="2000" b="1" kern="0" dirty="0"/>
          </a:p>
          <a:p>
            <a:pPr marL="182880" lvl="2" indent="-457200"/>
            <a:endParaRPr lang="en-US" sz="1000" b="1" kern="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p"/>
      <p:bldP spid="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624078" indent="-514350" algn="ctr"/>
            <a:r>
              <a:rPr lang="en-US" sz="3200" dirty="0" smtClean="0"/>
              <a:t>Exit Slip (5 min)</a:t>
            </a:r>
          </a:p>
        </p:txBody>
      </p:sp>
      <p:sp>
        <p:nvSpPr>
          <p:cNvPr id="4" name="Rectangle 3"/>
          <p:cNvSpPr/>
          <p:nvPr/>
        </p:nvSpPr>
        <p:spPr>
          <a:xfrm>
            <a:off x="1066800" y="1295400"/>
            <a:ext cx="7197485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dirty="0" smtClean="0"/>
              <a:t>What poems did you complete today?</a:t>
            </a:r>
          </a:p>
          <a:p>
            <a:pPr algn="ctr"/>
            <a:endParaRPr lang="en-US" sz="6000" dirty="0" smtClean="0"/>
          </a:p>
          <a:p>
            <a:pPr algn="ctr"/>
            <a:r>
              <a:rPr lang="en-US" sz="6000" dirty="0" smtClean="0"/>
              <a:t>What poems do you still have </a:t>
            </a:r>
            <a:r>
              <a:rPr lang="en-US" sz="6000" smtClean="0"/>
              <a:t>to do?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</a:t>
            </a:r>
            <a:r>
              <a:rPr kumimoji="0" lang="en-US" sz="3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Grade (3 </a:t>
            </a: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973667" y="-914400"/>
            <a:ext cx="10591800" cy="9220200"/>
          </a:xfrm>
          <a:prstGeom prst="rect">
            <a:avLst/>
          </a:prstGeom>
          <a:solidFill>
            <a:srgbClr val="FFFFFF"/>
          </a:solidFill>
        </p:spPr>
      </p:pic>
      <p:sp>
        <p:nvSpPr>
          <p:cNvPr id="7" name="Plus 6"/>
          <p:cNvSpPr/>
          <p:nvPr/>
        </p:nvSpPr>
        <p:spPr>
          <a:xfrm>
            <a:off x="1219200" y="1600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066800" y="3886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Plus 8"/>
          <p:cNvSpPr/>
          <p:nvPr/>
        </p:nvSpPr>
        <p:spPr>
          <a:xfrm>
            <a:off x="5257800" y="1396114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371600" y="2209800"/>
            <a:ext cx="304800" cy="1524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1219200" y="25146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Minus 11"/>
          <p:cNvSpPr/>
          <p:nvPr/>
        </p:nvSpPr>
        <p:spPr>
          <a:xfrm>
            <a:off x="5257800" y="34290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916494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066800" y="914400"/>
            <a:ext cx="7315200" cy="62478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How many of the following poems have you written?</a:t>
            </a:r>
          </a:p>
          <a:p>
            <a:pPr algn="ctr"/>
            <a:endParaRPr lang="en-US" sz="2000" dirty="0" smtClean="0"/>
          </a:p>
          <a:p>
            <a:pPr marL="514350" indent="-514350" algn="ctr">
              <a:buAutoNum type="arabicPeriod"/>
            </a:pPr>
            <a:r>
              <a:rPr lang="en-US" sz="3000" dirty="0" smtClean="0"/>
              <a:t>A free-verse poem about a poem</a:t>
            </a:r>
          </a:p>
          <a:p>
            <a:pPr marL="514350" indent="-514350" algn="ctr">
              <a:buAutoNum type="arabicPeriod"/>
            </a:pPr>
            <a:r>
              <a:rPr lang="en-US" sz="3000" dirty="0" smtClean="0"/>
              <a:t>A free-verse catalogue/list poem</a:t>
            </a:r>
          </a:p>
          <a:p>
            <a:pPr marL="514350" indent="-514350" algn="ctr">
              <a:buAutoNum type="arabicPeriod"/>
            </a:pPr>
            <a:r>
              <a:rPr lang="en-US" sz="3000" dirty="0" smtClean="0"/>
              <a:t>A free-verse poem that includes an </a:t>
            </a:r>
            <a:r>
              <a:rPr lang="en-US" sz="3000" b="1" dirty="0" smtClean="0"/>
              <a:t>extended metaphor</a:t>
            </a:r>
            <a:endParaRPr lang="en-US" sz="3000" dirty="0" smtClean="0"/>
          </a:p>
          <a:p>
            <a:pPr marL="514350" indent="-514350" algn="ctr">
              <a:buAutoNum type="arabicPeriod"/>
            </a:pPr>
            <a:r>
              <a:rPr lang="en-US" sz="3000" dirty="0" smtClean="0"/>
              <a:t>A free-verse poem (about anything) that fits into your larger poetry anthology theme </a:t>
            </a:r>
          </a:p>
          <a:p>
            <a:pPr marL="514350" indent="-514350" algn="ctr">
              <a:buAutoNum type="arabicPeriod"/>
            </a:pPr>
            <a:r>
              <a:rPr lang="en-US" sz="3000" dirty="0" smtClean="0"/>
              <a:t>An Ode</a:t>
            </a:r>
          </a:p>
          <a:p>
            <a:pPr marL="514350" indent="-514350" algn="ctr">
              <a:buAutoNum type="arabicPeriod"/>
            </a:pPr>
            <a:r>
              <a:rPr lang="en-US" sz="3000" dirty="0" smtClean="0"/>
              <a:t>A </a:t>
            </a:r>
            <a:r>
              <a:rPr lang="en-US" sz="3000" dirty="0" err="1" smtClean="0"/>
              <a:t>Sonnett</a:t>
            </a:r>
            <a:endParaRPr lang="en-US" sz="3000" dirty="0" smtClean="0"/>
          </a:p>
          <a:p>
            <a:pPr marL="514350" indent="-514350" algn="ctr">
              <a:buAutoNum type="arabicPeriod"/>
            </a:pPr>
            <a:endParaRPr lang="en-US" sz="3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Poetry Anthology Work Time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3.16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639762"/>
            <a:ext cx="9144000" cy="6218238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Sonnet Review (10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Individual </a:t>
            </a:r>
            <a:r>
              <a:rPr lang="en-US" dirty="0" err="1" smtClean="0"/>
              <a:t>Confs</a:t>
            </a:r>
            <a:r>
              <a:rPr lang="en-US" dirty="0" smtClean="0"/>
              <a:t>. /Poetry Work Time (30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0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7" name="Content Placeholder 1"/>
          <p:cNvSpPr txBox="1">
            <a:spLocks/>
          </p:cNvSpPr>
          <p:nvPr/>
        </p:nvSpPr>
        <p:spPr>
          <a:xfrm>
            <a:off x="0" y="33528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400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Emulating the </a:t>
            </a:r>
            <a:r>
              <a:rPr lang="en-US" sz="8000" dirty="0" smtClean="0"/>
              <a:t>form of a </a:t>
            </a:r>
            <a:r>
              <a:rPr lang="en-US" sz="8000" b="1" dirty="0" smtClean="0"/>
              <a:t>free-verse</a:t>
            </a:r>
            <a:r>
              <a:rPr lang="en-US" sz="8000" dirty="0" smtClean="0"/>
              <a:t>, </a:t>
            </a:r>
            <a:r>
              <a:rPr lang="en-US" sz="8000" b="1" dirty="0" smtClean="0"/>
              <a:t>ode</a:t>
            </a:r>
            <a:r>
              <a:rPr lang="en-US" sz="8000" dirty="0" smtClean="0"/>
              <a:t>, </a:t>
            </a:r>
            <a:r>
              <a:rPr lang="en-US" sz="8000" b="1" dirty="0" smtClean="0"/>
              <a:t>sonnet</a:t>
            </a:r>
            <a:r>
              <a:rPr lang="en-US" sz="8000" dirty="0" smtClean="0"/>
              <a:t> and </a:t>
            </a:r>
            <a:r>
              <a:rPr lang="en-US" sz="8000" b="1" dirty="0" smtClean="0"/>
              <a:t>list</a:t>
            </a:r>
            <a:r>
              <a:rPr lang="en-US" sz="8000" dirty="0" smtClean="0"/>
              <a:t> poem from the </a:t>
            </a:r>
            <a:r>
              <a:rPr lang="en-US" sz="8000" dirty="0" err="1" smtClean="0"/>
              <a:t>SpringBoard</a:t>
            </a:r>
            <a:r>
              <a:rPr lang="en-US" sz="8000" dirty="0" smtClean="0"/>
              <a:t> book 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0" y="1143001"/>
            <a:ext cx="9144000" cy="2209800"/>
          </a:xfrm>
          <a:prstGeom prst="rect">
            <a:avLst/>
          </a:prstGeom>
        </p:spPr>
        <p:txBody>
          <a:bodyPr wrap="square">
            <a:normAutofit/>
          </a:bodyPr>
          <a:lstStyle/>
          <a:p>
            <a:pPr marL="182880"/>
            <a:r>
              <a:rPr lang="en-US" sz="3900" kern="0" dirty="0" smtClean="0"/>
              <a:t>Content (The knowledge you’ll master today)</a:t>
            </a:r>
          </a:p>
          <a:p>
            <a:pPr marL="182880"/>
            <a:r>
              <a:rPr lang="en-US" sz="2000" u="sng" kern="0" dirty="0" smtClean="0"/>
              <a:t>SWBAT</a:t>
            </a:r>
            <a:r>
              <a:rPr lang="en-US" sz="2000" kern="0" dirty="0" smtClean="0"/>
              <a:t>:</a:t>
            </a:r>
          </a:p>
          <a:p>
            <a:pPr marL="182880" lvl="2" indent="-457200">
              <a:buFont typeface="+mj-lt"/>
              <a:buAutoNum type="arabicPeriod"/>
            </a:pPr>
            <a:r>
              <a:rPr lang="en-US" sz="2600" kern="0" dirty="0" smtClean="0"/>
              <a:t>Write a </a:t>
            </a:r>
            <a:r>
              <a:rPr lang="en-US" sz="2600" b="1" kern="0" dirty="0" smtClean="0"/>
              <a:t>free-verse</a:t>
            </a:r>
            <a:r>
              <a:rPr lang="en-US" sz="2600" kern="0" dirty="0" smtClean="0"/>
              <a:t>, </a:t>
            </a:r>
            <a:r>
              <a:rPr lang="en-US" sz="2600" b="1" kern="0" dirty="0" smtClean="0"/>
              <a:t>ode</a:t>
            </a:r>
            <a:r>
              <a:rPr lang="en-US" sz="2600" kern="0" dirty="0" smtClean="0"/>
              <a:t>, </a:t>
            </a:r>
            <a:r>
              <a:rPr lang="en-US" sz="2600" b="1" kern="0" dirty="0" smtClean="0"/>
              <a:t>sonnet</a:t>
            </a:r>
            <a:r>
              <a:rPr lang="en-US" sz="2600" kern="0" dirty="0" smtClean="0"/>
              <a:t> and </a:t>
            </a:r>
            <a:r>
              <a:rPr lang="en-US" sz="2600" b="1" kern="0" dirty="0" smtClean="0"/>
              <a:t>list</a:t>
            </a:r>
            <a:r>
              <a:rPr lang="en-US" sz="2600" kern="0" dirty="0" smtClean="0"/>
              <a:t> poem</a:t>
            </a:r>
          </a:p>
          <a:p>
            <a:pPr marL="182880" lvl="2" indent="-457200"/>
            <a:endParaRPr lang="en-US" sz="2000" b="1" kern="0" dirty="0" smtClean="0"/>
          </a:p>
          <a:p>
            <a:pPr marL="182880" lvl="2" indent="-457200"/>
            <a:endParaRPr lang="en-US" sz="2000" b="1" kern="0" dirty="0"/>
          </a:p>
          <a:p>
            <a:pPr marL="182880" lvl="2" indent="-457200"/>
            <a:endParaRPr lang="en-US" sz="1000" b="1" kern="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Sonnet Review (10 min)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52400" y="572869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Write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by emulating the form of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from the </a:t>
            </a:r>
            <a:r>
              <a:rPr lang="en-US" dirty="0" err="1" smtClean="0"/>
              <a:t>SpringBoard</a:t>
            </a:r>
            <a:r>
              <a:rPr lang="en-US" dirty="0" smtClean="0"/>
              <a:t> book 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12" name="TextBox 11"/>
          <p:cNvSpPr txBox="1"/>
          <p:nvPr/>
        </p:nvSpPr>
        <p:spPr>
          <a:xfrm>
            <a:off x="0" y="1624548"/>
            <a:ext cx="4191000" cy="470898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4000" b="1" dirty="0" smtClean="0"/>
              <a:t>Sonnets</a:t>
            </a:r>
          </a:p>
          <a:p>
            <a:r>
              <a:rPr lang="en-US" sz="2000" dirty="0" smtClean="0"/>
              <a:t>-Sonnets have 14 lines</a:t>
            </a:r>
          </a:p>
          <a:p>
            <a:endParaRPr lang="en-US" sz="2000" dirty="0" smtClean="0"/>
          </a:p>
          <a:p>
            <a:r>
              <a:rPr lang="en-US" sz="2000" dirty="0" smtClean="0"/>
              <a:t>-Those 14 lines are divided into </a:t>
            </a:r>
            <a:r>
              <a:rPr lang="en-US" sz="2000" b="1" dirty="0" smtClean="0"/>
              <a:t>3 quatrains</a:t>
            </a:r>
            <a:r>
              <a:rPr lang="en-US" sz="2000" dirty="0" smtClean="0"/>
              <a:t> and </a:t>
            </a:r>
            <a:r>
              <a:rPr lang="en-US" sz="2000" b="1" dirty="0" smtClean="0"/>
              <a:t>1</a:t>
            </a:r>
            <a:r>
              <a:rPr lang="en-US" sz="2000" dirty="0" smtClean="0"/>
              <a:t> </a:t>
            </a:r>
            <a:r>
              <a:rPr lang="en-US" sz="2000" b="1" dirty="0" smtClean="0"/>
              <a:t>couplet</a:t>
            </a:r>
          </a:p>
          <a:p>
            <a:endParaRPr lang="en-US" sz="2000" dirty="0" smtClean="0"/>
          </a:p>
          <a:p>
            <a:r>
              <a:rPr lang="en-US" sz="2000" dirty="0" smtClean="0"/>
              <a:t>-The </a:t>
            </a:r>
            <a:r>
              <a:rPr lang="en-US" sz="2000" b="1" dirty="0" smtClean="0"/>
              <a:t>meter</a:t>
            </a:r>
            <a:r>
              <a:rPr lang="en-US" sz="2000" dirty="0" smtClean="0"/>
              <a:t> of sonnets is iambic</a:t>
            </a:r>
            <a:r>
              <a:rPr lang="en-US" sz="2000" b="1" dirty="0" smtClean="0"/>
              <a:t> pentameter </a:t>
            </a:r>
            <a:r>
              <a:rPr lang="en-US" sz="2000" dirty="0" smtClean="0"/>
              <a:t>(</a:t>
            </a:r>
            <a:r>
              <a:rPr lang="en-US" sz="2000" dirty="0" err="1" smtClean="0"/>
              <a:t>ba</a:t>
            </a:r>
            <a:r>
              <a:rPr lang="en-US" sz="2000" dirty="0" smtClean="0"/>
              <a:t>-DUM, </a:t>
            </a:r>
            <a:r>
              <a:rPr lang="en-US" sz="2000" dirty="0" err="1" smtClean="0"/>
              <a:t>ba</a:t>
            </a:r>
            <a:r>
              <a:rPr lang="en-US" sz="2000" dirty="0" smtClean="0"/>
              <a:t>-DUM, </a:t>
            </a:r>
            <a:r>
              <a:rPr lang="en-US" sz="2000" dirty="0" err="1" smtClean="0"/>
              <a:t>ba</a:t>
            </a:r>
            <a:r>
              <a:rPr lang="en-US" sz="2000" dirty="0" smtClean="0"/>
              <a:t>-DUM, </a:t>
            </a:r>
            <a:r>
              <a:rPr lang="en-US" sz="2000" dirty="0" err="1" smtClean="0"/>
              <a:t>ba</a:t>
            </a:r>
            <a:r>
              <a:rPr lang="en-US" sz="2000" dirty="0" smtClean="0"/>
              <a:t>-DUM, </a:t>
            </a:r>
            <a:r>
              <a:rPr lang="en-US" sz="2000" dirty="0" err="1" smtClean="0"/>
              <a:t>ba</a:t>
            </a:r>
            <a:r>
              <a:rPr lang="en-US" sz="2000" dirty="0" smtClean="0"/>
              <a:t>-DUM) (Shall I compare thee to a summers day…)</a:t>
            </a:r>
          </a:p>
          <a:p>
            <a:endParaRPr lang="en-US" sz="2000" dirty="0" smtClean="0"/>
          </a:p>
          <a:p>
            <a:r>
              <a:rPr lang="en-US" sz="2000" dirty="0" smtClean="0"/>
              <a:t>-Sonnets have a rhyme scheme of  ABAB CDCD EFEF GG</a:t>
            </a:r>
          </a:p>
          <a:p>
            <a:pPr algn="ctr"/>
            <a:endParaRPr lang="en-US" sz="2000" dirty="0">
              <a:solidFill>
                <a:srgbClr val="FF0000"/>
              </a:solidFill>
            </a:endParaRPr>
          </a:p>
        </p:txBody>
      </p:sp>
      <p:pic>
        <p:nvPicPr>
          <p:cNvPr id="15" name="Picture 1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64996" y="1624548"/>
            <a:ext cx="5202804" cy="4166652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563563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Sonnet Review (10 min)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52400" y="572869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Write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by emulating the form of a </a:t>
            </a:r>
            <a:r>
              <a:rPr lang="en-US" b="1" dirty="0" smtClean="0"/>
              <a:t>free-verse</a:t>
            </a:r>
            <a:r>
              <a:rPr lang="en-US" dirty="0" smtClean="0"/>
              <a:t>, </a:t>
            </a:r>
            <a:r>
              <a:rPr lang="en-US" b="1" dirty="0" smtClean="0"/>
              <a:t>ode</a:t>
            </a:r>
            <a:r>
              <a:rPr lang="en-US" dirty="0" smtClean="0"/>
              <a:t>, </a:t>
            </a:r>
            <a:r>
              <a:rPr lang="en-US" b="1" dirty="0" smtClean="0"/>
              <a:t>sonnet</a:t>
            </a:r>
            <a:r>
              <a:rPr lang="en-US" dirty="0" smtClean="0"/>
              <a:t> and </a:t>
            </a:r>
            <a:r>
              <a:rPr lang="en-US" b="1" dirty="0" smtClean="0"/>
              <a:t>list</a:t>
            </a:r>
            <a:r>
              <a:rPr lang="en-US" dirty="0" smtClean="0"/>
              <a:t> poem from the </a:t>
            </a:r>
            <a:r>
              <a:rPr lang="en-US" dirty="0" err="1" smtClean="0"/>
              <a:t>SpringBoard</a:t>
            </a:r>
            <a:r>
              <a:rPr lang="en-US" dirty="0" smtClean="0"/>
              <a:t> book 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2329470" y="1295400"/>
          <a:ext cx="6738330" cy="4648200"/>
        </p:xfrm>
        <a:graphic>
          <a:graphicData uri="http://schemas.openxmlformats.org/presentationml/2006/ole">
            <p:oleObj spid="_x0000_s38914" name="Document" r:id="rId3" imgW="5486400" imgH="3784600" progId="Word.Document.12">
              <p:link updateAutomatic="1"/>
            </p:oleObj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304800" y="1752600"/>
            <a:ext cx="1981200" cy="132343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</a:rPr>
              <a:t>Already DUE</a:t>
            </a:r>
            <a:endParaRPr lang="en-US" sz="4000" dirty="0">
              <a:solidFill>
                <a:srgbClr val="FF0000"/>
              </a:solidFill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1066800" y="3048000"/>
            <a:ext cx="1262670" cy="381000"/>
          </a:xfrm>
          <a:prstGeom prst="straightConnector1">
            <a:avLst/>
          </a:prstGeom>
          <a:ln w="76200">
            <a:solidFill>
              <a:srgbClr val="FF0000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879600" y="5997714"/>
            <a:ext cx="7264400" cy="707886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4000" dirty="0" smtClean="0">
                <a:solidFill>
                  <a:srgbClr val="FF0000"/>
                </a:solidFill>
              </a:rPr>
              <a:t>Please write your </a:t>
            </a:r>
            <a:r>
              <a:rPr lang="en-US" sz="4000" u="sng" dirty="0" smtClean="0">
                <a:solidFill>
                  <a:srgbClr val="FF0000"/>
                </a:solidFill>
              </a:rPr>
              <a:t>sonnet </a:t>
            </a:r>
            <a:r>
              <a:rPr lang="en-US" sz="4000" dirty="0" smtClean="0">
                <a:solidFill>
                  <a:srgbClr val="FF0000"/>
                </a:solidFill>
              </a:rPr>
              <a:t>too!</a:t>
            </a:r>
            <a:endParaRPr lang="en-US" sz="40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741</TotalTime>
  <Words>786</Words>
  <Application>Microsoft Macintosh PowerPoint</Application>
  <PresentationFormat>On-screen Show (4:3)</PresentationFormat>
  <Paragraphs>102</Paragraphs>
  <Slides>13</Slides>
  <Notes>3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Office Theme</vt:lpstr>
      <vt:lpstr>Macintosh HD:Users:sethschy:Documents:1Teaching:'1 Home '12-'13 CLA:Classes:Intro to Lit S2:Intro to Lit S2_Authentic Assessment 1_Creating a Poetry Anthology_Rough Draft Submission.docx!OLE_LINK1</vt:lpstr>
      <vt:lpstr>Slide 1</vt:lpstr>
      <vt:lpstr>Slide 2</vt:lpstr>
      <vt:lpstr>Slide 3</vt:lpstr>
      <vt:lpstr>Slide 4</vt:lpstr>
      <vt:lpstr>Poetry Anthology Work Time</vt:lpstr>
      <vt:lpstr>Slide 6</vt:lpstr>
      <vt:lpstr>Objectives (2 min)</vt:lpstr>
      <vt:lpstr>Sonnet Review (10 min)</vt:lpstr>
      <vt:lpstr>Sonnet Review (10 min)</vt:lpstr>
      <vt:lpstr>Individual Confs. /Poetry Work Time (30 min)</vt:lpstr>
      <vt:lpstr>Closing (1 min)</vt:lpstr>
      <vt:lpstr>Slide 12</vt:lpstr>
      <vt:lpstr>Slide 13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106</cp:revision>
  <dcterms:created xsi:type="dcterms:W3CDTF">2012-10-05T14:32:54Z</dcterms:created>
  <dcterms:modified xsi:type="dcterms:W3CDTF">2012-10-05T14:33:49Z</dcterms:modified>
</cp:coreProperties>
</file>

<file path=docProps/thumbnail.jpeg>
</file>