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84" r:id="rId2"/>
    <p:sldId id="285" r:id="rId3"/>
    <p:sldId id="273" r:id="rId4"/>
    <p:sldId id="257" r:id="rId5"/>
    <p:sldId id="258" r:id="rId6"/>
    <p:sldId id="259" r:id="rId7"/>
    <p:sldId id="260" r:id="rId8"/>
    <p:sldId id="283" r:id="rId9"/>
    <p:sldId id="295" r:id="rId10"/>
    <p:sldId id="294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CC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Relationship Id="rId3" Type="http://schemas.openxmlformats.org/officeDocument/2006/relationships/oleObject" Target="Macintosh%20HD:Users:sethschy:Documents:1Teaching:'1%20Home%20'12-'13%20CLA:Classes:Intro%20to%20Lit%20S2:Intro%20to%20Lit%20S2_Authentic%20Assessment%201_Creating%20a%20Poetry%20Anthology_Rough%20Draft%20Submission.docx!OLE_LINK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77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Individual </a:t>
            </a:r>
            <a:r>
              <a:rPr lang="en-US" sz="3200" dirty="0" err="1" smtClean="0"/>
              <a:t>Confs</a:t>
            </a:r>
            <a:r>
              <a:rPr lang="en-US" sz="3200" dirty="0" smtClean="0"/>
              <a:t>. /Poetry Work Time (30 min)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" y="572869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Write a </a:t>
            </a:r>
            <a:r>
              <a:rPr lang="en-US" b="1" dirty="0" smtClean="0"/>
              <a:t>free-verse</a:t>
            </a:r>
            <a:r>
              <a:rPr lang="en-US" dirty="0" smtClean="0"/>
              <a:t>, </a:t>
            </a:r>
            <a:r>
              <a:rPr lang="en-US" b="1" dirty="0" smtClean="0"/>
              <a:t>ode</a:t>
            </a:r>
            <a:r>
              <a:rPr lang="en-US" dirty="0" smtClean="0"/>
              <a:t>, </a:t>
            </a:r>
            <a:r>
              <a:rPr lang="en-US" b="1" dirty="0" smtClean="0"/>
              <a:t>sonnet</a:t>
            </a:r>
            <a:r>
              <a:rPr lang="en-US" dirty="0" smtClean="0"/>
              <a:t> and </a:t>
            </a:r>
            <a:r>
              <a:rPr lang="en-US" b="1" dirty="0" smtClean="0"/>
              <a:t>list</a:t>
            </a:r>
            <a:r>
              <a:rPr lang="en-US" dirty="0" smtClean="0"/>
              <a:t> poem by emulating the form of a </a:t>
            </a:r>
            <a:r>
              <a:rPr lang="en-US" b="1" dirty="0" smtClean="0"/>
              <a:t>free-verse</a:t>
            </a:r>
            <a:r>
              <a:rPr lang="en-US" dirty="0" smtClean="0"/>
              <a:t>, </a:t>
            </a:r>
            <a:r>
              <a:rPr lang="en-US" b="1" dirty="0" smtClean="0"/>
              <a:t>ode</a:t>
            </a:r>
            <a:r>
              <a:rPr lang="en-US" dirty="0" smtClean="0"/>
              <a:t>, </a:t>
            </a:r>
            <a:r>
              <a:rPr lang="en-US" b="1" dirty="0" smtClean="0"/>
              <a:t>sonnet</a:t>
            </a:r>
            <a:r>
              <a:rPr lang="en-US" dirty="0" smtClean="0"/>
              <a:t> and </a:t>
            </a:r>
            <a:r>
              <a:rPr lang="en-US" b="1" dirty="0" smtClean="0"/>
              <a:t>list</a:t>
            </a:r>
            <a:r>
              <a:rPr lang="en-US" dirty="0" smtClean="0"/>
              <a:t> poem from the </a:t>
            </a:r>
            <a:r>
              <a:rPr lang="en-US" dirty="0" err="1" smtClean="0"/>
              <a:t>SpringBoard</a:t>
            </a:r>
            <a:r>
              <a:rPr lang="en-US" dirty="0" smtClean="0"/>
              <a:t> book 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219200" y="1566208"/>
            <a:ext cx="70104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dirty="0" smtClean="0">
                <a:solidFill>
                  <a:srgbClr val="000000"/>
                </a:solidFill>
              </a:rPr>
              <a:t>If you </a:t>
            </a:r>
            <a:r>
              <a:rPr lang="en-US" sz="3000" u="sng" dirty="0" smtClean="0">
                <a:solidFill>
                  <a:srgbClr val="FF0000"/>
                </a:solidFill>
              </a:rPr>
              <a:t>have </a:t>
            </a:r>
            <a:r>
              <a:rPr lang="en-US" sz="3000" dirty="0" smtClean="0">
                <a:solidFill>
                  <a:srgbClr val="000000"/>
                </a:solidFill>
              </a:rPr>
              <a:t>turned in your rough drafts:</a:t>
            </a:r>
          </a:p>
          <a:p>
            <a:pPr algn="ctr"/>
            <a:endParaRPr lang="en-US" sz="3000" dirty="0" smtClean="0">
              <a:solidFill>
                <a:srgbClr val="FF0000"/>
              </a:solidFill>
            </a:endParaRPr>
          </a:p>
          <a:p>
            <a:pPr marL="514350" indent="-514350" algn="ctr">
              <a:buAutoNum type="arabicPeriod"/>
            </a:pPr>
            <a:r>
              <a:rPr lang="en-US" sz="3000" dirty="0" smtClean="0"/>
              <a:t>Conference with me</a:t>
            </a:r>
          </a:p>
          <a:p>
            <a:pPr marL="514350" indent="-514350" algn="ctr">
              <a:buAutoNum type="arabicPeriod"/>
            </a:pPr>
            <a:r>
              <a:rPr lang="en-US" sz="3000" dirty="0" smtClean="0"/>
              <a:t>Work on your sonnet</a:t>
            </a:r>
            <a:endParaRPr lang="en-US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3923943"/>
            <a:ext cx="7010400" cy="240065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dirty="0" smtClean="0"/>
              <a:t>If you </a:t>
            </a:r>
            <a:r>
              <a:rPr lang="en-US" sz="3000" u="sng" dirty="0" smtClean="0">
                <a:solidFill>
                  <a:srgbClr val="FF0000"/>
                </a:solidFill>
              </a:rPr>
              <a:t>have not </a:t>
            </a:r>
            <a:r>
              <a:rPr lang="en-US" sz="3000" dirty="0" smtClean="0"/>
              <a:t>turned in your rough drafts:</a:t>
            </a:r>
          </a:p>
          <a:p>
            <a:pPr algn="ctr"/>
            <a:endParaRPr lang="en-US" sz="3000" dirty="0" smtClean="0">
              <a:solidFill>
                <a:srgbClr val="FF0000"/>
              </a:solidFill>
            </a:endParaRPr>
          </a:p>
          <a:p>
            <a:pPr marL="514350" indent="-514350" algn="ctr">
              <a:buAutoNum type="arabicPeriod"/>
            </a:pPr>
            <a:r>
              <a:rPr lang="en-US" sz="3000" dirty="0" smtClean="0">
                <a:solidFill>
                  <a:srgbClr val="000000"/>
                </a:solidFill>
              </a:rPr>
              <a:t>Work on writing all of your poems</a:t>
            </a:r>
          </a:p>
          <a:p>
            <a:pPr marL="514350" indent="-514350" algn="ctr">
              <a:buAutoNum type="arabicPeriod"/>
            </a:pPr>
            <a:r>
              <a:rPr lang="en-US" sz="3000" dirty="0" smtClean="0">
                <a:solidFill>
                  <a:srgbClr val="000000"/>
                </a:solidFill>
              </a:rPr>
              <a:t>In a stapled packet, turn your poems into the inbox</a:t>
            </a:r>
            <a:endParaRPr lang="en-US" sz="3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Emulating the </a:t>
            </a:r>
            <a:r>
              <a:rPr lang="en-US" sz="8000" dirty="0" smtClean="0"/>
              <a:t>form of a </a:t>
            </a:r>
            <a:r>
              <a:rPr lang="en-US" sz="8000" b="1" dirty="0" smtClean="0"/>
              <a:t>free-verse</a:t>
            </a:r>
            <a:r>
              <a:rPr lang="en-US" sz="8000" dirty="0" smtClean="0"/>
              <a:t>, </a:t>
            </a:r>
            <a:r>
              <a:rPr lang="en-US" sz="8000" b="1" dirty="0" smtClean="0"/>
              <a:t>ode</a:t>
            </a:r>
            <a:r>
              <a:rPr lang="en-US" sz="8000" dirty="0" smtClean="0"/>
              <a:t>, </a:t>
            </a:r>
            <a:r>
              <a:rPr lang="en-US" sz="8000" b="1" dirty="0" smtClean="0"/>
              <a:t>sonnet</a:t>
            </a:r>
            <a:r>
              <a:rPr lang="en-US" sz="8000" dirty="0" smtClean="0"/>
              <a:t> and </a:t>
            </a:r>
            <a:r>
              <a:rPr lang="en-US" sz="8000" b="1" dirty="0" smtClean="0"/>
              <a:t>list</a:t>
            </a:r>
            <a:r>
              <a:rPr lang="en-US" sz="8000" dirty="0" smtClean="0"/>
              <a:t> poem from the </a:t>
            </a:r>
            <a:r>
              <a:rPr lang="en-US" sz="8000" dirty="0" err="1" smtClean="0"/>
              <a:t>SpringBoard</a:t>
            </a:r>
            <a:r>
              <a:rPr lang="en-US" sz="8000" dirty="0" smtClean="0"/>
              <a:t> book 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295401"/>
            <a:ext cx="9144000" cy="220980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2880"/>
            <a:r>
              <a:rPr lang="en-US" sz="3900" kern="0" dirty="0" smtClean="0"/>
              <a:t>Content (The knowledge you’ll master today)</a:t>
            </a:r>
          </a:p>
          <a:p>
            <a:pPr marL="182880"/>
            <a:r>
              <a:rPr lang="en-US" sz="2000" u="sng" kern="0" dirty="0" smtClean="0"/>
              <a:t>SWBAT</a:t>
            </a:r>
            <a:r>
              <a:rPr lang="en-US" sz="2000" kern="0" dirty="0" smtClean="0"/>
              <a:t>:</a:t>
            </a:r>
          </a:p>
          <a:p>
            <a:pPr marL="182880" lvl="2" indent="-457200">
              <a:buFont typeface="+mj-lt"/>
              <a:buAutoNum type="arabicPeriod"/>
            </a:pPr>
            <a:r>
              <a:rPr lang="en-US" sz="2600" kern="0" dirty="0" smtClean="0"/>
              <a:t>Write a </a:t>
            </a:r>
            <a:r>
              <a:rPr lang="en-US" sz="2600" b="1" kern="0" dirty="0" smtClean="0"/>
              <a:t>free-verse</a:t>
            </a:r>
            <a:r>
              <a:rPr lang="en-US" sz="2600" kern="0" dirty="0" smtClean="0"/>
              <a:t>, </a:t>
            </a:r>
            <a:r>
              <a:rPr lang="en-US" sz="2600" b="1" kern="0" dirty="0" smtClean="0"/>
              <a:t>ode</a:t>
            </a:r>
            <a:r>
              <a:rPr lang="en-US" sz="2600" kern="0" dirty="0" smtClean="0"/>
              <a:t>, </a:t>
            </a:r>
            <a:r>
              <a:rPr lang="en-US" sz="2600" b="1" kern="0" dirty="0" smtClean="0"/>
              <a:t>sonnet</a:t>
            </a:r>
            <a:r>
              <a:rPr lang="en-US" sz="2600" kern="0" dirty="0" smtClean="0"/>
              <a:t> and </a:t>
            </a:r>
            <a:r>
              <a:rPr lang="en-US" sz="2600" b="1" kern="0" dirty="0" smtClean="0"/>
              <a:t>list</a:t>
            </a:r>
            <a:r>
              <a:rPr lang="en-US" sz="2600" kern="0" dirty="0" smtClean="0"/>
              <a:t> poem</a:t>
            </a:r>
          </a:p>
          <a:p>
            <a:pPr marL="182880" lvl="2" indent="-457200"/>
            <a:endParaRPr lang="en-US" sz="2000" b="1" kern="0" dirty="0" smtClean="0"/>
          </a:p>
          <a:p>
            <a:pPr marL="182880" lvl="2" indent="-457200"/>
            <a:endParaRPr lang="en-US" sz="2000" b="1" kern="0" dirty="0"/>
          </a:p>
          <a:p>
            <a:pPr marL="182880" lvl="2" indent="-457200"/>
            <a:endParaRPr lang="en-US" sz="1000" b="1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1295400"/>
            <a:ext cx="719748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poems did you complete today?</a:t>
            </a:r>
          </a:p>
          <a:p>
            <a:pPr algn="ctr"/>
            <a:endParaRPr lang="en-US" sz="6000" dirty="0" smtClean="0"/>
          </a:p>
          <a:p>
            <a:pPr algn="ctr"/>
            <a:r>
              <a:rPr lang="en-US" sz="6000" dirty="0" smtClean="0"/>
              <a:t>What poems do you still have </a:t>
            </a:r>
            <a:r>
              <a:rPr lang="en-US" sz="6000" smtClean="0"/>
              <a:t>to do?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64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914400"/>
            <a:ext cx="73152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How many of the following poems have you written?</a:t>
            </a:r>
          </a:p>
          <a:p>
            <a:pPr algn="ctr"/>
            <a:endParaRPr lang="en-US" sz="2000" dirty="0" smtClean="0"/>
          </a:p>
          <a:p>
            <a:pPr marL="514350" indent="-514350" algn="ctr">
              <a:buAutoNum type="arabicPeriod"/>
            </a:pPr>
            <a:r>
              <a:rPr lang="en-US" sz="3000" dirty="0" smtClean="0"/>
              <a:t>A free-verse poem about a poem</a:t>
            </a:r>
          </a:p>
          <a:p>
            <a:pPr marL="514350" indent="-514350" algn="ctr">
              <a:buAutoNum type="arabicPeriod"/>
            </a:pPr>
            <a:r>
              <a:rPr lang="en-US" sz="3000" dirty="0" smtClean="0"/>
              <a:t>A free-verse catalogue/list poem</a:t>
            </a:r>
          </a:p>
          <a:p>
            <a:pPr marL="514350" indent="-514350" algn="ctr">
              <a:buAutoNum type="arabicPeriod"/>
            </a:pPr>
            <a:r>
              <a:rPr lang="en-US" sz="3000" dirty="0" smtClean="0"/>
              <a:t>A free-verse poem that includes an </a:t>
            </a:r>
            <a:r>
              <a:rPr lang="en-US" sz="3000" b="1" dirty="0" smtClean="0"/>
              <a:t>extended metaphor</a:t>
            </a:r>
            <a:endParaRPr lang="en-US" sz="3000" dirty="0" smtClean="0"/>
          </a:p>
          <a:p>
            <a:pPr marL="514350" indent="-514350" algn="ctr">
              <a:buAutoNum type="arabicPeriod"/>
            </a:pPr>
            <a:r>
              <a:rPr lang="en-US" sz="3000" dirty="0" smtClean="0"/>
              <a:t>A free-verse poem (about anything) that fits into your larger poetry anthology theme </a:t>
            </a:r>
          </a:p>
          <a:p>
            <a:pPr marL="514350" indent="-514350" algn="ctr">
              <a:buAutoNum type="arabicPeriod"/>
            </a:pPr>
            <a:r>
              <a:rPr lang="en-US" sz="3000" dirty="0" smtClean="0"/>
              <a:t>An Ode</a:t>
            </a:r>
          </a:p>
          <a:p>
            <a:pPr marL="514350" indent="-514350" algn="ctr">
              <a:buAutoNum type="arabicPeriod"/>
            </a:pPr>
            <a:r>
              <a:rPr lang="en-US" sz="3000" dirty="0" smtClean="0"/>
              <a:t>A </a:t>
            </a:r>
            <a:r>
              <a:rPr lang="en-US" sz="3000" dirty="0" err="1" smtClean="0"/>
              <a:t>Sonnett</a:t>
            </a:r>
            <a:endParaRPr lang="en-US" sz="3000" dirty="0" smtClean="0"/>
          </a:p>
          <a:p>
            <a:pPr marL="514350" indent="-514350" algn="ctr">
              <a:buAutoNum type="arabicPeriod"/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Poetry Anthology Work Time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3.16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Sonnet Review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Individual </a:t>
            </a:r>
            <a:r>
              <a:rPr lang="en-US" dirty="0" err="1" smtClean="0"/>
              <a:t>Confs</a:t>
            </a:r>
            <a:r>
              <a:rPr lang="en-US" dirty="0" smtClean="0"/>
              <a:t>. /Poetry Work Time (30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Emulating the </a:t>
            </a:r>
            <a:r>
              <a:rPr lang="en-US" sz="8000" dirty="0" smtClean="0"/>
              <a:t>form of a </a:t>
            </a:r>
            <a:r>
              <a:rPr lang="en-US" sz="8000" b="1" dirty="0" smtClean="0"/>
              <a:t>free-verse</a:t>
            </a:r>
            <a:r>
              <a:rPr lang="en-US" sz="8000" dirty="0" smtClean="0"/>
              <a:t>, </a:t>
            </a:r>
            <a:r>
              <a:rPr lang="en-US" sz="8000" b="1" dirty="0" smtClean="0"/>
              <a:t>ode</a:t>
            </a:r>
            <a:r>
              <a:rPr lang="en-US" sz="8000" dirty="0" smtClean="0"/>
              <a:t>, </a:t>
            </a:r>
            <a:r>
              <a:rPr lang="en-US" sz="8000" b="1" dirty="0" smtClean="0"/>
              <a:t>sonnet</a:t>
            </a:r>
            <a:r>
              <a:rPr lang="en-US" sz="8000" dirty="0" smtClean="0"/>
              <a:t> and </a:t>
            </a:r>
            <a:r>
              <a:rPr lang="en-US" sz="8000" b="1" dirty="0" smtClean="0"/>
              <a:t>list</a:t>
            </a:r>
            <a:r>
              <a:rPr lang="en-US" sz="8000" dirty="0" smtClean="0"/>
              <a:t> poem from the </a:t>
            </a:r>
            <a:r>
              <a:rPr lang="en-US" sz="8000" dirty="0" err="1" smtClean="0"/>
              <a:t>SpringBoard</a:t>
            </a:r>
            <a:r>
              <a:rPr lang="en-US" sz="8000" dirty="0" smtClean="0"/>
              <a:t> book 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1"/>
            <a:ext cx="9144000" cy="220980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2880"/>
            <a:r>
              <a:rPr lang="en-US" sz="3900" kern="0" dirty="0" smtClean="0"/>
              <a:t>Content (The knowledge you’ll master today)</a:t>
            </a:r>
          </a:p>
          <a:p>
            <a:pPr marL="182880"/>
            <a:r>
              <a:rPr lang="en-US" sz="2000" u="sng" kern="0" dirty="0" smtClean="0"/>
              <a:t>SWBAT</a:t>
            </a:r>
            <a:r>
              <a:rPr lang="en-US" sz="2000" kern="0" dirty="0" smtClean="0"/>
              <a:t>:</a:t>
            </a:r>
          </a:p>
          <a:p>
            <a:pPr marL="182880" lvl="2" indent="-457200">
              <a:buFont typeface="+mj-lt"/>
              <a:buAutoNum type="arabicPeriod"/>
            </a:pPr>
            <a:r>
              <a:rPr lang="en-US" sz="2600" kern="0" dirty="0" smtClean="0"/>
              <a:t>Write a </a:t>
            </a:r>
            <a:r>
              <a:rPr lang="en-US" sz="2600" b="1" kern="0" dirty="0" smtClean="0"/>
              <a:t>free-verse</a:t>
            </a:r>
            <a:r>
              <a:rPr lang="en-US" sz="2600" kern="0" dirty="0" smtClean="0"/>
              <a:t>, </a:t>
            </a:r>
            <a:r>
              <a:rPr lang="en-US" sz="2600" b="1" kern="0" dirty="0" smtClean="0"/>
              <a:t>ode</a:t>
            </a:r>
            <a:r>
              <a:rPr lang="en-US" sz="2600" kern="0" dirty="0" smtClean="0"/>
              <a:t>, </a:t>
            </a:r>
            <a:r>
              <a:rPr lang="en-US" sz="2600" b="1" kern="0" dirty="0" smtClean="0"/>
              <a:t>sonnet</a:t>
            </a:r>
            <a:r>
              <a:rPr lang="en-US" sz="2600" kern="0" dirty="0" smtClean="0"/>
              <a:t> and </a:t>
            </a:r>
            <a:r>
              <a:rPr lang="en-US" sz="2600" b="1" kern="0" dirty="0" smtClean="0"/>
              <a:t>list</a:t>
            </a:r>
            <a:r>
              <a:rPr lang="en-US" sz="2600" kern="0" dirty="0" smtClean="0"/>
              <a:t> poem</a:t>
            </a:r>
          </a:p>
          <a:p>
            <a:pPr marL="182880" lvl="2" indent="-457200"/>
            <a:endParaRPr lang="en-US" sz="2000" b="1" kern="0" dirty="0" smtClean="0"/>
          </a:p>
          <a:p>
            <a:pPr marL="182880" lvl="2" indent="-457200"/>
            <a:endParaRPr lang="en-US" sz="2000" b="1" kern="0" dirty="0"/>
          </a:p>
          <a:p>
            <a:pPr marL="182880" lvl="2" indent="-457200"/>
            <a:endParaRPr lang="en-US" sz="1000" b="1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Sonnet Review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Write a </a:t>
            </a:r>
            <a:r>
              <a:rPr lang="en-US" b="1" dirty="0" smtClean="0"/>
              <a:t>free-verse</a:t>
            </a:r>
            <a:r>
              <a:rPr lang="en-US" dirty="0" smtClean="0"/>
              <a:t>, </a:t>
            </a:r>
            <a:r>
              <a:rPr lang="en-US" b="1" dirty="0" smtClean="0"/>
              <a:t>ode</a:t>
            </a:r>
            <a:r>
              <a:rPr lang="en-US" dirty="0" smtClean="0"/>
              <a:t>, </a:t>
            </a:r>
            <a:r>
              <a:rPr lang="en-US" b="1" dirty="0" smtClean="0"/>
              <a:t>sonnet</a:t>
            </a:r>
            <a:r>
              <a:rPr lang="en-US" dirty="0" smtClean="0"/>
              <a:t> and </a:t>
            </a:r>
            <a:r>
              <a:rPr lang="en-US" b="1" dirty="0" smtClean="0"/>
              <a:t>list</a:t>
            </a:r>
            <a:r>
              <a:rPr lang="en-US" dirty="0" smtClean="0"/>
              <a:t> poem by emulating the form of a </a:t>
            </a:r>
            <a:r>
              <a:rPr lang="en-US" b="1" dirty="0" smtClean="0"/>
              <a:t>free-verse</a:t>
            </a:r>
            <a:r>
              <a:rPr lang="en-US" dirty="0" smtClean="0"/>
              <a:t>, </a:t>
            </a:r>
            <a:r>
              <a:rPr lang="en-US" b="1" dirty="0" smtClean="0"/>
              <a:t>ode</a:t>
            </a:r>
            <a:r>
              <a:rPr lang="en-US" dirty="0" smtClean="0"/>
              <a:t>, </a:t>
            </a:r>
            <a:r>
              <a:rPr lang="en-US" b="1" dirty="0" smtClean="0"/>
              <a:t>sonnet</a:t>
            </a:r>
            <a:r>
              <a:rPr lang="en-US" dirty="0" smtClean="0"/>
              <a:t> and </a:t>
            </a:r>
            <a:r>
              <a:rPr lang="en-US" b="1" dirty="0" smtClean="0"/>
              <a:t>list</a:t>
            </a:r>
            <a:r>
              <a:rPr lang="en-US" dirty="0" smtClean="0"/>
              <a:t> poem from the </a:t>
            </a:r>
            <a:r>
              <a:rPr lang="en-US" dirty="0" err="1" smtClean="0"/>
              <a:t>SpringBoard</a:t>
            </a:r>
            <a:r>
              <a:rPr lang="en-US" dirty="0" smtClean="0"/>
              <a:t> book 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0" y="1624548"/>
            <a:ext cx="4191000" cy="47089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 smtClean="0"/>
              <a:t>Sonnets</a:t>
            </a:r>
          </a:p>
          <a:p>
            <a:r>
              <a:rPr lang="en-US" sz="2000" dirty="0" smtClean="0"/>
              <a:t>-Sonnets have 14 lines</a:t>
            </a:r>
          </a:p>
          <a:p>
            <a:endParaRPr lang="en-US" sz="2000" dirty="0" smtClean="0"/>
          </a:p>
          <a:p>
            <a:r>
              <a:rPr lang="en-US" sz="2000" dirty="0" smtClean="0"/>
              <a:t>-Those 14 lines are divided into </a:t>
            </a:r>
            <a:r>
              <a:rPr lang="en-US" sz="2000" b="1" dirty="0" smtClean="0"/>
              <a:t>3 quatrains</a:t>
            </a:r>
            <a:r>
              <a:rPr lang="en-US" sz="2000" dirty="0" smtClean="0"/>
              <a:t> and </a:t>
            </a:r>
            <a:r>
              <a:rPr lang="en-US" sz="2000" b="1" dirty="0" smtClean="0"/>
              <a:t>1</a:t>
            </a:r>
            <a:r>
              <a:rPr lang="en-US" sz="2000" dirty="0" smtClean="0"/>
              <a:t> </a:t>
            </a:r>
            <a:r>
              <a:rPr lang="en-US" sz="2000" b="1" dirty="0" smtClean="0"/>
              <a:t>couplet</a:t>
            </a:r>
          </a:p>
          <a:p>
            <a:endParaRPr lang="en-US" sz="2000" dirty="0" smtClean="0"/>
          </a:p>
          <a:p>
            <a:r>
              <a:rPr lang="en-US" sz="2000" dirty="0" smtClean="0"/>
              <a:t>-The </a:t>
            </a:r>
            <a:r>
              <a:rPr lang="en-US" sz="2000" b="1" dirty="0" smtClean="0"/>
              <a:t>meter</a:t>
            </a:r>
            <a:r>
              <a:rPr lang="en-US" sz="2000" dirty="0" smtClean="0"/>
              <a:t> of sonnets is iambic</a:t>
            </a:r>
            <a:r>
              <a:rPr lang="en-US" sz="2000" b="1" dirty="0" smtClean="0"/>
              <a:t> pentameter </a:t>
            </a:r>
            <a:r>
              <a:rPr lang="en-US" sz="2000" dirty="0" smtClean="0"/>
              <a:t>(</a:t>
            </a:r>
            <a:r>
              <a:rPr lang="en-US" sz="2000" dirty="0" err="1" smtClean="0"/>
              <a:t>ba</a:t>
            </a:r>
            <a:r>
              <a:rPr lang="en-US" sz="2000" dirty="0" smtClean="0"/>
              <a:t>-DUM, </a:t>
            </a:r>
            <a:r>
              <a:rPr lang="en-US" sz="2000" dirty="0" err="1" smtClean="0"/>
              <a:t>ba</a:t>
            </a:r>
            <a:r>
              <a:rPr lang="en-US" sz="2000" dirty="0" smtClean="0"/>
              <a:t>-DUM, </a:t>
            </a:r>
            <a:r>
              <a:rPr lang="en-US" sz="2000" dirty="0" err="1" smtClean="0"/>
              <a:t>ba</a:t>
            </a:r>
            <a:r>
              <a:rPr lang="en-US" sz="2000" dirty="0" smtClean="0"/>
              <a:t>-DUM, </a:t>
            </a:r>
            <a:r>
              <a:rPr lang="en-US" sz="2000" dirty="0" err="1" smtClean="0"/>
              <a:t>ba</a:t>
            </a:r>
            <a:r>
              <a:rPr lang="en-US" sz="2000" dirty="0" smtClean="0"/>
              <a:t>-DUM, </a:t>
            </a:r>
            <a:r>
              <a:rPr lang="en-US" sz="2000" dirty="0" err="1" smtClean="0"/>
              <a:t>ba</a:t>
            </a:r>
            <a:r>
              <a:rPr lang="en-US" sz="2000" dirty="0" smtClean="0"/>
              <a:t>-DUM) (Shall I compare thee to a summers day…)</a:t>
            </a:r>
          </a:p>
          <a:p>
            <a:endParaRPr lang="en-US" sz="2000" dirty="0" smtClean="0"/>
          </a:p>
          <a:p>
            <a:r>
              <a:rPr lang="en-US" sz="2000" dirty="0" smtClean="0"/>
              <a:t>-Sonnets have a rhyme scheme of  ABAB CDCD EFEF GG</a:t>
            </a: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996" y="1624548"/>
            <a:ext cx="5202804" cy="4166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Sonnet Review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Write a </a:t>
            </a:r>
            <a:r>
              <a:rPr lang="en-US" b="1" dirty="0" smtClean="0"/>
              <a:t>free-verse</a:t>
            </a:r>
            <a:r>
              <a:rPr lang="en-US" dirty="0" smtClean="0"/>
              <a:t>, </a:t>
            </a:r>
            <a:r>
              <a:rPr lang="en-US" b="1" dirty="0" smtClean="0"/>
              <a:t>ode</a:t>
            </a:r>
            <a:r>
              <a:rPr lang="en-US" dirty="0" smtClean="0"/>
              <a:t>, </a:t>
            </a:r>
            <a:r>
              <a:rPr lang="en-US" b="1" dirty="0" smtClean="0"/>
              <a:t>sonnet</a:t>
            </a:r>
            <a:r>
              <a:rPr lang="en-US" dirty="0" smtClean="0"/>
              <a:t> and </a:t>
            </a:r>
            <a:r>
              <a:rPr lang="en-US" b="1" dirty="0" smtClean="0"/>
              <a:t>list</a:t>
            </a:r>
            <a:r>
              <a:rPr lang="en-US" dirty="0" smtClean="0"/>
              <a:t> poem by emulating the form of a </a:t>
            </a:r>
            <a:r>
              <a:rPr lang="en-US" b="1" dirty="0" smtClean="0"/>
              <a:t>free-verse</a:t>
            </a:r>
            <a:r>
              <a:rPr lang="en-US" dirty="0" smtClean="0"/>
              <a:t>, </a:t>
            </a:r>
            <a:r>
              <a:rPr lang="en-US" b="1" dirty="0" smtClean="0"/>
              <a:t>ode</a:t>
            </a:r>
            <a:r>
              <a:rPr lang="en-US" dirty="0" smtClean="0"/>
              <a:t>, </a:t>
            </a:r>
            <a:r>
              <a:rPr lang="en-US" b="1" dirty="0" smtClean="0"/>
              <a:t>sonnet</a:t>
            </a:r>
            <a:r>
              <a:rPr lang="en-US" dirty="0" smtClean="0"/>
              <a:t> and </a:t>
            </a:r>
            <a:r>
              <a:rPr lang="en-US" b="1" dirty="0" smtClean="0"/>
              <a:t>list</a:t>
            </a:r>
            <a:r>
              <a:rPr lang="en-US" dirty="0" smtClean="0"/>
              <a:t> poem from the </a:t>
            </a:r>
            <a:r>
              <a:rPr lang="en-US" dirty="0" err="1" smtClean="0"/>
              <a:t>SpringBoard</a:t>
            </a:r>
            <a:r>
              <a:rPr lang="en-US" dirty="0" smtClean="0"/>
              <a:t> book 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2329470" y="1295400"/>
          <a:ext cx="6738330" cy="4648200"/>
        </p:xfrm>
        <a:graphic>
          <a:graphicData uri="http://schemas.openxmlformats.org/presentationml/2006/ole">
            <p:oleObj spid="_x0000_s38914" name="Document" r:id="rId3" imgW="5486400" imgH="3784600" progId="Word.Document.12">
              <p:link updateAutomatic="1"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4800" y="1752600"/>
            <a:ext cx="19812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Already DUE</a:t>
            </a:r>
            <a:endParaRPr lang="en-US" sz="40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066800" y="3048000"/>
            <a:ext cx="1262670" cy="381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79600" y="5997714"/>
            <a:ext cx="72644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Please write your </a:t>
            </a:r>
            <a:r>
              <a:rPr lang="en-US" sz="4000" u="sng" dirty="0" smtClean="0">
                <a:solidFill>
                  <a:srgbClr val="FF0000"/>
                </a:solidFill>
              </a:rPr>
              <a:t>sonnet </a:t>
            </a:r>
            <a:r>
              <a:rPr lang="en-US" sz="4000" dirty="0" smtClean="0">
                <a:solidFill>
                  <a:srgbClr val="FF0000"/>
                </a:solidFill>
              </a:rPr>
              <a:t>too!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786</Words>
  <Application>Microsoft Macintosh PowerPoint</Application>
  <PresentationFormat>On-screen Show (4:3)</PresentationFormat>
  <Paragraphs>102</Paragraphs>
  <Slides>13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Macintosh HD:Users:sethschy:Documents:1Teaching:'1 Home '12-'13 CLA:Classes:Intro to Lit S2:Intro to Lit S2_Authentic Assessment 1_Creating a Poetry Anthology_Rough Draft Submission.docx!OLE_LINK1</vt:lpstr>
      <vt:lpstr>Slide 1</vt:lpstr>
      <vt:lpstr>Slide 2</vt:lpstr>
      <vt:lpstr>Slide 3</vt:lpstr>
      <vt:lpstr>Slide 4</vt:lpstr>
      <vt:lpstr>Poetry Anthology Work Time</vt:lpstr>
      <vt:lpstr>Slide 6</vt:lpstr>
      <vt:lpstr>Objectives (2 min)</vt:lpstr>
      <vt:lpstr>Sonnet Review (10 min)</vt:lpstr>
      <vt:lpstr>Sonnet Review (10 min)</vt:lpstr>
      <vt:lpstr>Individual Confs. /Poetry Work Time (30 min)</vt:lpstr>
      <vt:lpstr>Closing (1 min)</vt:lpstr>
      <vt:lpstr>Slide 12</vt:lpstr>
      <vt:lpstr>Slide 13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106</cp:revision>
  <dcterms:created xsi:type="dcterms:W3CDTF">2012-10-05T14:32:54Z</dcterms:created>
  <dcterms:modified xsi:type="dcterms:W3CDTF">2012-10-05T14:33:49Z</dcterms:modified>
</cp:coreProperties>
</file>