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45"/>
  </p:notesMasterIdLst>
  <p:sldIdLst>
    <p:sldId id="287" r:id="rId2"/>
    <p:sldId id="257" r:id="rId3"/>
    <p:sldId id="258" r:id="rId4"/>
    <p:sldId id="259" r:id="rId5"/>
    <p:sldId id="288" r:id="rId6"/>
    <p:sldId id="303" r:id="rId7"/>
    <p:sldId id="339" r:id="rId8"/>
    <p:sldId id="342" r:id="rId9"/>
    <p:sldId id="343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56" r:id="rId23"/>
    <p:sldId id="357" r:id="rId24"/>
    <p:sldId id="358" r:id="rId25"/>
    <p:sldId id="359" r:id="rId26"/>
    <p:sldId id="360" r:id="rId27"/>
    <p:sldId id="361" r:id="rId28"/>
    <p:sldId id="362" r:id="rId29"/>
    <p:sldId id="363" r:id="rId30"/>
    <p:sldId id="364" r:id="rId31"/>
    <p:sldId id="365" r:id="rId32"/>
    <p:sldId id="366" r:id="rId33"/>
    <p:sldId id="367" r:id="rId34"/>
    <p:sldId id="368" r:id="rId35"/>
    <p:sldId id="369" r:id="rId36"/>
    <p:sldId id="370" r:id="rId37"/>
    <p:sldId id="371" r:id="rId38"/>
    <p:sldId id="372" r:id="rId39"/>
    <p:sldId id="340" r:id="rId40"/>
    <p:sldId id="341" r:id="rId41"/>
    <p:sldId id="268" r:id="rId42"/>
    <p:sldId id="294" r:id="rId43"/>
    <p:sldId id="270" r:id="rId4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7F5F5"/>
    <a:srgbClr val="CAC2BF"/>
    <a:srgbClr val="00FF00"/>
    <a:srgbClr val="CC66FF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5C4D7-545A-854D-A713-A412BE0AD9EF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39152-2057-6D4D-AE00-BA31363844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00FF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815A-FA7D-794A-B200-1EC19C92D9F1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alberta-museu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1130300"/>
            <a:ext cx="5715000" cy="5346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australia-po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850" y="431800"/>
            <a:ext cx="4432300" cy="635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clore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533400"/>
            <a:ext cx="4861560" cy="6286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come-a-little-clos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1360" y="1143000"/>
            <a:ext cx="6980640" cy="52432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denver-wat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914399"/>
            <a:ext cx="8712200" cy="57887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domino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503238"/>
            <a:ext cx="9138915" cy="6049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dont-be-stupid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914400"/>
            <a:ext cx="8458200" cy="563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dont-be-stupid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14400"/>
            <a:ext cx="8153400" cy="543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durace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33400"/>
            <a:ext cx="8458200" cy="6275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eurost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838200"/>
            <a:ext cx="7772400" cy="5872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7620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762000"/>
            <a:ext cx="5410200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Explain this </a:t>
            </a:r>
            <a:r>
              <a:rPr lang="en-US" sz="3000" i="1" dirty="0" smtClean="0"/>
              <a:t>advertising appeal</a:t>
            </a:r>
            <a:r>
              <a:rPr lang="en-US" sz="3000" dirty="0" smtClean="0"/>
              <a:t>.</a:t>
            </a:r>
            <a:endParaRPr lang="en-US" sz="3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409699"/>
            <a:ext cx="8610600" cy="5307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fitness-compan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800" y="0"/>
            <a:ext cx="5207000" cy="7345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freshlif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0"/>
            <a:ext cx="5308600" cy="67925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glassex-clean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838200"/>
            <a:ext cx="8610600" cy="58934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highli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685800"/>
            <a:ext cx="8839200" cy="6246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highlite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990600"/>
            <a:ext cx="8001000" cy="5671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kill-bill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19200"/>
            <a:ext cx="8153400" cy="5544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min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111301"/>
            <a:ext cx="8686800" cy="55942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m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600" y="654507"/>
            <a:ext cx="7797800" cy="60510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mr-hot-pepp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7600" y="0"/>
            <a:ext cx="43942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nike-just-do-i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762000"/>
            <a:ext cx="8153400" cy="6040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Using Rhetoric to Persuade and Audience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1.18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pepsi-twi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914400"/>
            <a:ext cx="7315200" cy="56978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porsche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-76200"/>
            <a:ext cx="6553200" cy="7329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porsche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-85193"/>
            <a:ext cx="5029200" cy="7028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po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-457200"/>
            <a:ext cx="5638800" cy="78717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shar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808038"/>
            <a:ext cx="8589802" cy="5516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sprite-ice-blu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457200"/>
            <a:ext cx="7543800" cy="64206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starwars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615950"/>
            <a:ext cx="5715000" cy="5626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wwf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561911"/>
            <a:ext cx="8559800" cy="60674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wwf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307206"/>
            <a:ext cx="7924800" cy="5245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/>
            <a:r>
              <a:rPr lang="en-US" sz="3200" dirty="0" smtClean="0"/>
              <a:t>Analyze an ad: Target Audience (25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Determining the target audience for an ad by filling out a worksheet</a:t>
            </a:r>
          </a:p>
          <a:p>
            <a:pPr marL="1088136" lvl="2" indent="-457200">
              <a:buFont typeface="+mj-lt"/>
              <a:buAutoNum type="arabicPeriod"/>
            </a:pPr>
            <a:endParaRPr lang="en-US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85800" y="1981200"/>
            <a:ext cx="2514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err="1" smtClean="0">
                <a:solidFill>
                  <a:srgbClr val="FF0000"/>
                </a:solidFill>
              </a:rPr>
              <a:t>p</a:t>
            </a:r>
            <a:r>
              <a:rPr lang="en-US" sz="5000" dirty="0" smtClean="0">
                <a:solidFill>
                  <a:srgbClr val="FF0000"/>
                </a:solidFill>
              </a:rPr>
              <a:t>. </a:t>
            </a:r>
            <a:r>
              <a:rPr lang="en-US" sz="5000" b="1" dirty="0" smtClean="0">
                <a:solidFill>
                  <a:srgbClr val="FF0000"/>
                </a:solidFill>
              </a:rPr>
              <a:t>75-</a:t>
            </a:r>
          </a:p>
          <a:p>
            <a:r>
              <a:rPr lang="en-US" sz="5000" b="1" dirty="0" smtClean="0">
                <a:solidFill>
                  <a:srgbClr val="FF0000"/>
                </a:solidFill>
              </a:rPr>
              <a:t>76</a:t>
            </a:r>
            <a:endParaRPr lang="en-US" sz="5000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295400"/>
            <a:ext cx="6172200" cy="533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Ethos vs. Pathos vs. Logos (15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Which Ads are Ethos, Pathos, Logos?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Analyze an ad: Target Audience (25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/>
            <a:r>
              <a:rPr lang="en-US" sz="3200" dirty="0" smtClean="0"/>
              <a:t>Analyze an ad: Target Audience (25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Determining the target audience for an ad by filling out a worksheet</a:t>
            </a:r>
          </a:p>
          <a:p>
            <a:pPr marL="1088136" lvl="2" indent="-457200">
              <a:buFont typeface="+mj-lt"/>
              <a:buAutoNum type="arabicPeriod"/>
            </a:pPr>
            <a:endParaRPr lang="en-US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85800" y="1981200"/>
            <a:ext cx="2514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err="1" smtClean="0">
                <a:solidFill>
                  <a:srgbClr val="FF0000"/>
                </a:solidFill>
              </a:rPr>
              <a:t>p</a:t>
            </a:r>
            <a:r>
              <a:rPr lang="en-US" sz="5000" dirty="0" smtClean="0">
                <a:solidFill>
                  <a:srgbClr val="FF0000"/>
                </a:solidFill>
              </a:rPr>
              <a:t>. </a:t>
            </a:r>
            <a:r>
              <a:rPr lang="en-US" sz="5000" b="1" dirty="0" smtClean="0">
                <a:solidFill>
                  <a:srgbClr val="FF0000"/>
                </a:solidFill>
              </a:rPr>
              <a:t>75-</a:t>
            </a:r>
          </a:p>
          <a:p>
            <a:r>
              <a:rPr lang="en-US" sz="5000" b="1" smtClean="0">
                <a:solidFill>
                  <a:srgbClr val="FF0000"/>
                </a:solidFill>
              </a:rPr>
              <a:t>76</a:t>
            </a:r>
            <a:endParaRPr lang="en-US" sz="5000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161058"/>
            <a:ext cx="6553200" cy="55445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76200" y="35052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</a:p>
          <a:p>
            <a:pPr marL="1371600" marR="0" lvl="0" indent="-1371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notes in a graphic organizer</a:t>
            </a:r>
          </a:p>
          <a:p>
            <a:pPr marL="1371600" marR="0" lvl="0" indent="-1371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Categorizing ads based on the definitions of ELP</a:t>
            </a:r>
          </a:p>
          <a:p>
            <a:pPr marL="1371600" marR="0" lvl="0" indent="-1371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Filling out a worksheet</a:t>
            </a:r>
          </a:p>
          <a:p>
            <a:pPr marL="1371600" marR="0" lvl="0" indent="-1371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1143001"/>
            <a:ext cx="9220200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500" dirty="0" smtClean="0"/>
              <a:t>Explain the difference between </a:t>
            </a:r>
            <a:r>
              <a:rPr lang="en-US" sz="2500" b="1" dirty="0" smtClean="0"/>
              <a:t>ethos</a:t>
            </a:r>
            <a:r>
              <a:rPr lang="en-US" sz="2500" dirty="0" smtClean="0"/>
              <a:t>, </a:t>
            </a:r>
            <a:r>
              <a:rPr lang="en-US" sz="2500" b="1" dirty="0" smtClean="0"/>
              <a:t>logos</a:t>
            </a:r>
            <a:r>
              <a:rPr lang="en-US" sz="2500" dirty="0" smtClean="0"/>
              <a:t>, and </a:t>
            </a:r>
            <a:r>
              <a:rPr lang="en-US" sz="2500" b="1" dirty="0" smtClean="0"/>
              <a:t>pathos</a:t>
            </a:r>
            <a:endParaRPr lang="en-US" sz="25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500" dirty="0" smtClean="0"/>
              <a:t>Classify ads as making appeals of either </a:t>
            </a:r>
            <a:r>
              <a:rPr lang="en-US" sz="2500" b="1" dirty="0" smtClean="0"/>
              <a:t>ethos</a:t>
            </a:r>
            <a:r>
              <a:rPr lang="en-US" sz="2500" dirty="0" smtClean="0"/>
              <a:t>, </a:t>
            </a:r>
            <a:r>
              <a:rPr lang="en-US" sz="2500" b="1" dirty="0" smtClean="0"/>
              <a:t>logos</a:t>
            </a:r>
            <a:r>
              <a:rPr lang="en-US" sz="2500" dirty="0" smtClean="0"/>
              <a:t>, or </a:t>
            </a:r>
            <a:r>
              <a:rPr lang="en-US" sz="2500" b="1" dirty="0" smtClean="0"/>
              <a:t>pathos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500" dirty="0" smtClean="0"/>
              <a:t>Determining the target audience for an ad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706701"/>
            <a:ext cx="6096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None today!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28600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35052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notes in a graphic organizer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Categorizing ads based on the definitions of ELP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Filling out a worksheet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1"/>
            <a:ext cx="9220200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500" dirty="0" smtClean="0"/>
              <a:t>Explain the difference between </a:t>
            </a:r>
            <a:r>
              <a:rPr lang="en-US" sz="2500" b="1" dirty="0" smtClean="0"/>
              <a:t>ethos</a:t>
            </a:r>
            <a:r>
              <a:rPr lang="en-US" sz="2500" dirty="0" smtClean="0"/>
              <a:t>, </a:t>
            </a:r>
            <a:r>
              <a:rPr lang="en-US" sz="2500" b="1" dirty="0" smtClean="0"/>
              <a:t>logos</a:t>
            </a:r>
            <a:r>
              <a:rPr lang="en-US" sz="2500" dirty="0" smtClean="0"/>
              <a:t>, and </a:t>
            </a:r>
            <a:r>
              <a:rPr lang="en-US" sz="2500" b="1" dirty="0" smtClean="0"/>
              <a:t>pathos</a:t>
            </a:r>
            <a:endParaRPr lang="en-US" sz="25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500" dirty="0" smtClean="0"/>
              <a:t>Classify ads as making appeals of either </a:t>
            </a:r>
            <a:r>
              <a:rPr lang="en-US" sz="2500" b="1" dirty="0" smtClean="0"/>
              <a:t>ethos</a:t>
            </a:r>
            <a:r>
              <a:rPr lang="en-US" sz="2500" dirty="0" smtClean="0"/>
              <a:t>, </a:t>
            </a:r>
            <a:r>
              <a:rPr lang="en-US" sz="2500" b="1" dirty="0" smtClean="0"/>
              <a:t>logos</a:t>
            </a:r>
            <a:r>
              <a:rPr lang="en-US" sz="2500" dirty="0" smtClean="0"/>
              <a:t>, or </a:t>
            </a:r>
            <a:r>
              <a:rPr lang="en-US" sz="2500" b="1" dirty="0" smtClean="0"/>
              <a:t>pathos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500" dirty="0" smtClean="0"/>
              <a:t>Determine the target audience for an ad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Ethos vs. Pathos vs. Logos (15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Explain the difference between </a:t>
            </a:r>
            <a:r>
              <a:rPr lang="en-US" b="1" dirty="0" smtClean="0"/>
              <a:t>ethos</a:t>
            </a:r>
            <a:r>
              <a:rPr lang="en-US" dirty="0" smtClean="0"/>
              <a:t>, </a:t>
            </a:r>
            <a:r>
              <a:rPr lang="en-US" b="1" dirty="0" smtClean="0"/>
              <a:t>logos</a:t>
            </a:r>
            <a:r>
              <a:rPr lang="en-US" dirty="0" smtClean="0"/>
              <a:t>, and </a:t>
            </a:r>
            <a:r>
              <a:rPr lang="en-US" b="1" dirty="0" smtClean="0"/>
              <a:t>pathos </a:t>
            </a:r>
            <a:r>
              <a:rPr lang="en-US" dirty="0" smtClean="0"/>
              <a:t>by writing notes in a graphic organizer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447800" y="914400"/>
            <a:ext cx="6400800" cy="5867400"/>
            <a:chOff x="1447800" y="914400"/>
            <a:chExt cx="6400800" cy="5867400"/>
          </a:xfrm>
        </p:grpSpPr>
        <p:grpSp>
          <p:nvGrpSpPr>
            <p:cNvPr id="8" name="Group 7"/>
            <p:cNvGrpSpPr/>
            <p:nvPr/>
          </p:nvGrpSpPr>
          <p:grpSpPr>
            <a:xfrm>
              <a:off x="1447800" y="914400"/>
              <a:ext cx="6400800" cy="5867400"/>
              <a:chOff x="838200" y="228600"/>
              <a:chExt cx="6400800" cy="5867400"/>
            </a:xfrm>
          </p:grpSpPr>
          <p:sp>
            <p:nvSpPr>
              <p:cNvPr id="5" name="Donut 4"/>
              <p:cNvSpPr/>
              <p:nvPr/>
            </p:nvSpPr>
            <p:spPr>
              <a:xfrm>
                <a:off x="838200" y="2133600"/>
                <a:ext cx="3886200" cy="3962400"/>
              </a:xfrm>
              <a:prstGeom prst="donut">
                <a:avLst>
                  <a:gd name="adj" fmla="val 1654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Donut 5"/>
              <p:cNvSpPr/>
              <p:nvPr/>
            </p:nvSpPr>
            <p:spPr>
              <a:xfrm>
                <a:off x="2133600" y="228600"/>
                <a:ext cx="3886200" cy="3962400"/>
              </a:xfrm>
              <a:prstGeom prst="donut">
                <a:avLst>
                  <a:gd name="adj" fmla="val 1654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Donut 6"/>
              <p:cNvSpPr/>
              <p:nvPr/>
            </p:nvSpPr>
            <p:spPr>
              <a:xfrm>
                <a:off x="3352800" y="2057400"/>
                <a:ext cx="3886200" cy="3962400"/>
              </a:xfrm>
              <a:prstGeom prst="donut">
                <a:avLst>
                  <a:gd name="adj" fmla="val 1654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3810000" y="1295400"/>
              <a:ext cx="1600200" cy="26533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Ethos</a:t>
              </a: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00200" y="4876800"/>
              <a:ext cx="1600200" cy="26533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Pathos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096000" y="4876800"/>
              <a:ext cx="1600200" cy="26533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Logos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Which Ads are Ethos, Pathos, Logos?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Classify ads as making appeals of either </a:t>
            </a:r>
            <a:r>
              <a:rPr lang="en-US" b="1" dirty="0" smtClean="0"/>
              <a:t>ethos</a:t>
            </a:r>
            <a:r>
              <a:rPr lang="en-US" dirty="0" smtClean="0"/>
              <a:t>, </a:t>
            </a:r>
            <a:r>
              <a:rPr lang="en-US" b="1" dirty="0" smtClean="0"/>
              <a:t>logos</a:t>
            </a:r>
            <a:r>
              <a:rPr lang="en-US" dirty="0" smtClean="0"/>
              <a:t>, or </a:t>
            </a:r>
            <a:r>
              <a:rPr lang="en-US" b="1" dirty="0" smtClean="0"/>
              <a:t>pathos </a:t>
            </a:r>
            <a:r>
              <a:rPr lang="en-US" dirty="0" smtClean="0"/>
              <a:t>by categorizing ads based on the definitions of ELP</a:t>
            </a:r>
          </a:p>
          <a:p>
            <a:pPr marL="1088136" lvl="2" indent="-457200">
              <a:buFont typeface="+mj-lt"/>
              <a:buAutoNum type="arabicPeriod"/>
            </a:pPr>
            <a:endParaRPr lang="en-US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8850" y="1524000"/>
            <a:ext cx="4959350" cy="53816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1981200"/>
            <a:ext cx="2514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err="1" smtClean="0">
                <a:solidFill>
                  <a:srgbClr val="FF0000"/>
                </a:solidFill>
              </a:rPr>
              <a:t>p</a:t>
            </a:r>
            <a:r>
              <a:rPr lang="en-US" sz="5000" dirty="0" smtClean="0">
                <a:solidFill>
                  <a:srgbClr val="FF0000"/>
                </a:solidFill>
              </a:rPr>
              <a:t>. </a:t>
            </a:r>
            <a:r>
              <a:rPr lang="en-US" sz="5000" b="1" dirty="0" smtClean="0">
                <a:solidFill>
                  <a:srgbClr val="FF0000"/>
                </a:solidFill>
              </a:rPr>
              <a:t>74</a:t>
            </a:r>
            <a:endParaRPr lang="en-US" sz="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6" name="Picture 5" descr="3m-security-glas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650" y="1143000"/>
            <a:ext cx="45847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Determine the target audience for an ad by filling out a worksheet</a:t>
            </a:r>
          </a:p>
        </p:txBody>
      </p:sp>
      <p:pic>
        <p:nvPicPr>
          <p:cNvPr id="5" name="Picture 4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3450" y="914400"/>
            <a:ext cx="47371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5303</TotalTime>
  <Words>1343</Words>
  <Application>Microsoft Macintosh PowerPoint</Application>
  <PresentationFormat>On-screen Show (4:3)</PresentationFormat>
  <Paragraphs>154</Paragraphs>
  <Slides>43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Slide 1</vt:lpstr>
      <vt:lpstr>Slide 2</vt:lpstr>
      <vt:lpstr>Using Rhetoric to Persuade and Audience</vt:lpstr>
      <vt:lpstr>Slide 4</vt:lpstr>
      <vt:lpstr>Objectives (2 min)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Closing (1 min)</vt:lpstr>
      <vt:lpstr>Slide 42</vt:lpstr>
      <vt:lpstr>Slide 43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169</cp:revision>
  <dcterms:created xsi:type="dcterms:W3CDTF">2012-11-01T14:01:14Z</dcterms:created>
  <dcterms:modified xsi:type="dcterms:W3CDTF">2012-11-01T14:01:26Z</dcterms:modified>
</cp:coreProperties>
</file>