
<file path=[Content_Types].xml><?xml version="1.0" encoding="utf-8"?>
<Types xmlns="http://schemas.openxmlformats.org/package/2006/content-types"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Default Extension="emf" ContentType="image/x-emf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9.xml" ContentType="application/vnd.openxmlformats-officedocument.presentationml.notesSlide+xml"/>
  <Override PartName="/ppt/slides/slide5.xml" ContentType="application/vnd.openxmlformats-officedocument.presentationml.slide+xml"/>
  <Override PartName="/ppt/slideLayouts/slideLayout11.xml" ContentType="application/vnd.openxmlformats-officedocument.presentationml.slideLayout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5.xml" ContentType="application/vnd.openxmlformats-officedocument.presentationml.slideLayout+xml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Default Extension="xml" ContentType="application/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8.xml" ContentType="application/vnd.openxmlformats-officedocument.presentationml.notesSlide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312" r:id="rId9"/>
    <p:sldId id="315" r:id="rId10"/>
    <p:sldId id="307" r:id="rId11"/>
    <p:sldId id="319" r:id="rId12"/>
    <p:sldId id="317" r:id="rId13"/>
    <p:sldId id="318" r:id="rId14"/>
    <p:sldId id="316" r:id="rId15"/>
    <p:sldId id="269" r:id="rId16"/>
    <p:sldId id="270" r:id="rId17"/>
    <p:sldId id="271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00FF"/>
    <a:srgbClr val="CC66FF"/>
    <a:srgbClr val="00FFFF"/>
    <a:srgbClr val="00FF00"/>
  </p:clrMru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570F5C-7FAA-5746-9DC3-1DF1E4D3D2C8}" type="datetimeFigureOut">
              <a:rPr lang="en-US" smtClean="0"/>
              <a:pPr/>
              <a:t>11/1/12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E3B99C-A284-6340-9768-921B5D66E71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8417279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F42C4-B337-0143-9262-A76B85644E08}" type="datetimeFigureOut">
              <a:rPr lang="en-US" smtClean="0"/>
              <a:pPr/>
              <a:t>11/1/12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0C842-26B9-D545-9963-310BC52873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F42C4-B337-0143-9262-A76B85644E08}" type="datetimeFigureOut">
              <a:rPr lang="en-US" smtClean="0"/>
              <a:pPr/>
              <a:t>11/1/12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0C842-26B9-D545-9963-310BC52873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F42C4-B337-0143-9262-A76B85644E08}" type="datetimeFigureOut">
              <a:rPr lang="en-US" smtClean="0"/>
              <a:pPr/>
              <a:t>11/1/12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0C842-26B9-D545-9963-310BC52873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F42C4-B337-0143-9262-A76B85644E08}" type="datetimeFigureOut">
              <a:rPr lang="en-US" smtClean="0"/>
              <a:pPr/>
              <a:t>11/1/12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0C842-26B9-D545-9963-310BC52873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F42C4-B337-0143-9262-A76B85644E08}" type="datetimeFigureOut">
              <a:rPr lang="en-US" smtClean="0"/>
              <a:pPr/>
              <a:t>11/1/12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0C842-26B9-D545-9963-310BC52873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F42C4-B337-0143-9262-A76B85644E08}" type="datetimeFigureOut">
              <a:rPr lang="en-US" smtClean="0"/>
              <a:pPr/>
              <a:t>11/1/12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0C842-26B9-D545-9963-310BC52873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F42C4-B337-0143-9262-A76B85644E08}" type="datetimeFigureOut">
              <a:rPr lang="en-US" smtClean="0"/>
              <a:pPr/>
              <a:t>11/1/12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0C842-26B9-D545-9963-310BC52873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F42C4-B337-0143-9262-A76B85644E08}" type="datetimeFigureOut">
              <a:rPr lang="en-US" smtClean="0"/>
              <a:pPr/>
              <a:t>11/1/12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0C842-26B9-D545-9963-310BC52873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F42C4-B337-0143-9262-A76B85644E08}" type="datetimeFigureOut">
              <a:rPr lang="en-US" smtClean="0"/>
              <a:pPr/>
              <a:t>11/1/12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0C842-26B9-D545-9963-310BC52873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F42C4-B337-0143-9262-A76B85644E08}" type="datetimeFigureOut">
              <a:rPr lang="en-US" smtClean="0"/>
              <a:pPr/>
              <a:t>11/1/12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0C842-26B9-D545-9963-310BC52873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F42C4-B337-0143-9262-A76B85644E08}" type="datetimeFigureOut">
              <a:rPr lang="en-US" smtClean="0"/>
              <a:pPr/>
              <a:t>11/1/12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0C842-26B9-D545-9963-310BC52873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0">
              <a:srgbClr val="CC66FF"/>
            </a:gs>
            <a:gs pos="100000">
              <a:srgbClr val="FFFF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9F42C4-B337-0143-9262-A76B85644E08}" type="datetimeFigureOut">
              <a:rPr lang="en-US" smtClean="0"/>
              <a:pPr/>
              <a:t>11/1/12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B0C842-26B9-D545-9963-310BC52873D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-533400"/>
            <a:ext cx="8686800" cy="74676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6" name="Plus 5"/>
          <p:cNvSpPr/>
          <p:nvPr/>
        </p:nvSpPr>
        <p:spPr>
          <a:xfrm>
            <a:off x="5410200" y="5410200"/>
            <a:ext cx="304800" cy="2286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lus 6"/>
          <p:cNvSpPr/>
          <p:nvPr/>
        </p:nvSpPr>
        <p:spPr>
          <a:xfrm>
            <a:off x="2057400" y="1066800"/>
            <a:ext cx="304800" cy="2286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lus 7"/>
          <p:cNvSpPr/>
          <p:nvPr/>
        </p:nvSpPr>
        <p:spPr>
          <a:xfrm>
            <a:off x="1905000" y="952500"/>
            <a:ext cx="304800" cy="2286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Minus 8"/>
          <p:cNvSpPr/>
          <p:nvPr/>
        </p:nvSpPr>
        <p:spPr>
          <a:xfrm>
            <a:off x="5334000" y="4953000"/>
            <a:ext cx="381000" cy="762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Minus 9"/>
          <p:cNvSpPr/>
          <p:nvPr/>
        </p:nvSpPr>
        <p:spPr>
          <a:xfrm>
            <a:off x="1943183" y="1981200"/>
            <a:ext cx="381000" cy="762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Minus 10"/>
          <p:cNvSpPr/>
          <p:nvPr/>
        </p:nvSpPr>
        <p:spPr>
          <a:xfrm>
            <a:off x="5219700" y="3276600"/>
            <a:ext cx="381000" cy="762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167710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5842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Provide details about the characters in </a:t>
            </a:r>
            <a:r>
              <a:rPr lang="en-US" i="1" dirty="0" smtClean="0"/>
              <a:t>Romeo and Juliet </a:t>
            </a:r>
            <a:r>
              <a:rPr lang="en-US" dirty="0" smtClean="0"/>
              <a:t>by creating a </a:t>
            </a:r>
            <a:r>
              <a:rPr lang="en-US" b="1" dirty="0" smtClean="0"/>
              <a:t>tableau</a:t>
            </a:r>
            <a:r>
              <a:rPr lang="en-US" dirty="0" smtClean="0"/>
              <a:t> and taking notes on a sheet with character details</a:t>
            </a:r>
            <a:endParaRPr lang="en-US" b="1" i="1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pPr marL="624078" indent="-514350"/>
            <a:r>
              <a:rPr lang="en-US" sz="3200" dirty="0" smtClean="0"/>
              <a:t>Read Through Activity (10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4599" y="914400"/>
            <a:ext cx="6553201" cy="19812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52399" y="1560731"/>
            <a:ext cx="2362200" cy="707886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dirty="0" err="1" smtClean="0">
                <a:solidFill>
                  <a:srgbClr val="FF0000"/>
                </a:solidFill>
              </a:rPr>
              <a:t>p</a:t>
            </a:r>
            <a:r>
              <a:rPr lang="en-US" sz="4000" dirty="0" smtClean="0">
                <a:solidFill>
                  <a:srgbClr val="FF0000"/>
                </a:solidFill>
              </a:rPr>
              <a:t>. </a:t>
            </a:r>
            <a:r>
              <a:rPr lang="en-US" sz="4000" b="1" dirty="0" smtClean="0">
                <a:solidFill>
                  <a:srgbClr val="FF0000"/>
                </a:solidFill>
              </a:rPr>
              <a:t>258</a:t>
            </a:r>
            <a:endParaRPr lang="en-US" sz="4000" dirty="0">
              <a:solidFill>
                <a:srgbClr val="FF000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89199" y="2895600"/>
            <a:ext cx="6426201" cy="3962400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2819400" y="1219200"/>
            <a:ext cx="5791200" cy="533400"/>
            <a:chOff x="2819400" y="1219200"/>
            <a:chExt cx="5791200" cy="533400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2819400" y="1219200"/>
              <a:ext cx="4191000" cy="0"/>
            </a:xfrm>
            <a:prstGeom prst="line">
              <a:avLst/>
            </a:prstGeom>
            <a:ln>
              <a:solidFill>
                <a:srgbClr val="00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3657600" y="1447800"/>
              <a:ext cx="4953000" cy="0"/>
            </a:xfrm>
            <a:prstGeom prst="line">
              <a:avLst/>
            </a:prstGeom>
            <a:ln>
              <a:solidFill>
                <a:srgbClr val="00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2819400" y="1752600"/>
              <a:ext cx="2743200" cy="0"/>
            </a:xfrm>
            <a:prstGeom prst="line">
              <a:avLst/>
            </a:prstGeom>
            <a:ln>
              <a:solidFill>
                <a:srgbClr val="00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/>
          <p:cNvGrpSpPr/>
          <p:nvPr/>
        </p:nvGrpSpPr>
        <p:grpSpPr>
          <a:xfrm>
            <a:off x="2819400" y="2514600"/>
            <a:ext cx="5410200" cy="304800"/>
            <a:chOff x="2819400" y="2514600"/>
            <a:chExt cx="5410200" cy="304800"/>
          </a:xfrm>
        </p:grpSpPr>
        <p:cxnSp>
          <p:nvCxnSpPr>
            <p:cNvPr id="15" name="Straight Connector 14"/>
            <p:cNvCxnSpPr/>
            <p:nvPr/>
          </p:nvCxnSpPr>
          <p:spPr>
            <a:xfrm>
              <a:off x="6172200" y="2514600"/>
              <a:ext cx="2057400" cy="0"/>
            </a:xfrm>
            <a:prstGeom prst="line">
              <a:avLst/>
            </a:prstGeom>
            <a:ln>
              <a:solidFill>
                <a:srgbClr val="00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2819400" y="2819400"/>
              <a:ext cx="5410200" cy="0"/>
            </a:xfrm>
            <a:prstGeom prst="line">
              <a:avLst/>
            </a:prstGeom>
            <a:ln>
              <a:solidFill>
                <a:srgbClr val="00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0" name="Straight Connector 19"/>
          <p:cNvCxnSpPr/>
          <p:nvPr/>
        </p:nvCxnSpPr>
        <p:spPr>
          <a:xfrm>
            <a:off x="2743200" y="3733800"/>
            <a:ext cx="5257800" cy="0"/>
          </a:xfrm>
          <a:prstGeom prst="line">
            <a:avLst/>
          </a:prstGeom>
          <a:ln>
            <a:solidFill>
              <a:srgbClr val="00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7010400" y="4114800"/>
            <a:ext cx="1295400" cy="0"/>
          </a:xfrm>
          <a:prstGeom prst="line">
            <a:avLst/>
          </a:prstGeom>
          <a:ln>
            <a:solidFill>
              <a:srgbClr val="00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6" name="Group 35"/>
          <p:cNvGrpSpPr/>
          <p:nvPr/>
        </p:nvGrpSpPr>
        <p:grpSpPr>
          <a:xfrm>
            <a:off x="2933700" y="4572000"/>
            <a:ext cx="5143500" cy="228600"/>
            <a:chOff x="2933700" y="4572000"/>
            <a:chExt cx="5143500" cy="228600"/>
          </a:xfrm>
        </p:grpSpPr>
        <p:cxnSp>
          <p:nvCxnSpPr>
            <p:cNvPr id="24" name="Straight Connector 23"/>
            <p:cNvCxnSpPr/>
            <p:nvPr/>
          </p:nvCxnSpPr>
          <p:spPr>
            <a:xfrm>
              <a:off x="3009900" y="4572000"/>
              <a:ext cx="5067300" cy="0"/>
            </a:xfrm>
            <a:prstGeom prst="line">
              <a:avLst/>
            </a:prstGeom>
            <a:ln>
              <a:solidFill>
                <a:srgbClr val="00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2933700" y="4800600"/>
              <a:ext cx="952500" cy="0"/>
            </a:xfrm>
            <a:prstGeom prst="line">
              <a:avLst/>
            </a:prstGeom>
            <a:ln>
              <a:solidFill>
                <a:srgbClr val="00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8" name="Straight Connector 27"/>
          <p:cNvCxnSpPr/>
          <p:nvPr/>
        </p:nvCxnSpPr>
        <p:spPr>
          <a:xfrm>
            <a:off x="2933700" y="5029200"/>
            <a:ext cx="952500" cy="0"/>
          </a:xfrm>
          <a:prstGeom prst="line">
            <a:avLst/>
          </a:prstGeom>
          <a:ln>
            <a:solidFill>
              <a:srgbClr val="00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3009900" y="5334000"/>
            <a:ext cx="1562100" cy="0"/>
          </a:xfrm>
          <a:prstGeom prst="line">
            <a:avLst/>
          </a:prstGeom>
          <a:ln>
            <a:solidFill>
              <a:srgbClr val="00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2933700" y="5562600"/>
            <a:ext cx="876300" cy="0"/>
          </a:xfrm>
          <a:prstGeom prst="line">
            <a:avLst/>
          </a:prstGeom>
          <a:ln>
            <a:solidFill>
              <a:srgbClr val="00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2933700" y="5867400"/>
            <a:ext cx="3390900" cy="0"/>
          </a:xfrm>
          <a:prstGeom prst="line">
            <a:avLst/>
          </a:prstGeom>
          <a:ln>
            <a:solidFill>
              <a:srgbClr val="00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5" name="Group 44"/>
          <p:cNvGrpSpPr/>
          <p:nvPr/>
        </p:nvGrpSpPr>
        <p:grpSpPr>
          <a:xfrm>
            <a:off x="2819400" y="6248400"/>
            <a:ext cx="5943600" cy="685800"/>
            <a:chOff x="2819400" y="6248400"/>
            <a:chExt cx="5943600" cy="685800"/>
          </a:xfrm>
        </p:grpSpPr>
        <p:cxnSp>
          <p:nvCxnSpPr>
            <p:cNvPr id="37" name="Straight Connector 36"/>
            <p:cNvCxnSpPr/>
            <p:nvPr/>
          </p:nvCxnSpPr>
          <p:spPr>
            <a:xfrm>
              <a:off x="2819400" y="6248400"/>
              <a:ext cx="3886200" cy="0"/>
            </a:xfrm>
            <a:prstGeom prst="line">
              <a:avLst/>
            </a:prstGeom>
            <a:ln>
              <a:solidFill>
                <a:srgbClr val="00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5257800" y="6400800"/>
              <a:ext cx="3352800" cy="0"/>
            </a:xfrm>
            <a:prstGeom prst="line">
              <a:avLst/>
            </a:prstGeom>
            <a:ln>
              <a:solidFill>
                <a:srgbClr val="00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2819400" y="6629400"/>
              <a:ext cx="5943600" cy="0"/>
            </a:xfrm>
            <a:prstGeom prst="line">
              <a:avLst/>
            </a:prstGeom>
            <a:ln>
              <a:solidFill>
                <a:srgbClr val="00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2819400" y="6858000"/>
              <a:ext cx="3505200" cy="76200"/>
            </a:xfrm>
            <a:prstGeom prst="line">
              <a:avLst/>
            </a:prstGeom>
            <a:ln>
              <a:solidFill>
                <a:srgbClr val="00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584200" y="7620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Provide details about the characters in </a:t>
            </a:r>
            <a:r>
              <a:rPr lang="en-US" i="1" dirty="0" smtClean="0"/>
              <a:t>Romeo and Juliet </a:t>
            </a:r>
            <a:r>
              <a:rPr lang="en-US" dirty="0" smtClean="0"/>
              <a:t>by creating a </a:t>
            </a:r>
            <a:r>
              <a:rPr lang="en-US" b="1" dirty="0" smtClean="0"/>
              <a:t>tableau</a:t>
            </a:r>
            <a:r>
              <a:rPr lang="en-US" dirty="0" smtClean="0"/>
              <a:t> and taking notes on a sheet with character details</a:t>
            </a:r>
            <a:endParaRPr lang="en-US" b="1" i="1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1984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pPr marL="624078" indent="-514350"/>
            <a:r>
              <a:rPr lang="en-US" sz="3200" dirty="0" smtClean="0"/>
              <a:t>Read Through Activity (10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2286000" y="-26670000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76200" y="1654314"/>
            <a:ext cx="2362200" cy="707886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dirty="0" err="1" smtClean="0">
                <a:solidFill>
                  <a:srgbClr val="FF0000"/>
                </a:solidFill>
              </a:rPr>
              <a:t>p</a:t>
            </a:r>
            <a:r>
              <a:rPr lang="en-US" sz="4000" dirty="0" smtClean="0">
                <a:solidFill>
                  <a:srgbClr val="FF0000"/>
                </a:solidFill>
              </a:rPr>
              <a:t>. </a:t>
            </a:r>
            <a:r>
              <a:rPr lang="en-US" sz="4000" b="1" dirty="0" smtClean="0">
                <a:solidFill>
                  <a:srgbClr val="FF0000"/>
                </a:solidFill>
              </a:rPr>
              <a:t>258</a:t>
            </a:r>
            <a:endParaRPr lang="en-US" sz="4000" dirty="0">
              <a:solidFill>
                <a:srgbClr val="FF000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89199" y="1719902"/>
            <a:ext cx="6426201" cy="3962400"/>
          </a:xfrm>
          <a:prstGeom prst="rect">
            <a:avLst/>
          </a:prstGeom>
        </p:spPr>
      </p:pic>
      <p:cxnSp>
        <p:nvCxnSpPr>
          <p:cNvPr id="20" name="Straight Connector 19"/>
          <p:cNvCxnSpPr/>
          <p:nvPr/>
        </p:nvCxnSpPr>
        <p:spPr>
          <a:xfrm>
            <a:off x="2743200" y="2558102"/>
            <a:ext cx="5257800" cy="0"/>
          </a:xfrm>
          <a:prstGeom prst="line">
            <a:avLst/>
          </a:prstGeom>
          <a:ln>
            <a:solidFill>
              <a:srgbClr val="00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7010400" y="2939102"/>
            <a:ext cx="1295400" cy="0"/>
          </a:xfrm>
          <a:prstGeom prst="line">
            <a:avLst/>
          </a:prstGeom>
          <a:ln>
            <a:solidFill>
              <a:srgbClr val="00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3" name="Group 35"/>
          <p:cNvGrpSpPr/>
          <p:nvPr/>
        </p:nvGrpSpPr>
        <p:grpSpPr>
          <a:xfrm>
            <a:off x="2933700" y="3396302"/>
            <a:ext cx="5143500" cy="228600"/>
            <a:chOff x="2933700" y="4572000"/>
            <a:chExt cx="5143500" cy="228600"/>
          </a:xfrm>
        </p:grpSpPr>
        <p:cxnSp>
          <p:nvCxnSpPr>
            <p:cNvPr id="24" name="Straight Connector 23"/>
            <p:cNvCxnSpPr/>
            <p:nvPr/>
          </p:nvCxnSpPr>
          <p:spPr>
            <a:xfrm>
              <a:off x="3009900" y="4572000"/>
              <a:ext cx="5067300" cy="0"/>
            </a:xfrm>
            <a:prstGeom prst="line">
              <a:avLst/>
            </a:prstGeom>
            <a:ln>
              <a:solidFill>
                <a:srgbClr val="00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2933700" y="4800600"/>
              <a:ext cx="952500" cy="0"/>
            </a:xfrm>
            <a:prstGeom prst="line">
              <a:avLst/>
            </a:prstGeom>
            <a:ln>
              <a:solidFill>
                <a:srgbClr val="00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8" name="Straight Connector 27"/>
          <p:cNvCxnSpPr/>
          <p:nvPr/>
        </p:nvCxnSpPr>
        <p:spPr>
          <a:xfrm>
            <a:off x="2933700" y="3853502"/>
            <a:ext cx="952500" cy="0"/>
          </a:xfrm>
          <a:prstGeom prst="line">
            <a:avLst/>
          </a:prstGeom>
          <a:ln>
            <a:solidFill>
              <a:srgbClr val="00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3009900" y="4158302"/>
            <a:ext cx="1562100" cy="0"/>
          </a:xfrm>
          <a:prstGeom prst="line">
            <a:avLst/>
          </a:prstGeom>
          <a:ln>
            <a:solidFill>
              <a:srgbClr val="00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2933700" y="4386902"/>
            <a:ext cx="876300" cy="0"/>
          </a:xfrm>
          <a:prstGeom prst="line">
            <a:avLst/>
          </a:prstGeom>
          <a:ln>
            <a:solidFill>
              <a:srgbClr val="00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2933700" y="4691702"/>
            <a:ext cx="3390900" cy="0"/>
          </a:xfrm>
          <a:prstGeom prst="line">
            <a:avLst/>
          </a:prstGeom>
          <a:ln>
            <a:solidFill>
              <a:srgbClr val="00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4" name="Group 44"/>
          <p:cNvGrpSpPr/>
          <p:nvPr/>
        </p:nvGrpSpPr>
        <p:grpSpPr>
          <a:xfrm>
            <a:off x="2819400" y="5072702"/>
            <a:ext cx="5943600" cy="611188"/>
            <a:chOff x="2819400" y="6248400"/>
            <a:chExt cx="5943600" cy="611188"/>
          </a:xfrm>
        </p:grpSpPr>
        <p:cxnSp>
          <p:nvCxnSpPr>
            <p:cNvPr id="37" name="Straight Connector 36"/>
            <p:cNvCxnSpPr/>
            <p:nvPr/>
          </p:nvCxnSpPr>
          <p:spPr>
            <a:xfrm>
              <a:off x="2819400" y="6248400"/>
              <a:ext cx="3886200" cy="0"/>
            </a:xfrm>
            <a:prstGeom prst="line">
              <a:avLst/>
            </a:prstGeom>
            <a:ln>
              <a:solidFill>
                <a:srgbClr val="00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5257800" y="6400800"/>
              <a:ext cx="3352800" cy="0"/>
            </a:xfrm>
            <a:prstGeom prst="line">
              <a:avLst/>
            </a:prstGeom>
            <a:ln>
              <a:solidFill>
                <a:srgbClr val="00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2819400" y="6629400"/>
              <a:ext cx="5943600" cy="0"/>
            </a:xfrm>
            <a:prstGeom prst="line">
              <a:avLst/>
            </a:prstGeom>
            <a:ln>
              <a:solidFill>
                <a:srgbClr val="00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2819400" y="6858000"/>
              <a:ext cx="3505200" cy="1588"/>
            </a:xfrm>
            <a:prstGeom prst="line">
              <a:avLst/>
            </a:prstGeom>
            <a:ln>
              <a:solidFill>
                <a:srgbClr val="00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TextBox 31"/>
          <p:cNvSpPr txBox="1"/>
          <p:nvPr/>
        </p:nvSpPr>
        <p:spPr>
          <a:xfrm>
            <a:off x="76200" y="2688416"/>
            <a:ext cx="2362200" cy="3170099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500" dirty="0" smtClean="0">
                <a:solidFill>
                  <a:srgbClr val="FF0000"/>
                </a:solidFill>
              </a:rPr>
              <a:t>Write a paragraph (</a:t>
            </a:r>
            <a:r>
              <a:rPr lang="en-US" sz="2500" dirty="0" smtClean="0">
                <a:solidFill>
                  <a:srgbClr val="FF0000"/>
                </a:solidFill>
              </a:rPr>
              <a:t>one per group) explaining these features.  Each sentence should be written by a </a:t>
            </a:r>
            <a:r>
              <a:rPr lang="en-US" sz="2500" u="sng" dirty="0" smtClean="0">
                <a:solidFill>
                  <a:srgbClr val="FF0000"/>
                </a:solidFill>
              </a:rPr>
              <a:t>different </a:t>
            </a:r>
            <a:r>
              <a:rPr lang="en-US" sz="2500" dirty="0" smtClean="0">
                <a:solidFill>
                  <a:srgbClr val="FF0000"/>
                </a:solidFill>
              </a:rPr>
              <a:t>person.</a:t>
            </a:r>
            <a:endParaRPr lang="en-US" sz="2500" dirty="0">
              <a:solidFill>
                <a:srgbClr val="FF0000"/>
              </a:solidFill>
            </a:endParaRPr>
          </a:p>
        </p:txBody>
      </p:sp>
      <p:cxnSp>
        <p:nvCxnSpPr>
          <p:cNvPr id="35" name="Straight Arrow Connector 34"/>
          <p:cNvCxnSpPr/>
          <p:nvPr/>
        </p:nvCxnSpPr>
        <p:spPr>
          <a:xfrm flipV="1">
            <a:off x="1828800" y="3853502"/>
            <a:ext cx="914400" cy="304800"/>
          </a:xfrm>
          <a:prstGeom prst="straightConnector1">
            <a:avLst/>
          </a:prstGeom>
          <a:ln w="50800">
            <a:solidFill>
              <a:srgbClr val="FF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pPr marL="624078" indent="-514350"/>
            <a:r>
              <a:rPr lang="en-US" sz="3200" dirty="0" smtClean="0"/>
              <a:t>Example Tableau</a:t>
            </a:r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11" name="Rectangle 10"/>
          <p:cNvSpPr/>
          <p:nvPr/>
        </p:nvSpPr>
        <p:spPr>
          <a:xfrm>
            <a:off x="5842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Provide details about the characters in </a:t>
            </a:r>
            <a:r>
              <a:rPr lang="en-US" i="1" dirty="0" smtClean="0"/>
              <a:t>Romeo and Juliet </a:t>
            </a:r>
            <a:r>
              <a:rPr lang="en-US" dirty="0" smtClean="0"/>
              <a:t>by creating a </a:t>
            </a:r>
            <a:r>
              <a:rPr lang="en-US" b="1" dirty="0" smtClean="0"/>
              <a:t>tableau</a:t>
            </a:r>
            <a:r>
              <a:rPr lang="en-US" dirty="0" smtClean="0"/>
              <a:t> and taking notes on a sheet with character details</a:t>
            </a:r>
            <a:endParaRPr lang="en-US" b="1" i="1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1752600"/>
            <a:ext cx="8077200" cy="47578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pPr marL="624078" indent="-514350"/>
            <a:r>
              <a:rPr lang="en-US" sz="3200" dirty="0" smtClean="0"/>
              <a:t>Example Tableau</a:t>
            </a:r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11" name="Rectangle 10"/>
          <p:cNvSpPr/>
          <p:nvPr/>
        </p:nvSpPr>
        <p:spPr>
          <a:xfrm>
            <a:off x="5842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Provide details about the characters in </a:t>
            </a:r>
            <a:r>
              <a:rPr lang="en-US" i="1" dirty="0" smtClean="0"/>
              <a:t>Romeo and Juliet </a:t>
            </a:r>
            <a:r>
              <a:rPr lang="en-US" dirty="0" smtClean="0"/>
              <a:t>by creating a </a:t>
            </a:r>
            <a:r>
              <a:rPr lang="en-US" b="1" dirty="0" smtClean="0"/>
              <a:t>tableau</a:t>
            </a:r>
            <a:r>
              <a:rPr lang="en-US" dirty="0" smtClean="0"/>
              <a:t> and taking notes on a sheet with character details</a:t>
            </a:r>
            <a:endParaRPr lang="en-US" b="1" i="1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1850" y="1828800"/>
            <a:ext cx="7626350" cy="46180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6210300" cy="639762"/>
          </a:xfrm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marL="624078" indent="-514350"/>
            <a:r>
              <a:rPr lang="en-US" sz="3200" dirty="0" smtClean="0"/>
              <a:t>Share your </a:t>
            </a:r>
            <a:r>
              <a:rPr lang="en-US" sz="3200" b="1" i="1" dirty="0" smtClean="0"/>
              <a:t>tableau </a:t>
            </a:r>
            <a:r>
              <a:rPr lang="en-US" sz="3200" dirty="0" smtClean="0"/>
              <a:t>the class (10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76200" y="1828800"/>
            <a:ext cx="2362200" cy="707886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dirty="0" err="1" smtClean="0">
                <a:solidFill>
                  <a:srgbClr val="FF0000"/>
                </a:solidFill>
              </a:rPr>
              <a:t>p</a:t>
            </a:r>
            <a:r>
              <a:rPr lang="en-US" sz="4000" dirty="0" smtClean="0">
                <a:solidFill>
                  <a:srgbClr val="FF0000"/>
                </a:solidFill>
              </a:rPr>
              <a:t>. </a:t>
            </a:r>
            <a:r>
              <a:rPr lang="en-US" sz="4000" b="1" dirty="0" smtClean="0">
                <a:solidFill>
                  <a:srgbClr val="FF0000"/>
                </a:solidFill>
              </a:rPr>
              <a:t>258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842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Provide details about the characters in </a:t>
            </a:r>
            <a:r>
              <a:rPr lang="en-US" i="1" dirty="0" smtClean="0"/>
              <a:t>Romeo and Juliet </a:t>
            </a:r>
            <a:r>
              <a:rPr lang="en-US" dirty="0" smtClean="0"/>
              <a:t>by creating a </a:t>
            </a:r>
            <a:r>
              <a:rPr lang="en-US" b="1" dirty="0" smtClean="0"/>
              <a:t>tableau</a:t>
            </a:r>
            <a:r>
              <a:rPr lang="en-US" dirty="0" smtClean="0"/>
              <a:t> and taking notes on a sheet with character details</a:t>
            </a:r>
            <a:endParaRPr lang="en-US" b="1" i="1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rcRect t="76923"/>
          <a:stretch>
            <a:fillRect/>
          </a:stretch>
        </p:blipFill>
        <p:spPr>
          <a:xfrm>
            <a:off x="423332" y="2743200"/>
            <a:ext cx="8568268" cy="22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Closing (</a:t>
            </a:r>
            <a:r>
              <a:rPr lang="en-US" sz="3000" dirty="0"/>
              <a:t>1</a:t>
            </a:r>
            <a:r>
              <a:rPr lang="en-US" sz="3000" dirty="0" smtClean="0"/>
              <a:t> min)</a:t>
            </a:r>
            <a:endParaRPr lang="en-US" sz="3000" dirty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6" name="Rectangle 5"/>
          <p:cNvSpPr/>
          <p:nvPr/>
        </p:nvSpPr>
        <p:spPr>
          <a:xfrm>
            <a:off x="0" y="817602"/>
            <a:ext cx="874226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 algn="ctr" defTabSz="914400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en-US" sz="3000" dirty="0" smtClean="0">
                <a:solidFill>
                  <a:srgbClr val="FF0000"/>
                </a:solidFill>
              </a:rPr>
              <a:t>Did you master the following objectives?</a:t>
            </a:r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76200" y="3657600"/>
            <a:ext cx="9144000" cy="3505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32500" lnSpcReduction="2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Language (How you will master the knowledge)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80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By:</a:t>
            </a: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Creating</a:t>
            </a:r>
            <a:r>
              <a:rPr kumimoji="0" lang="en-US" sz="8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</a:t>
            </a: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US" sz="8000" b="1" i="1" dirty="0" smtClean="0"/>
              <a:t>tableau</a:t>
            </a: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8000" dirty="0" smtClean="0"/>
              <a:t>Taking notes on a worksheet with character details</a:t>
            </a:r>
            <a:endParaRPr kumimoji="0" lang="en-US" sz="800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447800"/>
            <a:ext cx="9220200" cy="263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800" dirty="0" smtClean="0"/>
              <a:t>Provide details about the characters in </a:t>
            </a:r>
            <a:r>
              <a:rPr lang="en-US" sz="2800" i="1" dirty="0" smtClean="0"/>
              <a:t>Romeo and Juliet</a:t>
            </a:r>
            <a:endParaRPr lang="en-US" sz="2800" b="1" i="1" dirty="0" smtClean="0"/>
          </a:p>
          <a:p>
            <a:pPr marL="1088136" lvl="2" indent="-457200"/>
            <a:endParaRPr lang="en-US" sz="2000" b="1" dirty="0" smtClean="0"/>
          </a:p>
          <a:p>
            <a:pPr marL="1088136" lvl="2" indent="-457200"/>
            <a:endParaRPr lang="en-US" sz="2000" b="1" dirty="0"/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Exit Slip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1143000" y="1981200"/>
            <a:ext cx="7197485" cy="3785652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algn="ctr"/>
            <a:r>
              <a:rPr lang="en-US" sz="6000" dirty="0" smtClean="0"/>
              <a:t>What comes to mind when you read the words </a:t>
            </a:r>
            <a:r>
              <a:rPr lang="en-US" sz="6000" b="1" i="1" dirty="0" smtClean="0"/>
              <a:t>Capulet</a:t>
            </a:r>
            <a:r>
              <a:rPr lang="en-US" sz="6000" dirty="0" smtClean="0"/>
              <a:t> and </a:t>
            </a:r>
            <a:r>
              <a:rPr lang="en-US" sz="6000" b="1" i="1" dirty="0" smtClean="0"/>
              <a:t>Montague</a:t>
            </a:r>
            <a:r>
              <a:rPr lang="en-US" sz="6000" dirty="0" smtClean="0"/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</a:t>
            </a:r>
            <a:r>
              <a:rPr kumimoji="0" lang="en-US" sz="3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Grade (3 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73667" y="-914400"/>
            <a:ext cx="10591800" cy="9220200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7" name="Plus 6"/>
          <p:cNvSpPr/>
          <p:nvPr/>
        </p:nvSpPr>
        <p:spPr>
          <a:xfrm>
            <a:off x="1219200" y="1600200"/>
            <a:ext cx="304800" cy="1524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lus 7"/>
          <p:cNvSpPr/>
          <p:nvPr/>
        </p:nvSpPr>
        <p:spPr>
          <a:xfrm>
            <a:off x="1066800" y="3886200"/>
            <a:ext cx="304800" cy="1524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lus 8"/>
          <p:cNvSpPr/>
          <p:nvPr/>
        </p:nvSpPr>
        <p:spPr>
          <a:xfrm>
            <a:off x="5257800" y="1396114"/>
            <a:ext cx="304800" cy="1524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Minus 9"/>
          <p:cNvSpPr/>
          <p:nvPr/>
        </p:nvSpPr>
        <p:spPr>
          <a:xfrm>
            <a:off x="1371600" y="2209800"/>
            <a:ext cx="304800" cy="1524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Minus 10"/>
          <p:cNvSpPr/>
          <p:nvPr/>
        </p:nvSpPr>
        <p:spPr>
          <a:xfrm>
            <a:off x="1219200" y="2514600"/>
            <a:ext cx="304800" cy="3048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Minus 11"/>
          <p:cNvSpPr/>
          <p:nvPr/>
        </p:nvSpPr>
        <p:spPr>
          <a:xfrm>
            <a:off x="5257800" y="3429000"/>
            <a:ext cx="304800" cy="3048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916494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Grade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Do Now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66800" y="1485543"/>
            <a:ext cx="7315200" cy="240065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5000" dirty="0" smtClean="0"/>
              <a:t>What comes to mind when you read the words </a:t>
            </a:r>
            <a:r>
              <a:rPr lang="en-US" sz="5000" b="1" i="1" dirty="0" smtClean="0"/>
              <a:t>Capulet</a:t>
            </a:r>
            <a:r>
              <a:rPr lang="en-US" sz="5000" dirty="0" smtClean="0"/>
              <a:t> and </a:t>
            </a:r>
            <a:r>
              <a:rPr lang="en-US" sz="5000" b="1" i="1" dirty="0" smtClean="0"/>
              <a:t>Montague</a:t>
            </a:r>
            <a:r>
              <a:rPr lang="en-US" sz="5000" dirty="0" smtClean="0"/>
              <a:t>?</a:t>
            </a:r>
            <a:endParaRPr lang="en-US" sz="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/>
              <a:t>Who’s Who in Verona</a:t>
            </a:r>
            <a:endParaRPr lang="en-US" sz="60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5800" y="371157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  <a:sym typeface="Wingdings"/>
              </a:rPr>
              <a:t>Activity 4.3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  <a:sym typeface="Wingding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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639762"/>
            <a:ext cx="9144000" cy="6218238"/>
          </a:xfrm>
        </p:spPr>
        <p:txBody>
          <a:bodyPr>
            <a:normAutofit/>
          </a:bodyPr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Do Now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Objectives 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Read Through Activity (10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Complete your </a:t>
            </a:r>
            <a:r>
              <a:rPr lang="en-US" b="1" i="1" dirty="0" smtClean="0"/>
              <a:t>tableau</a:t>
            </a:r>
            <a:r>
              <a:rPr lang="en-US" dirty="0" smtClean="0"/>
              <a:t> (20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Share with the class (10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Closing 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Exit Slip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Participation Grades (3 min)</a:t>
            </a:r>
            <a:endParaRPr lang="en-US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2019300" y="0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Agenda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Objectives (2 min)</a:t>
            </a:r>
            <a:endParaRPr lang="en-US" sz="3000" dirty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76200" y="3352800"/>
            <a:ext cx="9144000" cy="3505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32500" lnSpcReduction="2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Language (How you will master the knowledge)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80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By:</a:t>
            </a: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Creating</a:t>
            </a:r>
            <a:r>
              <a:rPr kumimoji="0" lang="en-US" sz="8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</a:t>
            </a: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US" sz="8000" b="1" i="1" dirty="0" smtClean="0"/>
              <a:t>tableau</a:t>
            </a: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8000" dirty="0" smtClean="0"/>
              <a:t>Taking notes on a worksheet with character details</a:t>
            </a:r>
            <a:endParaRPr kumimoji="0" lang="en-US" sz="800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143000"/>
            <a:ext cx="9220200" cy="263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800" dirty="0" smtClean="0"/>
              <a:t>Provide details about the characters in </a:t>
            </a:r>
            <a:r>
              <a:rPr lang="en-US" sz="2800" i="1" dirty="0" smtClean="0"/>
              <a:t>Romeo and Juliet</a:t>
            </a:r>
            <a:endParaRPr lang="en-US" sz="2800" b="1" i="1" dirty="0" smtClean="0"/>
          </a:p>
          <a:p>
            <a:pPr marL="1088136" lvl="2" indent="-457200"/>
            <a:endParaRPr lang="en-US" sz="2000" b="1" dirty="0" smtClean="0"/>
          </a:p>
          <a:p>
            <a:pPr marL="1088136" lvl="2" indent="-457200"/>
            <a:endParaRPr lang="en-US" sz="2000" b="1" dirty="0"/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624078" indent="-514350"/>
            <a:r>
              <a:rPr lang="en-US" sz="2800" dirty="0" smtClean="0"/>
              <a:t>Verona Today</a:t>
            </a:r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1752600"/>
            <a:ext cx="4826000" cy="320929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7600" y="4235926"/>
            <a:ext cx="4216400" cy="26220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pPr marL="624078" indent="-514350"/>
            <a:r>
              <a:rPr lang="en-US" sz="3200" dirty="0" smtClean="0"/>
              <a:t>Read Through Activity (10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76200" y="1828800"/>
            <a:ext cx="2362200" cy="707886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dirty="0" err="1" smtClean="0">
                <a:solidFill>
                  <a:srgbClr val="FF0000"/>
                </a:solidFill>
              </a:rPr>
              <a:t>p</a:t>
            </a:r>
            <a:r>
              <a:rPr lang="en-US" sz="4000" dirty="0" smtClean="0">
                <a:solidFill>
                  <a:srgbClr val="FF0000"/>
                </a:solidFill>
              </a:rPr>
              <a:t>. </a:t>
            </a:r>
            <a:r>
              <a:rPr lang="en-US" sz="4000" b="1" dirty="0" smtClean="0">
                <a:solidFill>
                  <a:srgbClr val="FF0000"/>
                </a:solidFill>
              </a:rPr>
              <a:t>259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t="1" b="60299"/>
          <a:stretch/>
        </p:blipFill>
        <p:spPr>
          <a:xfrm>
            <a:off x="2590800" y="1600200"/>
            <a:ext cx="6451600" cy="231931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5842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Provide details about the characters in </a:t>
            </a:r>
            <a:r>
              <a:rPr lang="en-US" i="1" dirty="0" smtClean="0"/>
              <a:t>Romeo and Juliet </a:t>
            </a:r>
            <a:r>
              <a:rPr lang="en-US" dirty="0" smtClean="0"/>
              <a:t>by creating a </a:t>
            </a:r>
            <a:r>
              <a:rPr lang="en-US" b="1" dirty="0" smtClean="0"/>
              <a:t>tableau</a:t>
            </a:r>
            <a:r>
              <a:rPr lang="en-US" dirty="0" smtClean="0"/>
              <a:t> and taking notes on a sheet with character details</a:t>
            </a:r>
            <a:endParaRPr lang="en-US" b="1" i="1" dirty="0" smtClean="0"/>
          </a:p>
        </p:txBody>
      </p:sp>
      <p:cxnSp>
        <p:nvCxnSpPr>
          <p:cNvPr id="7" name="Straight Connector 6"/>
          <p:cNvCxnSpPr/>
          <p:nvPr/>
        </p:nvCxnSpPr>
        <p:spPr>
          <a:xfrm>
            <a:off x="2819400" y="1803485"/>
            <a:ext cx="3429000" cy="0"/>
          </a:xfrm>
          <a:prstGeom prst="line">
            <a:avLst/>
          </a:prstGeom>
          <a:ln>
            <a:solidFill>
              <a:srgbClr val="00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2895600" y="1955885"/>
            <a:ext cx="3733800" cy="0"/>
          </a:xfrm>
          <a:prstGeom prst="line">
            <a:avLst/>
          </a:prstGeom>
          <a:ln>
            <a:solidFill>
              <a:srgbClr val="00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895600" y="2115201"/>
            <a:ext cx="3733800" cy="0"/>
          </a:xfrm>
          <a:prstGeom prst="line">
            <a:avLst/>
          </a:prstGeom>
          <a:ln>
            <a:solidFill>
              <a:srgbClr val="00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2895600" y="2267601"/>
            <a:ext cx="3733800" cy="0"/>
          </a:xfrm>
          <a:prstGeom prst="line">
            <a:avLst/>
          </a:prstGeom>
          <a:ln>
            <a:solidFill>
              <a:srgbClr val="00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2819400" y="2438400"/>
            <a:ext cx="762000" cy="0"/>
          </a:xfrm>
          <a:prstGeom prst="line">
            <a:avLst/>
          </a:prstGeom>
          <a:ln>
            <a:solidFill>
              <a:srgbClr val="00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373</TotalTime>
  <Words>1032</Words>
  <Application>Microsoft Macintosh PowerPoint</Application>
  <PresentationFormat>On-screen Show (4:3)</PresentationFormat>
  <Paragraphs>132</Paragraphs>
  <Slides>17</Slides>
  <Notes>10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Slide 1</vt:lpstr>
      <vt:lpstr>Slide 2</vt:lpstr>
      <vt:lpstr>Slide 3</vt:lpstr>
      <vt:lpstr>Slide 4</vt:lpstr>
      <vt:lpstr>Who’s Who in Verona</vt:lpstr>
      <vt:lpstr>Slide 6</vt:lpstr>
      <vt:lpstr>Objectives (2 min)</vt:lpstr>
      <vt:lpstr>Verona Today</vt:lpstr>
      <vt:lpstr>Read Through Activity (10 min)</vt:lpstr>
      <vt:lpstr>Read Through Activity (10 min)</vt:lpstr>
      <vt:lpstr>Read Through Activity (10 min)</vt:lpstr>
      <vt:lpstr>Example Tableau</vt:lpstr>
      <vt:lpstr>Example Tableau</vt:lpstr>
      <vt:lpstr>Share your tableau the class (10 min)</vt:lpstr>
      <vt:lpstr>Closing (1 min)</vt:lpstr>
      <vt:lpstr>Slide 16</vt:lpstr>
      <vt:lpstr>Slide 17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Seth Schy</dc:creator>
  <cp:lastModifiedBy>Seth Schy</cp:lastModifiedBy>
  <cp:revision>41</cp:revision>
  <dcterms:created xsi:type="dcterms:W3CDTF">2012-11-01T14:12:06Z</dcterms:created>
  <dcterms:modified xsi:type="dcterms:W3CDTF">2012-11-01T14:23:18Z</dcterms:modified>
</cp:coreProperties>
</file>