
<file path=[Content_Types].xml><?xml version="1.0" encoding="utf-8"?>
<Types xmlns="http://schemas.openxmlformats.org/package/2006/content-types">
  <Default Extension="rels" ContentType="application/vnd.openxmlformats-package.relationships+xml"/>
  <Override PartName="/ppt/slideLayouts/slideLayout1.xml" ContentType="application/vnd.openxmlformats-officedocument.presentationml.slideLayout+xml"/>
  <Default Extension="jpeg" ContentType="image/jpeg"/>
  <Default Extension="xml" ContentType="application/xml"/>
  <Override PartName="/ppt/slides/slide9.xml" ContentType="application/vnd.openxmlformats-officedocument.presentationml.slide+xml"/>
  <Override PartName="/ppt/notesSlides/notesSlide3.xml" ContentType="application/vnd.openxmlformats-officedocument.presentationml.notesSlide+xml"/>
  <Override PartName="/ppt/tableStyles.xml" ContentType="application/vnd.openxmlformats-officedocument.presentationml.tableStyles+xml"/>
  <Override PartName="/ppt/slideLayouts/slideLayout8.xml" ContentType="application/vnd.openxmlformats-officedocument.presentationml.slideLayout+xml"/>
  <Override PartName="/ppt/slides/slide7.xml" ContentType="application/vnd.openxmlformats-officedocument.presentationml.slide+xml"/>
  <Override PartName="/ppt/notesSlides/notesSlide1.xml" ContentType="application/vnd.openxmlformats-officedocument.presentationml.notesSlide+xml"/>
  <Override PartName="/ppt/slideLayouts/slideLayout6.xml" ContentType="application/vnd.openxmlformats-officedocument.presentationml.slideLayout+xml"/>
  <Override PartName="/ppt/slides/slide5.xml" ContentType="application/vnd.openxmlformats-officedocument.presentationml.slide+xml"/>
  <Override PartName="/ppt/theme/theme2.xml" ContentType="application/vnd.openxmlformats-officedocument.theme+xml"/>
  <Override PartName="/ppt/slideMasters/slideMaster1.xml" ContentType="application/vnd.openxmlformats-officedocument.presentationml.slideMaster+xml"/>
  <Override PartName="/ppt/slideLayouts/slideLayout4.xml" ContentType="application/vnd.openxmlformats-officedocument.presentationml.slideLayout+xml"/>
  <Override PartName="/ppt/slides/slide3.xml" ContentType="application/vnd.openxmlformats-officedocument.presentationml.slide+xml"/>
  <Override PartName="/ppt/slideLayouts/slideLayout10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Layouts/slideLayout2.xml" ContentType="application/vnd.openxmlformats-officedocument.presentationml.slideLayout+xml"/>
  <Override PartName="/ppt/slides/slide1.xml" ContentType="application/vnd.openxmlformats-officedocument.presentationml.slide+xml"/>
  <Default Extension="bin" ContentType="application/vnd.openxmlformats-officedocument.presentationml.printerSettings"/>
  <Override PartName="/ppt/slides/slide10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slides/slide8.xml" ContentType="application/vnd.openxmlformats-officedocument.presentationml.slide+xml"/>
  <Override PartName="/ppt/presentation.xml" ContentType="application/vnd.openxmlformats-officedocument.presentationml.presentation.main+xml"/>
  <Override PartName="/ppt/notesSlides/notesSlide2.xml" ContentType="application/vnd.openxmlformats-officedocument.presentationml.notesSlide+xml"/>
  <Override PartName="/ppt/slideLayouts/slideLayout7.xml" ContentType="application/vnd.openxmlformats-officedocument.presentationml.slideLayout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5.xml" ContentType="application/vnd.openxmlformats-officedocument.presentationml.slideLayout+xml"/>
  <Override PartName="/ppt/slides/slide4.xml" ContentType="application/vnd.openxmlformats-officedocument.presentationml.slide+xml"/>
  <Override PartName="/ppt/slideLayouts/slideLayout11.xml" ContentType="application/vnd.openxmlformats-officedocument.presentationml.slideLayout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slideLayouts/slideLayout3.xml" ContentType="application/vnd.openxmlformats-officedocument.presentationml.slideLayout+xml"/>
  <Override PartName="/ppt/slides/slide2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notesMasterIdLst>
    <p:notesMasterId r:id="rId12"/>
  </p:notesMasterIdLst>
  <p:sldIdLst>
    <p:sldId id="258" r:id="rId2"/>
    <p:sldId id="259" r:id="rId3"/>
    <p:sldId id="260" r:id="rId4"/>
    <p:sldId id="261" r:id="rId5"/>
    <p:sldId id="262" r:id="rId6"/>
    <p:sldId id="263" r:id="rId7"/>
    <p:sldId id="264" r:id="rId8"/>
    <p:sldId id="265" r:id="rId9"/>
    <p:sldId id="266" r:id="rId10"/>
    <p:sldId id="267" r:id="rId11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lrMru>
    <a:srgbClr val="CC66FF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 showOutlineIcons="0">
    <p:restoredLeft sz="15620"/>
    <p:restoredTop sz="94660"/>
  </p:normalViewPr>
  <p:slideViewPr>
    <p:cSldViewPr snapToObjects="1">
      <p:cViewPr varScale="1">
        <p:scale>
          <a:sx n="98" d="100"/>
          <a:sy n="98" d="100"/>
        </p:scale>
        <p:origin x="-640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slide" Target="slides/slide10.xml"/><Relationship Id="rId12" Type="http://schemas.openxmlformats.org/officeDocument/2006/relationships/notesMaster" Target="notesMasters/notesMaster1.xml"/><Relationship Id="rId13" Type="http://schemas.openxmlformats.org/officeDocument/2006/relationships/printerSettings" Target="printerSettings/printerSettings1.bin"/><Relationship Id="rId14" Type="http://schemas.openxmlformats.org/officeDocument/2006/relationships/presProps" Target="presProps.xml"/><Relationship Id="rId15" Type="http://schemas.openxmlformats.org/officeDocument/2006/relationships/viewProps" Target="viewProps.xml"/><Relationship Id="rId16" Type="http://schemas.openxmlformats.org/officeDocument/2006/relationships/theme" Target="theme/theme1.xml"/><Relationship Id="rId1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slide" Target="slides/slide9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F8629C1-7EBF-D546-B062-7FD7F33866CE}" type="datetimeFigureOut">
              <a:rPr lang="en-US" smtClean="0"/>
              <a:pPr/>
              <a:t>11/2/12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9A19409-91B0-994A-B9BB-6A3B1D4A1CE2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5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8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5F2000-AA19-ED43-94BE-9FFBECADD534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5F2000-AA19-ED43-94BE-9FFBECADD534}" type="slidenum">
              <a:rPr lang="en-US" smtClean="0"/>
              <a:pPr/>
              <a:t>5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5F2000-AA19-ED43-94BE-9FFBECADD534}" type="slidenum">
              <a:rPr lang="en-US" smtClean="0"/>
              <a:pPr/>
              <a:t>8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6755FC-3715-9E4D-9606-48FE02878D38}" type="datetimeFigureOut">
              <a:rPr lang="en-US" smtClean="0"/>
              <a:pPr/>
              <a:t>11/2/12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292E21-D1AB-FA40-B12F-E6C113D02AA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6755FC-3715-9E4D-9606-48FE02878D38}" type="datetimeFigureOut">
              <a:rPr lang="en-US" smtClean="0"/>
              <a:pPr/>
              <a:t>11/2/12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292E21-D1AB-FA40-B12F-E6C113D02AA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6755FC-3715-9E4D-9606-48FE02878D38}" type="datetimeFigureOut">
              <a:rPr lang="en-US" smtClean="0"/>
              <a:pPr/>
              <a:t>11/2/12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292E21-D1AB-FA40-B12F-E6C113D02AA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6755FC-3715-9E4D-9606-48FE02878D38}" type="datetimeFigureOut">
              <a:rPr lang="en-US" smtClean="0"/>
              <a:pPr/>
              <a:t>11/2/12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292E21-D1AB-FA40-B12F-E6C113D02AA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6755FC-3715-9E4D-9606-48FE02878D38}" type="datetimeFigureOut">
              <a:rPr lang="en-US" smtClean="0"/>
              <a:pPr/>
              <a:t>11/2/12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292E21-D1AB-FA40-B12F-E6C113D02AA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6755FC-3715-9E4D-9606-48FE02878D38}" type="datetimeFigureOut">
              <a:rPr lang="en-US" smtClean="0"/>
              <a:pPr/>
              <a:t>11/2/12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292E21-D1AB-FA40-B12F-E6C113D02AA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6755FC-3715-9E4D-9606-48FE02878D38}" type="datetimeFigureOut">
              <a:rPr lang="en-US" smtClean="0"/>
              <a:pPr/>
              <a:t>11/2/12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292E21-D1AB-FA40-B12F-E6C113D02AA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6755FC-3715-9E4D-9606-48FE02878D38}" type="datetimeFigureOut">
              <a:rPr lang="en-US" smtClean="0"/>
              <a:pPr/>
              <a:t>11/2/12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292E21-D1AB-FA40-B12F-E6C113D02AA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6755FC-3715-9E4D-9606-48FE02878D38}" type="datetimeFigureOut">
              <a:rPr lang="en-US" smtClean="0"/>
              <a:pPr/>
              <a:t>11/2/12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292E21-D1AB-FA40-B12F-E6C113D02AA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6755FC-3715-9E4D-9606-48FE02878D38}" type="datetimeFigureOut">
              <a:rPr lang="en-US" smtClean="0"/>
              <a:pPr/>
              <a:t>11/2/12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292E21-D1AB-FA40-B12F-E6C113D02AA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6755FC-3715-9E4D-9606-48FE02878D38}" type="datetimeFigureOut">
              <a:rPr lang="en-US" smtClean="0"/>
              <a:pPr/>
              <a:t>11/2/12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292E21-D1AB-FA40-B12F-E6C113D02AA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gradFill flip="none" rotWithShape="1">
          <a:gsLst>
            <a:gs pos="0">
              <a:srgbClr val="CC66FF"/>
            </a:gs>
            <a:gs pos="100000">
              <a:srgbClr val="FFFFFF"/>
            </a:gs>
          </a:gsLst>
          <a:path path="shape">
            <a:fillToRect l="50000" t="50000" r="50000" b="5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D6755FC-3715-9E4D-9606-48FE02878D38}" type="datetimeFigureOut">
              <a:rPr lang="en-US" smtClean="0"/>
              <a:pPr/>
              <a:t>11/2/12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2292E21-D1AB-FA40-B12F-E6C113D02AAE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228600" y="1325562"/>
            <a:ext cx="8915400" cy="1005702"/>
          </a:xfrm>
        </p:spPr>
        <p:txBody>
          <a:bodyPr anchor="t">
            <a:noAutofit/>
          </a:bodyPr>
          <a:lstStyle/>
          <a:p>
            <a:pPr algn="ctr">
              <a:buNone/>
            </a:pPr>
            <a:r>
              <a:rPr lang="en-US" sz="2000" dirty="0" smtClean="0"/>
              <a:t>Your 5-point daily participation grade is based on </a:t>
            </a:r>
            <a:r>
              <a:rPr lang="en-US" sz="2000" dirty="0" err="1" smtClean="0"/>
              <a:t>CLA’s</a:t>
            </a:r>
            <a:r>
              <a:rPr lang="en-US" sz="2000" dirty="0" smtClean="0"/>
              <a:t> core-values:</a:t>
            </a:r>
          </a:p>
          <a:p>
            <a:pPr algn="ctr">
              <a:buNone/>
            </a:pPr>
            <a:r>
              <a:rPr lang="en-US" sz="2400" b="1" dirty="0" smtClean="0"/>
              <a:t>CLA Students are S.M.A.R.T.</a:t>
            </a:r>
          </a:p>
        </p:txBody>
      </p:sp>
      <p:sp>
        <p:nvSpPr>
          <p:cNvPr id="5" name="Title 2"/>
          <p:cNvSpPr txBox="1">
            <a:spLocks/>
          </p:cNvSpPr>
          <p:nvPr/>
        </p:nvSpPr>
        <p:spPr>
          <a:xfrm>
            <a:off x="914400" y="76200"/>
            <a:ext cx="7620000" cy="63976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SMART (Participation) Grade (5 min)</a:t>
            </a:r>
            <a:endParaRPr kumimoji="0" lang="en-US" sz="3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0" y="5638800"/>
            <a:ext cx="9067800" cy="12618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buNone/>
            </a:pPr>
            <a:r>
              <a:rPr lang="en-US" sz="4000" dirty="0" smtClean="0"/>
              <a:t>What do you deserve today?</a:t>
            </a:r>
            <a:endParaRPr lang="en-US" sz="2800" dirty="0" smtClean="0"/>
          </a:p>
          <a:p>
            <a:pPr algn="r">
              <a:buNone/>
            </a:pPr>
            <a:r>
              <a:rPr lang="en-US" dirty="0" smtClean="0"/>
              <a:t>*One point for each core-value (5 points possible each day).  I reserve the right to change these grades.</a:t>
            </a:r>
          </a:p>
        </p:txBody>
      </p:sp>
      <p:sp>
        <p:nvSpPr>
          <p:cNvPr id="6" name="Rectangle 5"/>
          <p:cNvSpPr/>
          <p:nvPr/>
        </p:nvSpPr>
        <p:spPr>
          <a:xfrm>
            <a:off x="3124200" y="2443797"/>
            <a:ext cx="3048000" cy="311880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S </a:t>
            </a:r>
            <a:r>
              <a:rPr lang="en-US" sz="3000" dirty="0" smtClean="0"/>
              <a:t>= Self-Controlled</a:t>
            </a:r>
          </a:p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M </a:t>
            </a:r>
            <a:r>
              <a:rPr lang="en-US" sz="3000" dirty="0" smtClean="0"/>
              <a:t>= Motivated</a:t>
            </a:r>
          </a:p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A </a:t>
            </a:r>
            <a:r>
              <a:rPr lang="en-US" sz="3000" dirty="0" smtClean="0"/>
              <a:t>= Accountable</a:t>
            </a:r>
          </a:p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R </a:t>
            </a:r>
            <a:r>
              <a:rPr lang="en-US" sz="3000" dirty="0" smtClean="0"/>
              <a:t>= Respectful</a:t>
            </a:r>
          </a:p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T </a:t>
            </a:r>
            <a:r>
              <a:rPr lang="en-US" sz="3000" dirty="0" smtClean="0"/>
              <a:t>= Timely</a:t>
            </a:r>
          </a:p>
        </p:txBody>
      </p:sp>
      <p:sp>
        <p:nvSpPr>
          <p:cNvPr id="7" name="Rectangle 6"/>
          <p:cNvSpPr/>
          <p:nvPr/>
        </p:nvSpPr>
        <p:spPr>
          <a:xfrm>
            <a:off x="1219200" y="697468"/>
            <a:ext cx="7315200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buNone/>
            </a:pPr>
            <a:r>
              <a:rPr lang="en-US" dirty="0" smtClean="0"/>
              <a:t>Each day </a:t>
            </a:r>
            <a:r>
              <a:rPr lang="en-US" b="1" dirty="0" smtClean="0"/>
              <a:t>YOU</a:t>
            </a:r>
            <a:r>
              <a:rPr lang="en-US" dirty="0" smtClean="0"/>
              <a:t> will decide the grade you deserve.*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228600" y="1325562"/>
            <a:ext cx="8915400" cy="1005702"/>
          </a:xfrm>
        </p:spPr>
        <p:txBody>
          <a:bodyPr anchor="t">
            <a:noAutofit/>
          </a:bodyPr>
          <a:lstStyle/>
          <a:p>
            <a:pPr algn="ctr">
              <a:buNone/>
            </a:pPr>
            <a:r>
              <a:rPr lang="en-US" sz="2000" dirty="0" smtClean="0"/>
              <a:t>Your 5-point daily participation grade is based on </a:t>
            </a:r>
            <a:r>
              <a:rPr lang="en-US" sz="2000" dirty="0" err="1" smtClean="0"/>
              <a:t>CLA’s</a:t>
            </a:r>
            <a:r>
              <a:rPr lang="en-US" sz="2000" dirty="0" smtClean="0"/>
              <a:t> core-values:</a:t>
            </a:r>
          </a:p>
          <a:p>
            <a:pPr algn="ctr">
              <a:buNone/>
            </a:pPr>
            <a:r>
              <a:rPr lang="en-US" sz="2400" b="1" dirty="0" smtClean="0"/>
              <a:t>CLA Students are S.M.A.R.T.</a:t>
            </a:r>
          </a:p>
        </p:txBody>
      </p:sp>
      <p:sp>
        <p:nvSpPr>
          <p:cNvPr id="5" name="Title 2"/>
          <p:cNvSpPr txBox="1">
            <a:spLocks/>
          </p:cNvSpPr>
          <p:nvPr/>
        </p:nvSpPr>
        <p:spPr>
          <a:xfrm>
            <a:off x="914400" y="76200"/>
            <a:ext cx="7620000" cy="63976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SMART (Participation) Grade (5 min)</a:t>
            </a:r>
            <a:endParaRPr kumimoji="0" lang="en-US" sz="3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0" y="5638800"/>
            <a:ext cx="9067800" cy="12618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buNone/>
            </a:pPr>
            <a:r>
              <a:rPr lang="en-US" sz="4000" dirty="0" smtClean="0"/>
              <a:t>What do you deserve today?</a:t>
            </a:r>
            <a:endParaRPr lang="en-US" sz="2800" dirty="0" smtClean="0"/>
          </a:p>
          <a:p>
            <a:pPr algn="r">
              <a:buNone/>
            </a:pPr>
            <a:r>
              <a:rPr lang="en-US" dirty="0" smtClean="0"/>
              <a:t>*One point for each core-value (5 points possible each day).  I reserve the right to change these grades.</a:t>
            </a:r>
          </a:p>
        </p:txBody>
      </p:sp>
      <p:sp>
        <p:nvSpPr>
          <p:cNvPr id="6" name="Rectangle 5"/>
          <p:cNvSpPr/>
          <p:nvPr/>
        </p:nvSpPr>
        <p:spPr>
          <a:xfrm>
            <a:off x="3124200" y="2443797"/>
            <a:ext cx="3048000" cy="311880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S </a:t>
            </a:r>
            <a:r>
              <a:rPr lang="en-US" sz="3000" dirty="0" smtClean="0"/>
              <a:t>= Self-Controlled</a:t>
            </a:r>
          </a:p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M </a:t>
            </a:r>
            <a:r>
              <a:rPr lang="en-US" sz="3000" dirty="0" smtClean="0"/>
              <a:t>= Motivated</a:t>
            </a:r>
          </a:p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A </a:t>
            </a:r>
            <a:r>
              <a:rPr lang="en-US" sz="3000" dirty="0" smtClean="0"/>
              <a:t>= Accountable</a:t>
            </a:r>
          </a:p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R </a:t>
            </a:r>
            <a:r>
              <a:rPr lang="en-US" sz="3000" dirty="0" smtClean="0"/>
              <a:t>= Respectful</a:t>
            </a:r>
          </a:p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T </a:t>
            </a:r>
            <a:r>
              <a:rPr lang="en-US" sz="3000" dirty="0" smtClean="0"/>
              <a:t>= Timely</a:t>
            </a:r>
          </a:p>
        </p:txBody>
      </p:sp>
      <p:sp>
        <p:nvSpPr>
          <p:cNvPr id="7" name="Rectangle 6"/>
          <p:cNvSpPr/>
          <p:nvPr/>
        </p:nvSpPr>
        <p:spPr>
          <a:xfrm>
            <a:off x="1219200" y="697468"/>
            <a:ext cx="7315200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buNone/>
            </a:pPr>
            <a:r>
              <a:rPr lang="en-US" dirty="0" smtClean="0"/>
              <a:t>Each day </a:t>
            </a:r>
            <a:r>
              <a:rPr lang="en-US" b="1" dirty="0" smtClean="0"/>
              <a:t>YOU</a:t>
            </a:r>
            <a:r>
              <a:rPr lang="en-US" dirty="0" smtClean="0"/>
              <a:t> will decide the grade you deserve.*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2"/>
          <p:cNvSpPr txBox="1">
            <a:spLocks/>
          </p:cNvSpPr>
          <p:nvPr/>
        </p:nvSpPr>
        <p:spPr>
          <a:xfrm>
            <a:off x="2019300" y="274638"/>
            <a:ext cx="5524500" cy="63976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Do Now (5 min)</a:t>
            </a:r>
            <a:endParaRPr kumimoji="0" lang="en-US" sz="3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1066800" y="1392704"/>
            <a:ext cx="7315200" cy="4401205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4000" dirty="0" smtClean="0"/>
              <a:t>What book did you read?  </a:t>
            </a:r>
          </a:p>
          <a:p>
            <a:pPr algn="ctr"/>
            <a:endParaRPr lang="en-US" sz="4000" dirty="0" smtClean="0"/>
          </a:p>
          <a:p>
            <a:pPr algn="ctr"/>
            <a:r>
              <a:rPr lang="en-US" sz="4000" dirty="0" smtClean="0"/>
              <a:t>What type of commercial-script are you going to make?</a:t>
            </a:r>
          </a:p>
          <a:p>
            <a:pPr algn="ctr"/>
            <a:endParaRPr lang="en-US" sz="4000" dirty="0" smtClean="0"/>
          </a:p>
          <a:p>
            <a:pPr algn="ctr"/>
            <a:r>
              <a:rPr lang="en-US" sz="4000" dirty="0" smtClean="0"/>
              <a:t>Why type of ad are you going to make?</a:t>
            </a:r>
            <a:endParaRPr lang="en-US" sz="4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24000"/>
            <a:ext cx="7772400" cy="1470025"/>
          </a:xfrm>
        </p:spPr>
        <p:txBody>
          <a:bodyPr>
            <a:normAutofit fontScale="90000"/>
          </a:bodyPr>
          <a:lstStyle/>
          <a:p>
            <a:r>
              <a:rPr lang="en-US" sz="6000" dirty="0" smtClean="0"/>
              <a:t>Authentic Assessment Work Time</a:t>
            </a:r>
            <a:endParaRPr lang="en-US" sz="6000" dirty="0"/>
          </a:p>
        </p:txBody>
      </p:sp>
      <p:sp>
        <p:nvSpPr>
          <p:cNvPr id="3" name="Title 1"/>
          <p:cNvSpPr txBox="1">
            <a:spLocks/>
          </p:cNvSpPr>
          <p:nvPr/>
        </p:nvSpPr>
        <p:spPr>
          <a:xfrm>
            <a:off x="685800" y="3711575"/>
            <a:ext cx="7772400" cy="14700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4400" smtClean="0">
                <a:latin typeface="+mj-lt"/>
                <a:ea typeface="+mj-ea"/>
                <a:cs typeface="+mj-cs"/>
                <a:sym typeface="Wingdings"/>
              </a:rPr>
              <a:t>Activity </a:t>
            </a:r>
            <a:r>
              <a:rPr lang="en-US" sz="4400" smtClean="0">
                <a:latin typeface="+mj-lt"/>
                <a:ea typeface="+mj-ea"/>
                <a:cs typeface="+mj-cs"/>
                <a:sym typeface="Wingdings"/>
              </a:rPr>
              <a:t>1.20</a:t>
            </a:r>
            <a:endParaRPr kumimoji="0" lang="en-US" sz="4400" b="0" i="0" u="none" strike="noStrike" kern="1200" cap="none" spc="0" normalizeH="0" baseline="0" noProof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  <a:sym typeface="Wingdings"/>
            </a:endParaRP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44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  <a:sym typeface="Wingdings"/>
              </a:rPr>
              <a:t></a:t>
            </a:r>
            <a:endParaRPr kumimoji="0" lang="en-US" sz="4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0" y="639762"/>
            <a:ext cx="9144000" cy="6218238"/>
          </a:xfrm>
        </p:spPr>
        <p:txBody>
          <a:bodyPr>
            <a:normAutofit/>
          </a:bodyPr>
          <a:lstStyle/>
          <a:p>
            <a:pPr marL="624078" indent="-514350">
              <a:buFont typeface="+mj-lt"/>
              <a:buAutoNum type="arabicPeriod"/>
            </a:pPr>
            <a:r>
              <a:rPr lang="en-US" dirty="0" smtClean="0"/>
              <a:t>Do Now (5 min)</a:t>
            </a:r>
          </a:p>
          <a:p>
            <a:pPr marL="624078" indent="-514350">
              <a:buFont typeface="+mj-lt"/>
              <a:buAutoNum type="arabicPeriod"/>
            </a:pPr>
            <a:r>
              <a:rPr lang="en-US" dirty="0" smtClean="0"/>
              <a:t>Objectives (1 min</a:t>
            </a:r>
            <a:r>
              <a:rPr lang="en-US" dirty="0" smtClean="0"/>
              <a:t>)</a:t>
            </a:r>
            <a:endParaRPr lang="en-US" dirty="0" smtClean="0"/>
          </a:p>
          <a:p>
            <a:pPr marL="624078" indent="-514350">
              <a:buFont typeface="+mj-lt"/>
              <a:buAutoNum type="arabicPeriod"/>
            </a:pPr>
            <a:r>
              <a:rPr lang="en-US" dirty="0" smtClean="0"/>
              <a:t>Poster</a:t>
            </a:r>
            <a:r>
              <a:rPr lang="en-US" dirty="0" smtClean="0"/>
              <a:t>-Review Authentic Assessment #2: Independent Reading Book Ad Campaign (20 min)</a:t>
            </a:r>
            <a:endParaRPr lang="en-US" dirty="0" smtClean="0"/>
          </a:p>
          <a:p>
            <a:pPr marL="624078" indent="-514350">
              <a:buFont typeface="+mj-lt"/>
              <a:buAutoNum type="arabicPeriod"/>
            </a:pPr>
            <a:r>
              <a:rPr lang="en-US" dirty="0" smtClean="0"/>
              <a:t>Independent Work Time (</a:t>
            </a:r>
            <a:r>
              <a:rPr lang="en-US" dirty="0" smtClean="0"/>
              <a:t>2</a:t>
            </a:r>
            <a:r>
              <a:rPr lang="en-US" dirty="0" smtClean="0"/>
              <a:t>5 </a:t>
            </a:r>
            <a:r>
              <a:rPr lang="en-US" dirty="0" smtClean="0"/>
              <a:t>min)</a:t>
            </a:r>
            <a:endParaRPr lang="en-US" dirty="0" smtClean="0"/>
          </a:p>
          <a:p>
            <a:pPr marL="624078" indent="-514350">
              <a:buFont typeface="+mj-lt"/>
              <a:buAutoNum type="arabicPeriod"/>
            </a:pPr>
            <a:r>
              <a:rPr lang="en-US" dirty="0" smtClean="0"/>
              <a:t>Closing </a:t>
            </a:r>
            <a:r>
              <a:rPr lang="en-US" dirty="0" smtClean="0"/>
              <a:t>(1 min)</a:t>
            </a:r>
          </a:p>
          <a:p>
            <a:pPr marL="624078" indent="-514350">
              <a:buFont typeface="+mj-lt"/>
              <a:buAutoNum type="arabicPeriod"/>
            </a:pPr>
            <a:r>
              <a:rPr lang="en-US" dirty="0" smtClean="0"/>
              <a:t>Exit Slip (5 min)</a:t>
            </a:r>
          </a:p>
          <a:p>
            <a:pPr marL="624078" indent="-514350">
              <a:buFont typeface="+mj-lt"/>
              <a:buAutoNum type="arabicPeriod"/>
            </a:pPr>
            <a:r>
              <a:rPr lang="en-US" dirty="0" smtClean="0"/>
              <a:t>Participation Grades (3 min)</a:t>
            </a:r>
            <a:endParaRPr lang="en-US" dirty="0"/>
          </a:p>
        </p:txBody>
      </p:sp>
      <p:sp>
        <p:nvSpPr>
          <p:cNvPr id="4" name="Title 2"/>
          <p:cNvSpPr txBox="1">
            <a:spLocks/>
          </p:cNvSpPr>
          <p:nvPr/>
        </p:nvSpPr>
        <p:spPr>
          <a:xfrm>
            <a:off x="2019300" y="0"/>
            <a:ext cx="5524500" cy="63976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Agenda</a:t>
            </a:r>
            <a:endParaRPr kumimoji="0" lang="en-US" sz="3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2019300" y="228600"/>
            <a:ext cx="5524500" cy="639762"/>
          </a:xfrm>
          <a:ln>
            <a:solidFill>
              <a:schemeClr val="tx1"/>
            </a:solidFill>
          </a:ln>
        </p:spPr>
        <p:txBody>
          <a:bodyPr/>
          <a:lstStyle/>
          <a:p>
            <a:r>
              <a:rPr lang="en-US" sz="3000" dirty="0" smtClean="0"/>
              <a:t>Objectives (2 min)</a:t>
            </a:r>
            <a:endParaRPr lang="en-US" sz="3000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0" y="3352800"/>
            <a:ext cx="9144000" cy="3505200"/>
          </a:xfrm>
        </p:spPr>
        <p:txBody>
          <a:bodyPr>
            <a:normAutofit fontScale="40000" lnSpcReduction="20000"/>
          </a:bodyPr>
          <a:lstStyle/>
          <a:p>
            <a:endParaRPr lang="en-US" dirty="0" smtClean="0"/>
          </a:p>
          <a:p>
            <a:pPr>
              <a:buNone/>
            </a:pPr>
            <a:r>
              <a:rPr lang="en-US" sz="12000" dirty="0" smtClean="0"/>
              <a:t>Language (How you will master the knowledge)</a:t>
            </a:r>
          </a:p>
          <a:p>
            <a:pPr>
              <a:spcAft>
                <a:spcPts val="600"/>
              </a:spcAft>
              <a:buNone/>
            </a:pPr>
            <a:r>
              <a:rPr lang="en-US" sz="8000" dirty="0" smtClean="0"/>
              <a:t>	</a:t>
            </a:r>
            <a:r>
              <a:rPr lang="en-US" sz="8000" u="sng" dirty="0" smtClean="0"/>
              <a:t>By:</a:t>
            </a:r>
          </a:p>
          <a:p>
            <a:pPr marL="1371600" indent="-1371600">
              <a:spcAft>
                <a:spcPts val="600"/>
              </a:spcAft>
              <a:buFont typeface="+mj-lt"/>
              <a:buAutoNum type="arabicPeriod"/>
            </a:pPr>
            <a:r>
              <a:rPr lang="en-US" sz="8000" dirty="0" smtClean="0"/>
              <a:t>reading the assignment and creating a group poster explaining the assignment</a:t>
            </a:r>
            <a:endParaRPr lang="en-US" sz="8000" dirty="0" smtClean="0"/>
          </a:p>
          <a:p>
            <a:pPr marL="1117854" lvl="2" indent="-514350">
              <a:spcAft>
                <a:spcPts val="600"/>
              </a:spcAft>
              <a:buFont typeface="+mj-lt"/>
              <a:buAutoNum type="arabicPeriod"/>
            </a:pPr>
            <a:endParaRPr lang="en-US" sz="8000" b="1" dirty="0" smtClean="0"/>
          </a:p>
        </p:txBody>
      </p:sp>
      <p:sp>
        <p:nvSpPr>
          <p:cNvPr id="4" name="Rectangle 3"/>
          <p:cNvSpPr/>
          <p:nvPr/>
        </p:nvSpPr>
        <p:spPr>
          <a:xfrm>
            <a:off x="2286000" y="-25494302"/>
            <a:ext cx="4572000" cy="3139321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en-US" dirty="0" smtClean="0"/>
              <a:t>Content (The knowledge you’ll master today)</a:t>
            </a:r>
          </a:p>
          <a:p>
            <a:r>
              <a:rPr lang="en-US" u="sng" dirty="0" smtClean="0"/>
              <a:t>SWBAT</a:t>
            </a:r>
            <a:r>
              <a:rPr lang="en-US" dirty="0" smtClean="0"/>
              <a:t>: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dirty="0" smtClean="0"/>
              <a:t>Create rough draft classroom norms for 10 different situations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dirty="0" smtClean="0"/>
              <a:t>Create class-wide final-draft classroom norms for 10 different situations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dirty="0" smtClean="0"/>
              <a:t>Define the word “norm” and explain why it is important to have norms</a:t>
            </a:r>
          </a:p>
          <a:p>
            <a:pPr marL="1088136" lvl="2" indent="-457200">
              <a:buNone/>
            </a:pPr>
            <a:endParaRPr lang="en-US" b="1" dirty="0" smtClean="0"/>
          </a:p>
        </p:txBody>
      </p:sp>
      <p:sp>
        <p:nvSpPr>
          <p:cNvPr id="5" name="Rectangle 4"/>
          <p:cNvSpPr/>
          <p:nvPr/>
        </p:nvSpPr>
        <p:spPr>
          <a:xfrm>
            <a:off x="0" y="1143001"/>
            <a:ext cx="9220200" cy="238526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900" dirty="0" smtClean="0"/>
              <a:t>Content (The knowledge you’ll master today)</a:t>
            </a:r>
          </a:p>
          <a:p>
            <a:r>
              <a:rPr lang="en-US" sz="2000" u="sng" dirty="0" smtClean="0"/>
              <a:t>SWBAT</a:t>
            </a:r>
            <a:r>
              <a:rPr lang="en-US" sz="2000" dirty="0" smtClean="0"/>
              <a:t>: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sz="3000" dirty="0" smtClean="0"/>
              <a:t>Understand authentic assessment </a:t>
            </a:r>
            <a:r>
              <a:rPr lang="en-US" sz="3000" dirty="0" smtClean="0"/>
              <a:t>#2: Independent Reading Book Ad Campaign</a:t>
            </a:r>
          </a:p>
          <a:p>
            <a:pPr marL="1088136" lvl="2" indent="-457200"/>
            <a:r>
              <a:rPr lang="en-US" sz="3000" b="1" dirty="0" smtClean="0"/>
              <a:t> </a:t>
            </a:r>
            <a:endParaRPr lang="en-US" sz="3000" b="1" dirty="0" smtClean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build="p"/>
      <p:bldP spid="5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2"/>
          <p:cNvSpPr txBox="1">
            <a:spLocks/>
          </p:cNvSpPr>
          <p:nvPr/>
        </p:nvSpPr>
        <p:spPr>
          <a:xfrm>
            <a:off x="457200" y="76200"/>
            <a:ext cx="8153400" cy="914400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ctr">
            <a:noAutofit/>
          </a:bodyPr>
          <a:lstStyle/>
          <a:p>
            <a:pPr marL="624078" indent="-514350" algn="ctr"/>
            <a:r>
              <a:rPr lang="en-US" sz="2800" dirty="0" smtClean="0"/>
              <a:t>Poster-Review Authentic Assessment </a:t>
            </a:r>
            <a:r>
              <a:rPr lang="en-US" sz="2800" dirty="0" smtClean="0"/>
              <a:t>#2: Independent Reading Book Ad Campaign (20 min)</a:t>
            </a:r>
            <a:endParaRPr lang="en-US" sz="2800" dirty="0" smtClean="0"/>
          </a:p>
        </p:txBody>
      </p:sp>
      <p:sp>
        <p:nvSpPr>
          <p:cNvPr id="4" name="Rectangle 3"/>
          <p:cNvSpPr/>
          <p:nvPr/>
        </p:nvSpPr>
        <p:spPr>
          <a:xfrm>
            <a:off x="431800" y="914400"/>
            <a:ext cx="15731027" cy="1077218"/>
          </a:xfrm>
          <a:prstGeom prst="rect">
            <a:avLst/>
          </a:prstGeom>
        </p:spPr>
        <p:txBody>
          <a:bodyPr wrap="square">
            <a:noAutofit/>
          </a:bodyPr>
          <a:lstStyle/>
          <a:p>
            <a:pPr marL="1371600" lvl="2" indent="-1371600"/>
            <a:r>
              <a:rPr lang="en-US" dirty="0" smtClean="0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cs typeface="Calisto MT (Headings)"/>
              </a:rPr>
              <a:t>Objective: SWBAT: </a:t>
            </a:r>
            <a:r>
              <a:rPr lang="en-US" dirty="0" smtClean="0"/>
              <a:t>Understand authentic assessment </a:t>
            </a:r>
            <a:r>
              <a:rPr lang="en-US" dirty="0" smtClean="0"/>
              <a:t>#2: Independent Reading Book Ad</a:t>
            </a:r>
          </a:p>
          <a:p>
            <a:pPr marL="1371600" lvl="2" indent="-1371600"/>
            <a:r>
              <a:rPr lang="en-US" dirty="0" smtClean="0"/>
              <a:t>c</a:t>
            </a:r>
            <a:r>
              <a:rPr lang="en-US" dirty="0" smtClean="0"/>
              <a:t>ampaign by reading </a:t>
            </a:r>
            <a:r>
              <a:rPr lang="en-US" dirty="0" smtClean="0"/>
              <a:t>the assignment and creating a group poster explaining the assignment</a:t>
            </a:r>
          </a:p>
          <a:p>
            <a:pPr marL="1371600" lvl="2" indent="-1371600"/>
            <a:endParaRPr lang="en-US" dirty="0" smtClean="0"/>
          </a:p>
          <a:p>
            <a:pPr marL="1371600" indent="-1371600"/>
            <a:endParaRPr lang="en-US" dirty="0" smtClean="0"/>
          </a:p>
        </p:txBody>
      </p:sp>
      <p:sp>
        <p:nvSpPr>
          <p:cNvPr id="7" name="TextBox 6"/>
          <p:cNvSpPr txBox="1"/>
          <p:nvPr/>
        </p:nvSpPr>
        <p:spPr>
          <a:xfrm>
            <a:off x="2667000" y="1637675"/>
            <a:ext cx="3733800" cy="1938992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3000" dirty="0" smtClean="0"/>
              <a:t>Create a poster to explain this assignment.  The </a:t>
            </a:r>
            <a:r>
              <a:rPr lang="en-US" sz="3000" u="sng" dirty="0" smtClean="0"/>
              <a:t>best one wins a prize</a:t>
            </a:r>
            <a:r>
              <a:rPr lang="en-US" sz="3000" dirty="0" smtClean="0"/>
              <a:t>!</a:t>
            </a:r>
            <a:endParaRPr lang="en-US" sz="3000" dirty="0"/>
          </a:p>
        </p:txBody>
      </p:sp>
      <p:sp>
        <p:nvSpPr>
          <p:cNvPr id="8" name="TextBox 7"/>
          <p:cNvSpPr txBox="1"/>
          <p:nvPr/>
        </p:nvSpPr>
        <p:spPr>
          <a:xfrm>
            <a:off x="2590800" y="4080808"/>
            <a:ext cx="3733800" cy="1938992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4000" dirty="0" smtClean="0"/>
              <a:t>The assignment is on the handout!</a:t>
            </a:r>
            <a:endParaRPr lang="en-US" sz="4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2"/>
          <p:cNvSpPr txBox="1">
            <a:spLocks/>
          </p:cNvSpPr>
          <p:nvPr/>
        </p:nvSpPr>
        <p:spPr>
          <a:xfrm>
            <a:off x="457200" y="76200"/>
            <a:ext cx="8153400" cy="914400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ctr">
            <a:noAutofit/>
          </a:bodyPr>
          <a:lstStyle/>
          <a:p>
            <a:pPr marL="624078" indent="-514350" algn="ctr"/>
            <a:r>
              <a:rPr lang="en-US" sz="3200" dirty="0" smtClean="0"/>
              <a:t>Independent Work Time (25 min)</a:t>
            </a:r>
            <a:endParaRPr lang="en-US" sz="3200" dirty="0" smtClean="0"/>
          </a:p>
        </p:txBody>
      </p:sp>
      <p:sp>
        <p:nvSpPr>
          <p:cNvPr id="8" name="TextBox 7"/>
          <p:cNvSpPr txBox="1"/>
          <p:nvPr/>
        </p:nvSpPr>
        <p:spPr>
          <a:xfrm>
            <a:off x="2667000" y="1637675"/>
            <a:ext cx="3733800" cy="1938992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3000" u="sng" dirty="0" smtClean="0"/>
              <a:t>If you </a:t>
            </a:r>
            <a:r>
              <a:rPr lang="en-US" sz="3000" u="sng" dirty="0" smtClean="0">
                <a:solidFill>
                  <a:srgbClr val="FF0000"/>
                </a:solidFill>
              </a:rPr>
              <a:t>have not </a:t>
            </a:r>
            <a:r>
              <a:rPr lang="en-US" sz="3000" u="sng" dirty="0" smtClean="0"/>
              <a:t>already done this</a:t>
            </a:r>
            <a:r>
              <a:rPr lang="en-US" sz="3000" dirty="0" smtClean="0"/>
              <a:t>, please take the time to make-up this assignment.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2667000" y="4038600"/>
            <a:ext cx="3733800" cy="1938992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3000" u="sng" dirty="0" smtClean="0"/>
              <a:t>If you </a:t>
            </a:r>
            <a:r>
              <a:rPr lang="en-US" sz="3000" u="sng" dirty="0" smtClean="0">
                <a:solidFill>
                  <a:srgbClr val="FF0000"/>
                </a:solidFill>
              </a:rPr>
              <a:t>have </a:t>
            </a:r>
            <a:r>
              <a:rPr lang="en-US" sz="3000" u="sng" dirty="0" smtClean="0"/>
              <a:t>already done this</a:t>
            </a:r>
            <a:r>
              <a:rPr lang="en-US" sz="3000" dirty="0" smtClean="0"/>
              <a:t> let’s conference about your questions</a:t>
            </a:r>
          </a:p>
        </p:txBody>
      </p:sp>
      <p:sp>
        <p:nvSpPr>
          <p:cNvPr id="6" name="Rectangle 5"/>
          <p:cNvSpPr/>
          <p:nvPr/>
        </p:nvSpPr>
        <p:spPr>
          <a:xfrm>
            <a:off x="431800" y="914400"/>
            <a:ext cx="15731027" cy="1077218"/>
          </a:xfrm>
          <a:prstGeom prst="rect">
            <a:avLst/>
          </a:prstGeom>
        </p:spPr>
        <p:txBody>
          <a:bodyPr wrap="square">
            <a:noAutofit/>
          </a:bodyPr>
          <a:lstStyle/>
          <a:p>
            <a:pPr marL="1371600" lvl="2" indent="-1371600"/>
            <a:r>
              <a:rPr lang="en-US" dirty="0" smtClean="0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cs typeface="Calisto MT (Headings)"/>
              </a:rPr>
              <a:t>Objective: SWBAT: </a:t>
            </a:r>
            <a:r>
              <a:rPr lang="en-US" dirty="0" smtClean="0"/>
              <a:t>Understand authentic assessment </a:t>
            </a:r>
            <a:r>
              <a:rPr lang="en-US" dirty="0" smtClean="0"/>
              <a:t>#2: Independent Reading Book Ad</a:t>
            </a:r>
          </a:p>
          <a:p>
            <a:pPr marL="1371600" lvl="2" indent="-1371600"/>
            <a:r>
              <a:rPr lang="en-US" dirty="0" smtClean="0"/>
              <a:t>c</a:t>
            </a:r>
            <a:r>
              <a:rPr lang="en-US" dirty="0" smtClean="0"/>
              <a:t>ampaign by reading </a:t>
            </a:r>
            <a:r>
              <a:rPr lang="en-US" dirty="0" smtClean="0"/>
              <a:t>the assignment and creating a group poster explaining the assignment</a:t>
            </a:r>
          </a:p>
          <a:p>
            <a:pPr marL="1371600" lvl="2" indent="-1371600"/>
            <a:endParaRPr lang="en-US" dirty="0" smtClean="0"/>
          </a:p>
          <a:p>
            <a:pPr marL="1371600" indent="-1371600"/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2019300" y="274638"/>
            <a:ext cx="5524500" cy="639762"/>
          </a:xfrm>
          <a:ln>
            <a:solidFill>
              <a:schemeClr val="tx1"/>
            </a:solidFill>
          </a:ln>
        </p:spPr>
        <p:txBody>
          <a:bodyPr/>
          <a:lstStyle/>
          <a:p>
            <a:r>
              <a:rPr lang="en-US" sz="3000" dirty="0" smtClean="0"/>
              <a:t>Closing (</a:t>
            </a:r>
            <a:r>
              <a:rPr lang="en-US" sz="3000" dirty="0"/>
              <a:t>1</a:t>
            </a:r>
            <a:r>
              <a:rPr lang="en-US" sz="3000" dirty="0" smtClean="0"/>
              <a:t> min)</a:t>
            </a:r>
            <a:endParaRPr lang="en-US" sz="3000" dirty="0"/>
          </a:p>
        </p:txBody>
      </p:sp>
      <p:sp>
        <p:nvSpPr>
          <p:cNvPr id="4" name="Rectangle 3"/>
          <p:cNvSpPr/>
          <p:nvPr/>
        </p:nvSpPr>
        <p:spPr>
          <a:xfrm>
            <a:off x="2286000" y="-25494302"/>
            <a:ext cx="4572000" cy="3139321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en-US" dirty="0" smtClean="0"/>
              <a:t>Content (The knowledge you’ll master today)</a:t>
            </a:r>
          </a:p>
          <a:p>
            <a:r>
              <a:rPr lang="en-US" u="sng" dirty="0" smtClean="0"/>
              <a:t>SWBAT</a:t>
            </a:r>
            <a:r>
              <a:rPr lang="en-US" dirty="0" smtClean="0"/>
              <a:t>: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dirty="0" smtClean="0"/>
              <a:t>Create rough draft classroom norms for 10 different situations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dirty="0" smtClean="0"/>
              <a:t>Create class-wide final-draft classroom norms for 10 different situations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dirty="0" smtClean="0"/>
              <a:t>Define the word “norm” and explain why it is important to have norms</a:t>
            </a:r>
          </a:p>
          <a:p>
            <a:pPr marL="1088136" lvl="2" indent="-457200">
              <a:buNone/>
            </a:pPr>
            <a:endParaRPr lang="en-US" b="1" dirty="0" smtClean="0"/>
          </a:p>
        </p:txBody>
      </p:sp>
      <p:sp>
        <p:nvSpPr>
          <p:cNvPr id="6" name="Rectangle 5"/>
          <p:cNvSpPr/>
          <p:nvPr/>
        </p:nvSpPr>
        <p:spPr>
          <a:xfrm>
            <a:off x="0" y="817602"/>
            <a:ext cx="8742261" cy="55399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65760" lvl="0" indent="-256032" algn="ctr" defTabSz="914400">
              <a:spcBef>
                <a:spcPts val="400"/>
              </a:spcBef>
              <a:buClr>
                <a:schemeClr val="accent1"/>
              </a:buClr>
              <a:buSzPct val="68000"/>
              <a:buFont typeface="Wingdings 3"/>
              <a:buChar char=""/>
              <a:defRPr/>
            </a:pPr>
            <a:r>
              <a:rPr lang="en-US" sz="3000" dirty="0" smtClean="0">
                <a:solidFill>
                  <a:srgbClr val="FF0000"/>
                </a:solidFill>
              </a:rPr>
              <a:t>Did you master the following objectives?</a:t>
            </a:r>
          </a:p>
        </p:txBody>
      </p:sp>
      <p:sp>
        <p:nvSpPr>
          <p:cNvPr id="10" name="Content Placeholder 1"/>
          <p:cNvSpPr txBox="1">
            <a:spLocks/>
          </p:cNvSpPr>
          <p:nvPr/>
        </p:nvSpPr>
        <p:spPr>
          <a:xfrm>
            <a:off x="0" y="3429000"/>
            <a:ext cx="9144000" cy="3505200"/>
          </a:xfrm>
          <a:prstGeom prst="rect">
            <a:avLst/>
          </a:prstGeom>
        </p:spPr>
        <p:txBody>
          <a:bodyPr vert="horz" lIns="91440" tIns="45720" rIns="91440" bIns="45720" rtlCol="0">
            <a:normAutofit fontScale="40000" lnSpcReduction="20000"/>
          </a:bodyPr>
          <a:lstStyle/>
          <a:p>
            <a:pPr marL="342900" marR="0" lvl="0" indent="-34290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/>
              <a:buChar char="•"/>
              <a:tabLst/>
              <a:defRPr/>
            </a:pPr>
            <a:endParaRPr kumimoji="0" lang="en-US" sz="3200" b="0" i="0" u="none" strike="noStrike" kern="1200" cap="none" spc="0" normalizeH="0" baseline="0" noProof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/>
              <a:buNone/>
              <a:tabLst/>
              <a:defRPr/>
            </a:pPr>
            <a:r>
              <a:rPr kumimoji="0" lang="en-US" sz="120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Language (How you will master the knowledge)</a:t>
            </a:r>
          </a:p>
          <a:p>
            <a:pPr marL="342900" marR="0" lvl="0" indent="-34290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600"/>
              </a:spcAft>
              <a:buClrTx/>
              <a:buSzTx/>
              <a:buFont typeface="Arial"/>
              <a:buNone/>
              <a:tabLst/>
              <a:defRPr/>
            </a:pPr>
            <a:r>
              <a:rPr kumimoji="0" lang="en-US" sz="80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</a:t>
            </a:r>
            <a:r>
              <a:rPr kumimoji="0" lang="en-US" sz="8000" b="0" i="0" u="sng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By:</a:t>
            </a:r>
          </a:p>
          <a:p>
            <a:pPr marL="1371600" marR="0" lvl="0" indent="-137160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600"/>
              </a:spcAft>
              <a:buClrTx/>
              <a:buSzTx/>
              <a:buFont typeface="+mj-lt"/>
              <a:buAutoNum type="arabicPeriod"/>
              <a:tabLst/>
              <a:defRPr/>
            </a:pPr>
            <a:r>
              <a:rPr kumimoji="0" lang="en-US" sz="80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reading the assignment and creating a group poster explaining the assignment</a:t>
            </a:r>
          </a:p>
          <a:p>
            <a:pPr marL="1117854" marR="0" lvl="2" indent="-51435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600"/>
              </a:spcAft>
              <a:buClrTx/>
              <a:buSzTx/>
              <a:buFont typeface="+mj-lt"/>
              <a:buAutoNum type="arabicPeriod"/>
              <a:tabLst/>
              <a:defRPr/>
            </a:pPr>
            <a:endParaRPr kumimoji="0" lang="en-US" sz="80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1" name="Rectangle 10"/>
          <p:cNvSpPr/>
          <p:nvPr/>
        </p:nvSpPr>
        <p:spPr>
          <a:xfrm>
            <a:off x="0" y="1219201"/>
            <a:ext cx="9220200" cy="238526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900" dirty="0" smtClean="0"/>
              <a:t>Content (The knowledge you’ll master today)</a:t>
            </a:r>
          </a:p>
          <a:p>
            <a:r>
              <a:rPr lang="en-US" sz="2000" u="sng" dirty="0" smtClean="0"/>
              <a:t>SWBAT</a:t>
            </a:r>
            <a:r>
              <a:rPr lang="en-US" sz="2000" dirty="0" smtClean="0"/>
              <a:t>: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sz="3000" dirty="0" smtClean="0"/>
              <a:t>Understand authentic assessment </a:t>
            </a:r>
            <a:r>
              <a:rPr lang="en-US" sz="3000" dirty="0" smtClean="0"/>
              <a:t>#2: Independent Reading Book Ad Campaign</a:t>
            </a:r>
          </a:p>
          <a:p>
            <a:pPr marL="1088136" lvl="2" indent="-457200"/>
            <a:r>
              <a:rPr lang="en-US" sz="3000" b="1" dirty="0" smtClean="0"/>
              <a:t> </a:t>
            </a:r>
            <a:endParaRPr lang="en-US" sz="3000" b="1" dirty="0" smtClean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build="p"/>
      <p:bldP spid="11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2"/>
          <p:cNvSpPr txBox="1">
            <a:spLocks/>
          </p:cNvSpPr>
          <p:nvPr/>
        </p:nvSpPr>
        <p:spPr>
          <a:xfrm>
            <a:off x="2019300" y="274638"/>
            <a:ext cx="5524500" cy="63976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Exit Slip (5 min)</a:t>
            </a:r>
            <a:endParaRPr kumimoji="0" lang="en-US" sz="3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1752600" y="1371600"/>
            <a:ext cx="6096000" cy="8617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5000" dirty="0" smtClean="0"/>
              <a:t>None today!</a:t>
            </a:r>
            <a:endParaRPr lang="en-US" sz="50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</TotalTime>
  <Words>613</Words>
  <Application>Microsoft Macintosh PowerPoint</Application>
  <PresentationFormat>On-screen Show (4:3)</PresentationFormat>
  <Paragraphs>83</Paragraphs>
  <Slides>10</Slides>
  <Notes>3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Office Theme</vt:lpstr>
      <vt:lpstr>Slide 1</vt:lpstr>
      <vt:lpstr>Slide 2</vt:lpstr>
      <vt:lpstr>Authentic Assessment Work Time</vt:lpstr>
      <vt:lpstr>Slide 4</vt:lpstr>
      <vt:lpstr>Objectives (2 min)</vt:lpstr>
      <vt:lpstr>Slide 6</vt:lpstr>
      <vt:lpstr>Slide 7</vt:lpstr>
      <vt:lpstr>Closing (1 min)</vt:lpstr>
      <vt:lpstr>Slide 9</vt:lpstr>
      <vt:lpstr>Slide 10</vt:lpstr>
    </vt:vector>
  </TitlesOfParts>
  <Company/>
  <LinksUpToDate>false</LinksUpToDate>
  <SharedDoc>false</SharedDoc>
  <HyperlinksChanged>false</HyperlinksChanged>
  <AppVersion>12.0256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Seth Schy</dc:creator>
  <cp:lastModifiedBy>Seth Schy</cp:lastModifiedBy>
  <cp:revision>12</cp:revision>
  <dcterms:created xsi:type="dcterms:W3CDTF">2012-11-02T18:34:20Z</dcterms:created>
  <dcterms:modified xsi:type="dcterms:W3CDTF">2012-11-02T18:40:42Z</dcterms:modified>
</cp:coreProperties>
</file>

<file path=docProps/thumbnail.jpeg>
</file>