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73" r:id="rId12"/>
    <p:sldId id="274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BB124-D21A-F24C-BFE9-00A754741F4B}" type="datetimeFigureOut">
              <a:rPr lang="en-US" smtClean="0"/>
              <a:t>11/2/12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28A59-3E35-F545-BCD1-27DB7579E1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66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45D0-134A-3C4F-93B8-3F384C2612B1}" type="datetimeFigureOut">
              <a:rPr lang="en-US" smtClean="0"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387E5-4AC0-A746-8B3C-B3073AE780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77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598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Worksheet </a:t>
            </a:r>
            <a:r>
              <a:rPr lang="en-US" sz="2800" dirty="0" err="1" smtClean="0"/>
              <a:t>p</a:t>
            </a:r>
            <a:r>
              <a:rPr lang="en-US" sz="2800" dirty="0" smtClean="0"/>
              <a:t>. </a:t>
            </a:r>
            <a:r>
              <a:rPr lang="en-US" sz="2800" b="1" dirty="0" smtClean="0"/>
              <a:t>264</a:t>
            </a:r>
            <a:r>
              <a:rPr lang="en-US" sz="2800" dirty="0" smtClean="0"/>
              <a:t>—Questions #1-3 (10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i="1" dirty="0" smtClean="0"/>
              <a:t>Shakespearean Syntax</a:t>
            </a:r>
            <a:r>
              <a:rPr lang="en-US" dirty="0" smtClean="0"/>
              <a:t> by r</a:t>
            </a:r>
            <a:r>
              <a:rPr lang="en-US" dirty="0" smtClean="0"/>
              <a:t>ewriting </a:t>
            </a:r>
            <a:r>
              <a:rPr lang="en-US" dirty="0"/>
              <a:t>sentences in which Shakespeare used </a:t>
            </a:r>
            <a:r>
              <a:rPr lang="en-US" b="1" i="1" dirty="0"/>
              <a:t>inversion</a:t>
            </a:r>
            <a:r>
              <a:rPr lang="en-US" dirty="0" smtClean="0"/>
              <a:t> and </a:t>
            </a:r>
            <a:r>
              <a:rPr lang="en-US" dirty="0"/>
              <a:t>Replacing </a:t>
            </a:r>
            <a:r>
              <a:rPr lang="en-US" b="1" i="1" dirty="0"/>
              <a:t>old-English </a:t>
            </a:r>
            <a:r>
              <a:rPr lang="en-US" dirty="0"/>
              <a:t>words with </a:t>
            </a:r>
            <a:r>
              <a:rPr lang="en-US" b="1" i="1" dirty="0"/>
              <a:t>modern-English</a:t>
            </a:r>
            <a:r>
              <a:rPr lang="en-US" dirty="0"/>
              <a:t> words</a:t>
            </a:r>
          </a:p>
          <a:p>
            <a:pPr marL="1088136" lvl="2" indent="-457200"/>
            <a:endParaRPr lang="en-US" b="1" i="1" dirty="0" smtClean="0"/>
          </a:p>
          <a:p>
            <a:pPr marL="1088136" lvl="2" indent="-457200"/>
            <a:endParaRPr lang="en-US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52400" y="1828800"/>
            <a:ext cx="1676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264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870200"/>
            <a:ext cx="7874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598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Worksheet </a:t>
            </a:r>
            <a:r>
              <a:rPr lang="en-US" sz="2800" dirty="0" err="1" smtClean="0"/>
              <a:t>p</a:t>
            </a:r>
            <a:r>
              <a:rPr lang="en-US" sz="2800" dirty="0" smtClean="0"/>
              <a:t>. </a:t>
            </a:r>
            <a:r>
              <a:rPr lang="en-US" sz="2800" b="1" dirty="0" smtClean="0"/>
              <a:t>264</a:t>
            </a:r>
            <a:r>
              <a:rPr lang="en-US" sz="2800" dirty="0" smtClean="0"/>
              <a:t>—Questions #1-3 (10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i="1" dirty="0" smtClean="0"/>
              <a:t>Shakespearean Syntax</a:t>
            </a:r>
            <a:r>
              <a:rPr lang="en-US" dirty="0" smtClean="0"/>
              <a:t> by r</a:t>
            </a:r>
            <a:r>
              <a:rPr lang="en-US" dirty="0" smtClean="0"/>
              <a:t>ewriting </a:t>
            </a:r>
            <a:r>
              <a:rPr lang="en-US" dirty="0"/>
              <a:t>sentences in which Shakespeare used </a:t>
            </a:r>
            <a:r>
              <a:rPr lang="en-US" b="1" i="1" dirty="0"/>
              <a:t>inversion</a:t>
            </a:r>
            <a:r>
              <a:rPr lang="en-US" dirty="0" smtClean="0"/>
              <a:t> and </a:t>
            </a:r>
            <a:r>
              <a:rPr lang="en-US" dirty="0"/>
              <a:t>Replacing </a:t>
            </a:r>
            <a:r>
              <a:rPr lang="en-US" b="1" i="1" dirty="0"/>
              <a:t>old-English </a:t>
            </a:r>
            <a:r>
              <a:rPr lang="en-US" dirty="0"/>
              <a:t>words with </a:t>
            </a:r>
            <a:r>
              <a:rPr lang="en-US" b="1" i="1" dirty="0"/>
              <a:t>modern-English</a:t>
            </a:r>
            <a:r>
              <a:rPr lang="en-US" dirty="0"/>
              <a:t> words</a:t>
            </a:r>
          </a:p>
          <a:p>
            <a:pPr marL="1088136" lvl="2" indent="-457200"/>
            <a:endParaRPr lang="en-US" b="1" i="1" dirty="0" smtClean="0"/>
          </a:p>
          <a:p>
            <a:pPr marL="1088136" lvl="2" indent="-457200"/>
            <a:endParaRPr lang="en-US" b="1" i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590800"/>
            <a:ext cx="9320107" cy="3276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1828800"/>
            <a:ext cx="1676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264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598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Read Act 1 Scene 1 (25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i="1" dirty="0" smtClean="0"/>
              <a:t>Shakespearean Syntax</a:t>
            </a:r>
            <a:r>
              <a:rPr lang="en-US" dirty="0" smtClean="0"/>
              <a:t> by r</a:t>
            </a:r>
            <a:r>
              <a:rPr lang="en-US" dirty="0" smtClean="0"/>
              <a:t>ewriting </a:t>
            </a:r>
            <a:r>
              <a:rPr lang="en-US" dirty="0"/>
              <a:t>sentences in which Shakespeare used </a:t>
            </a:r>
            <a:r>
              <a:rPr lang="en-US" b="1" i="1" dirty="0"/>
              <a:t>inversion</a:t>
            </a:r>
            <a:r>
              <a:rPr lang="en-US" dirty="0" smtClean="0"/>
              <a:t> and </a:t>
            </a:r>
            <a:r>
              <a:rPr lang="en-US" dirty="0"/>
              <a:t>Replacing </a:t>
            </a:r>
            <a:r>
              <a:rPr lang="en-US" b="1" i="1" dirty="0"/>
              <a:t>old-English </a:t>
            </a:r>
            <a:r>
              <a:rPr lang="en-US" dirty="0"/>
              <a:t>words with </a:t>
            </a:r>
            <a:r>
              <a:rPr lang="en-US" b="1" i="1" dirty="0"/>
              <a:t>modern-English</a:t>
            </a:r>
            <a:r>
              <a:rPr lang="en-US" dirty="0"/>
              <a:t> words</a:t>
            </a:r>
          </a:p>
          <a:p>
            <a:pPr marL="1088136" lvl="2" indent="-457200"/>
            <a:endParaRPr lang="en-US" b="1" i="1" dirty="0" smtClean="0"/>
          </a:p>
          <a:p>
            <a:pPr marL="1088136" lvl="2" indent="-457200"/>
            <a:endParaRPr lang="en-US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52600" y="2895600"/>
            <a:ext cx="54864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Let’s Read 1:1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Watching Act 1 Scene 1 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Rewriting sentences </a:t>
            </a:r>
            <a:r>
              <a:rPr lang="en-US" sz="8000" dirty="0" smtClean="0"/>
              <a:t>in which Shakespeare used </a:t>
            </a:r>
            <a:r>
              <a:rPr lang="en-US" sz="8000" b="1" i="1" dirty="0" smtClean="0"/>
              <a:t>inversion</a:t>
            </a:r>
            <a:r>
              <a:rPr lang="en-US" sz="8000" dirty="0" smtClean="0"/>
              <a:t> </a:t>
            </a:r>
            <a:endParaRPr lang="en-US" sz="8000" b="1" i="1" dirty="0" smtClean="0"/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8000" dirty="0"/>
              <a:t>a</a:t>
            </a:r>
            <a:r>
              <a:rPr lang="en-US" sz="8000" dirty="0" smtClean="0"/>
              <a:t>nd Replacing </a:t>
            </a:r>
            <a:r>
              <a:rPr lang="en-US" sz="8000" b="1" i="1" dirty="0" smtClean="0"/>
              <a:t>old-English </a:t>
            </a:r>
            <a:r>
              <a:rPr lang="en-US" sz="8000" dirty="0" smtClean="0"/>
              <a:t>words with </a:t>
            </a:r>
            <a:r>
              <a:rPr lang="en-US" sz="8000" b="1" i="1" dirty="0" smtClean="0"/>
              <a:t>modern-</a:t>
            </a:r>
            <a:r>
              <a:rPr lang="en-US" sz="8000" b="1" i="1" dirty="0" smtClean="0"/>
              <a:t>English</a:t>
            </a:r>
            <a:r>
              <a:rPr lang="en-US" sz="8000" dirty="0" smtClean="0"/>
              <a:t> words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</a:t>
            </a:r>
            <a:r>
              <a:rPr lang="en-US" sz="2800" b="1" i="1" dirty="0" smtClean="0"/>
              <a:t>Shakespearean Syntax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Shakespeare’s use of </a:t>
            </a:r>
            <a:r>
              <a:rPr lang="en-US" sz="2800" b="1" i="1" dirty="0" smtClean="0"/>
              <a:t>figurative language</a:t>
            </a:r>
            <a:endParaRPr lang="en-US" sz="28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comes to mind when you read the words </a:t>
            </a:r>
            <a:r>
              <a:rPr lang="en-US" sz="6000" b="1" i="1" dirty="0" smtClean="0"/>
              <a:t>Capulet</a:t>
            </a:r>
            <a:r>
              <a:rPr lang="en-US" sz="6000" dirty="0" smtClean="0"/>
              <a:t> and </a:t>
            </a:r>
            <a:r>
              <a:rPr lang="en-US" sz="6000" b="1" i="1" dirty="0" smtClean="0"/>
              <a:t>Montague</a:t>
            </a:r>
            <a:r>
              <a:rPr lang="en-US" sz="60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49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is a </a:t>
            </a:r>
            <a:r>
              <a:rPr lang="en-US" sz="5000" b="1" i="1" dirty="0" smtClean="0"/>
              <a:t>prologue</a:t>
            </a:r>
            <a:r>
              <a:rPr lang="en-US" sz="5000" dirty="0" smtClean="0"/>
              <a:t>?</a:t>
            </a:r>
            <a:endParaRPr lang="en-US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819400"/>
            <a:ext cx="73152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The </a:t>
            </a:r>
            <a:r>
              <a:rPr lang="en-US" sz="5000" b="1" i="1" dirty="0" smtClean="0"/>
              <a:t>introduction</a:t>
            </a:r>
            <a:r>
              <a:rPr lang="en-US" sz="5000" dirty="0" smtClean="0"/>
              <a:t> of a piece or writing or music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Romeo and </a:t>
            </a:r>
            <a:r>
              <a:rPr lang="en-US" sz="6000" dirty="0" smtClean="0"/>
              <a:t>Juliet</a:t>
            </a:r>
            <a:br>
              <a:rPr lang="en-US" sz="6000" dirty="0" smtClean="0"/>
            </a:br>
            <a:r>
              <a:rPr lang="en-US" sz="6000" dirty="0" smtClean="0"/>
              <a:t>Act 1: Scene 1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4.5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Watch Act 1 Scene 1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Worksheet 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b="1" dirty="0" smtClean="0"/>
              <a:t>264</a:t>
            </a:r>
            <a:r>
              <a:rPr lang="en-US" dirty="0" smtClean="0"/>
              <a:t>—Questions #1-3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Act 1 Scene 1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Watching Act 1 Scene 1 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Rewriting sentences </a:t>
            </a:r>
            <a:r>
              <a:rPr lang="en-US" sz="8000" dirty="0" smtClean="0"/>
              <a:t>in which Shakespeare used </a:t>
            </a:r>
            <a:r>
              <a:rPr lang="en-US" sz="8000" b="1" i="1" dirty="0" smtClean="0"/>
              <a:t>inversion</a:t>
            </a:r>
            <a:r>
              <a:rPr lang="en-US" sz="8000" dirty="0" smtClean="0"/>
              <a:t> </a:t>
            </a:r>
            <a:endParaRPr lang="en-US" sz="8000" b="1" i="1" dirty="0" smtClean="0"/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8000" dirty="0"/>
              <a:t>a</a:t>
            </a:r>
            <a:r>
              <a:rPr lang="en-US" sz="8000" dirty="0" smtClean="0"/>
              <a:t>nd Replacing </a:t>
            </a:r>
            <a:r>
              <a:rPr lang="en-US" sz="8000" b="1" i="1" dirty="0" smtClean="0"/>
              <a:t>old-English </a:t>
            </a:r>
            <a:r>
              <a:rPr lang="en-US" sz="8000" dirty="0" smtClean="0"/>
              <a:t>words with </a:t>
            </a:r>
            <a:r>
              <a:rPr lang="en-US" sz="8000" b="1" i="1" dirty="0" smtClean="0"/>
              <a:t>modern-</a:t>
            </a:r>
            <a:r>
              <a:rPr lang="en-US" sz="8000" b="1" i="1" dirty="0" smtClean="0"/>
              <a:t>English</a:t>
            </a:r>
            <a:r>
              <a:rPr lang="en-US" sz="8000" dirty="0" smtClean="0"/>
              <a:t> words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</a:t>
            </a:r>
            <a:r>
              <a:rPr lang="en-US" sz="2800" b="1" i="1" dirty="0" smtClean="0"/>
              <a:t>Shakespearean Syntax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Analyze Shakespeare’s use of </a:t>
            </a:r>
            <a:r>
              <a:rPr lang="en-US" sz="2800" b="1" i="1" dirty="0" smtClean="0"/>
              <a:t>figurative language</a:t>
            </a:r>
            <a:endParaRPr lang="en-US" sz="28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1066800" y="274638"/>
            <a:ext cx="6477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Watch Act 1 Scene 1 (10 min)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143000" y="2483584"/>
            <a:ext cx="73152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5000" dirty="0" smtClean="0"/>
              <a:t>Let’s watch Act 1 Scene 1</a:t>
            </a:r>
          </a:p>
          <a:p>
            <a:pPr algn="ctr"/>
            <a:r>
              <a:rPr lang="en-US" sz="5000" dirty="0" smtClean="0"/>
              <a:t>in the old-version</a:t>
            </a:r>
            <a:endParaRPr lang="en-US" sz="5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84200" y="926068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i="1" dirty="0" smtClean="0"/>
              <a:t>Shakespearean Syntax </a:t>
            </a:r>
            <a:r>
              <a:rPr lang="en-US" dirty="0" smtClean="0"/>
              <a:t>by w</a:t>
            </a:r>
            <a:r>
              <a:rPr lang="en-US" dirty="0" smtClean="0"/>
              <a:t>atching Act 1 Scene 1 </a:t>
            </a:r>
          </a:p>
          <a:p>
            <a:pPr marL="1088136" lvl="2" indent="-457200"/>
            <a:endParaRPr lang="en-US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598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Worksheet </a:t>
            </a:r>
            <a:r>
              <a:rPr lang="en-US" sz="2800" dirty="0" err="1" smtClean="0"/>
              <a:t>p</a:t>
            </a:r>
            <a:r>
              <a:rPr lang="en-US" sz="2800" dirty="0" smtClean="0"/>
              <a:t>. </a:t>
            </a:r>
            <a:r>
              <a:rPr lang="en-US" sz="2800" b="1" dirty="0" smtClean="0"/>
              <a:t>264</a:t>
            </a:r>
            <a:r>
              <a:rPr lang="en-US" sz="2800" dirty="0" smtClean="0"/>
              <a:t>—Questions #1-3 (10 min)</a:t>
            </a: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43200" y="1959114"/>
            <a:ext cx="41148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is </a:t>
            </a:r>
            <a:r>
              <a:rPr lang="en-US" sz="4000" b="1" dirty="0" smtClean="0"/>
              <a:t>inversion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12" name="Rectangle 11"/>
          <p:cNvSpPr/>
          <p:nvPr/>
        </p:nvSpPr>
        <p:spPr>
          <a:xfrm>
            <a:off x="584200" y="801469"/>
            <a:ext cx="81788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854" lvl="2" indent="-51435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</a:t>
            </a:r>
            <a:r>
              <a:rPr lang="en-US" b="1" i="1" dirty="0" smtClean="0"/>
              <a:t>Shakespearean Syntax</a:t>
            </a:r>
            <a:r>
              <a:rPr lang="en-US" dirty="0" smtClean="0"/>
              <a:t> by r</a:t>
            </a:r>
            <a:r>
              <a:rPr lang="en-US" dirty="0" smtClean="0"/>
              <a:t>ewriting </a:t>
            </a:r>
            <a:r>
              <a:rPr lang="en-US" dirty="0"/>
              <a:t>sentences in which Shakespeare used </a:t>
            </a:r>
            <a:r>
              <a:rPr lang="en-US" b="1" i="1" dirty="0"/>
              <a:t>inversion</a:t>
            </a:r>
            <a:r>
              <a:rPr lang="en-US" dirty="0" smtClean="0"/>
              <a:t> and </a:t>
            </a:r>
            <a:r>
              <a:rPr lang="en-US" dirty="0"/>
              <a:t>Replacing </a:t>
            </a:r>
            <a:r>
              <a:rPr lang="en-US" b="1" i="1" dirty="0"/>
              <a:t>old-English </a:t>
            </a:r>
            <a:r>
              <a:rPr lang="en-US" dirty="0"/>
              <a:t>words with </a:t>
            </a:r>
            <a:r>
              <a:rPr lang="en-US" b="1" i="1" dirty="0"/>
              <a:t>modern-English</a:t>
            </a:r>
            <a:r>
              <a:rPr lang="en-US" dirty="0"/>
              <a:t> words</a:t>
            </a:r>
          </a:p>
          <a:p>
            <a:pPr marL="1088136" lvl="2" indent="-457200"/>
            <a:endParaRPr lang="en-US" b="1" i="1" dirty="0" smtClean="0"/>
          </a:p>
          <a:p>
            <a:pPr marL="1088136" lvl="2" indent="-457200"/>
            <a:endParaRPr lang="en-US" b="1" i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2721114"/>
            <a:ext cx="5257800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Here’s an example.</a:t>
            </a:r>
          </a:p>
          <a:p>
            <a:r>
              <a:rPr lang="en-US" sz="4000" i="1" dirty="0" smtClean="0">
                <a:solidFill>
                  <a:srgbClr val="FF0000"/>
                </a:solidFill>
              </a:rPr>
              <a:t>Ate </a:t>
            </a:r>
            <a:r>
              <a:rPr lang="en-US" sz="4000" i="1" dirty="0" smtClean="0">
                <a:solidFill>
                  <a:srgbClr val="008000"/>
                </a:solidFill>
              </a:rPr>
              <a:t>we </a:t>
            </a:r>
            <a:r>
              <a:rPr lang="en-US" sz="4000" i="1" dirty="0" smtClean="0"/>
              <a:t>a huge meal!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133600" y="4842808"/>
            <a:ext cx="5257800" cy="193899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Inversion</a:t>
            </a:r>
            <a:r>
              <a:rPr lang="en-US" sz="4000" dirty="0" smtClean="0"/>
              <a:t> is when the </a:t>
            </a:r>
            <a:r>
              <a:rPr lang="en-US" sz="4000" dirty="0" smtClean="0">
                <a:solidFill>
                  <a:srgbClr val="008000"/>
                </a:solidFill>
              </a:rPr>
              <a:t>subject </a:t>
            </a:r>
            <a:r>
              <a:rPr lang="en-US" sz="4000" dirty="0" smtClean="0"/>
              <a:t>and </a:t>
            </a:r>
            <a:r>
              <a:rPr lang="en-US" sz="4000" dirty="0" smtClean="0">
                <a:solidFill>
                  <a:srgbClr val="FF0000"/>
                </a:solidFill>
              </a:rPr>
              <a:t>verb </a:t>
            </a:r>
            <a:r>
              <a:rPr lang="en-US" sz="4000" dirty="0" smtClean="0"/>
              <a:t>are switched! </a:t>
            </a:r>
            <a:endParaRPr lang="en-US" sz="4000" b="1" i="1" dirty="0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V="1">
            <a:off x="2784277" y="4384477"/>
            <a:ext cx="1670447" cy="990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926</Words>
  <Application>Microsoft Macintosh PowerPoint</Application>
  <PresentationFormat>On-screen Show (4:3)</PresentationFormat>
  <Paragraphs>121</Paragraphs>
  <Slides>15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Romeo and Juliet Act 1: Scene 1</vt:lpstr>
      <vt:lpstr>Slide 6</vt:lpstr>
      <vt:lpstr>Objectives (2 min)</vt:lpstr>
      <vt:lpstr>Slide 8</vt:lpstr>
      <vt:lpstr>Worksheet p. 264—Questions #1-3 (10 min)</vt:lpstr>
      <vt:lpstr>Worksheet p. 264—Questions #1-3 (10 min)</vt:lpstr>
      <vt:lpstr>Worksheet p. 264—Questions #1-3 (10 min)</vt:lpstr>
      <vt:lpstr>Read Act 1 Scene 1 (25 min)</vt:lpstr>
      <vt:lpstr>Closing (1 min)</vt:lpstr>
      <vt:lpstr>Slide 14</vt:lpstr>
      <vt:lpstr>Slide 15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10</cp:revision>
  <dcterms:created xsi:type="dcterms:W3CDTF">2012-11-02T14:40:18Z</dcterms:created>
  <dcterms:modified xsi:type="dcterms:W3CDTF">2012-11-02T18:20:33Z</dcterms:modified>
</cp:coreProperties>
</file>