
<file path=[Content_Types].xml><?xml version="1.0" encoding="utf-8"?>
<Types xmlns="http://schemas.openxmlformats.org/package/2006/content-types">
  <Override PartName="/ppt/slides/slide18.xml" ContentType="application/vnd.openxmlformats-officedocument.presentationml.slide+xml"/>
  <Override PartName="/ppt/slideLayouts/slideLayout15.xml" ContentType="application/vnd.openxmlformats-officedocument.presentationml.slideLayout+xml"/>
  <Override PartName="/ppt/slides/slide9.xml" ContentType="application/vnd.openxmlformats-officedocument.presentationml.slide+xml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Default Extension="rels" ContentType="application/vnd.openxmlformats-package.relationships+xml"/>
  <Default Extension="jpeg" ContentType="image/jpeg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6.xml" ContentType="application/vnd.openxmlformats-officedocument.presentationml.slide+xml"/>
  <Override PartName="/ppt/slideLayouts/slideLayout5.xml" ContentType="application/vnd.openxmlformats-officedocument.presentationml.slideLayout+xml"/>
  <Override PartName="/docProps/app.xml" ContentType="application/vnd.openxmlformats-officedocument.extended-properties+xml"/>
  <Override PartName="/ppt/theme/theme2.xml" ContentType="application/vnd.openxmlformats-officedocument.theme+xml"/>
  <Override PartName="/ppt/slideLayouts/slideLayout1.xml" ContentType="application/vnd.openxmlformats-officedocument.presentationml.slideLayout+xml"/>
  <Override PartName="/ppt/slides/slide22.xml" ContentType="application/vnd.openxmlformats-officedocument.presentationml.slide+xml"/>
  <Default Extension="xml" ContentType="application/xml"/>
  <Override PartName="/ppt/slides/slide19.xml" ContentType="application/vnd.openxmlformats-officedocument.presentationml.slide+xml"/>
  <Override PartName="/ppt/slideLayouts/slideLayout16.xml" ContentType="application/vnd.openxmlformats-officedocument.presentationml.slideLayout+xml"/>
  <Override PartName="/ppt/tableStyles.xml" ContentType="application/vnd.openxmlformats-officedocument.presentationml.tableStyles+xml"/>
  <Override PartName="/ppt/slides/slide15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6.xml" ContentType="application/vnd.openxmlformats-officedocument.presentationml.slide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Default Extension="png" ContentType="image/png"/>
  <Override PartName="/ppt/slideLayouts/slideLayout2.xml" ContentType="application/vnd.openxmlformats-officedocument.presentationml.slideLayout+xml"/>
  <Override PartName="/ppt/slides/slide23.xml" ContentType="application/vnd.openxmlformats-officedocument.presentationml.slide+xml"/>
  <Override PartName="/ppt/slides/slide16.xml" ContentType="application/vnd.openxmlformats-officedocument.presentationml.slide+xml"/>
  <Override PartName="/ppt/slideLayouts/slideLayout13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4.xml" ContentType="application/vnd.openxmlformats-officedocument.presentationml.slide+xml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slideLayouts/slideLayout14.xml" ContentType="application/vnd.openxmlformats-officedocument.presentationml.slideLayout+xml"/>
  <Override PartName="/ppt/notesSlides/notesSlide3.xml" ContentType="application/vnd.openxmlformats-officedocument.presentationml.notes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5.xml" ContentType="application/vnd.openxmlformats-officedocument.presentationml.slide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s/slide2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60" r:id="rId1"/>
  </p:sldMasterIdLst>
  <p:notesMasterIdLst>
    <p:notesMasterId r:id="rId28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 showOutlineIcons="0">
    <p:restoredLeft sz="15620"/>
    <p:restoredTop sz="94660"/>
  </p:normalViewPr>
  <p:slideViewPr>
    <p:cSldViewPr snapToObjects="1">
      <p:cViewPr varScale="1">
        <p:scale>
          <a:sx n="82" d="100"/>
          <a:sy n="82" d="100"/>
        </p:scale>
        <p:origin x="-11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notesMaster" Target="notesMasters/notesMaster1.xml"/><Relationship Id="rId29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presProps" Target="presProps.xml"/><Relationship Id="rId31" Type="http://schemas.openxmlformats.org/officeDocument/2006/relationships/viewProps" Target="viewProps.xml"/><Relationship Id="rId32" Type="http://schemas.openxmlformats.org/officeDocument/2006/relationships/theme" Target="theme/theme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37A8EF-9784-E746-AEA7-204DD4F27D17}" type="datetimeFigureOut">
              <a:rPr lang="en-US" smtClean="0"/>
              <a:t>8/26/12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93C2C8-9678-D640-B5AA-9DF27E13D7A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5F2000-AA19-ED43-94BE-9FFBECADD534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5F2000-AA19-ED43-94BE-9FFBECADD534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5F2000-AA19-ED43-94BE-9FFBECADD534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8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7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itlePage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1500" y="1676401"/>
            <a:ext cx="8001000" cy="2424766"/>
          </a:xfrm>
        </p:spPr>
        <p:txBody>
          <a:bodyPr anchor="b" anchorCtr="0">
            <a:noAutofit/>
          </a:bodyPr>
          <a:lstStyle>
            <a:lvl1pPr>
              <a:defRPr sz="56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1500" y="4419600"/>
            <a:ext cx="8001000" cy="1219200"/>
          </a:xfrm>
        </p:spPr>
        <p:txBody>
          <a:bodyPr/>
          <a:lstStyle>
            <a:lvl1pPr marL="0" indent="0" algn="ctr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C94E6-955D-8943-8B13-C10BA8014B27}" type="datetimeFigureOut">
              <a:rPr lang="en-US" smtClean="0"/>
              <a:t>8/26/12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AC7DB-6C5F-D042-B0C9-A1CC6D96D1FF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 descr="standardRul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5100" y="4191000"/>
            <a:ext cx="3733800" cy="152400"/>
          </a:xfrm>
          <a:prstGeom prst="rect">
            <a:avLst/>
          </a:prstGeom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60" y="434609"/>
            <a:ext cx="3749040" cy="1709928"/>
          </a:xfr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4360" y="2551176"/>
            <a:ext cx="3749040" cy="3145536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spcBef>
                <a:spcPts val="0"/>
              </a:spcBef>
              <a:spcAft>
                <a:spcPts val="1800"/>
              </a:spcAft>
              <a:buFont typeface="Wingdings 2" pitchFamily="18" charset="2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C94E6-955D-8943-8B13-C10BA8014B27}" type="datetimeFigureOut">
              <a:rPr lang="en-US" smtClean="0"/>
              <a:t>8/26/12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AC7DB-6C5F-D042-B0C9-A1CC6D96D1FF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 descr="shortRul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898" y="2305609"/>
            <a:ext cx="2495550" cy="95250"/>
          </a:xfrm>
          <a:prstGeom prst="rect">
            <a:avLst/>
          </a:prstGeom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0" descr="parAvion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308222">
            <a:off x="6798020" y="538594"/>
            <a:ext cx="1808485" cy="516710"/>
          </a:xfrm>
          <a:prstGeom prst="rect">
            <a:avLst/>
          </a:prstGeom>
        </p:spPr>
      </p:pic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150174">
            <a:off x="4827538" y="836203"/>
            <a:ext cx="3657600" cy="4937760"/>
          </a:xfrm>
          <a:solidFill>
            <a:srgbClr val="FFFFFF">
              <a:shade val="85000"/>
            </a:srgbClr>
          </a:solidFill>
          <a:ln w="31750" cap="sq">
            <a:solidFill>
              <a:srgbClr val="FDFDFD"/>
            </a:solidFill>
            <a:miter lim="800000"/>
          </a:ln>
          <a:effectLst>
            <a:outerShdw blurRad="88900" dist="4445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TitlePage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" y="2924825"/>
            <a:ext cx="8001000" cy="1709928"/>
          </a:xfr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" y="4800600"/>
            <a:ext cx="8001000" cy="1219200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spcAft>
                <a:spcPts val="0"/>
              </a:spcAft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spcBef>
                <a:spcPts val="0"/>
              </a:spcBef>
              <a:spcAft>
                <a:spcPts val="1800"/>
              </a:spcAft>
              <a:buFont typeface="Wingdings 2" pitchFamily="18" charset="2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C94E6-955D-8943-8B13-C10BA8014B27}" type="datetimeFigureOut">
              <a:rPr lang="en-US" smtClean="0"/>
              <a:t>8/26/12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AC7DB-6C5F-D042-B0C9-A1CC6D96D1FF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 descr="shortRul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4225" y="4666129"/>
            <a:ext cx="2495550" cy="95250"/>
          </a:xfrm>
          <a:prstGeom prst="rect">
            <a:avLst/>
          </a:prstGeom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</p:pic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355093">
            <a:off x="2359666" y="458370"/>
            <a:ext cx="4424669" cy="3079124"/>
          </a:xfrm>
          <a:solidFill>
            <a:srgbClr val="FFFFFF">
              <a:shade val="85000"/>
            </a:srgbClr>
          </a:solidFill>
          <a:ln w="31750" cap="sq">
            <a:solidFill>
              <a:srgbClr val="FDFDFD"/>
            </a:solidFill>
            <a:miter lim="800000"/>
          </a:ln>
          <a:effectLst>
            <a:outerShdw blurRad="88900" dist="44450" dir="90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picTx" preserve="1">
  <p:cSld name="2 Pictures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TitlePage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1" name="Picture 10" descr="parAvion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308222">
            <a:off x="6835967" y="278688"/>
            <a:ext cx="1695954" cy="48455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" y="2924825"/>
            <a:ext cx="8001000" cy="1709928"/>
          </a:xfr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" y="4800600"/>
            <a:ext cx="8001000" cy="1219200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spcAft>
                <a:spcPts val="0"/>
              </a:spcAft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spcBef>
                <a:spcPts val="0"/>
              </a:spcBef>
              <a:spcAft>
                <a:spcPts val="1800"/>
              </a:spcAft>
              <a:buFont typeface="Wingdings 2" pitchFamily="18" charset="2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C94E6-955D-8943-8B13-C10BA8014B27}" type="datetimeFigureOut">
              <a:rPr lang="en-US" smtClean="0"/>
              <a:t>8/26/12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AC7DB-6C5F-D042-B0C9-A1CC6D96D1FF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 descr="shortRul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24225" y="4666129"/>
            <a:ext cx="2495550" cy="95250"/>
          </a:xfrm>
          <a:prstGeom prst="rect">
            <a:avLst/>
          </a:prstGeom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12" descr="parAvion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785255">
            <a:off x="2866028" y="3182426"/>
            <a:ext cx="1695954" cy="484558"/>
          </a:xfrm>
          <a:prstGeom prst="rect">
            <a:avLst/>
          </a:prstGeom>
        </p:spPr>
      </p:pic>
      <p:sp>
        <p:nvSpPr>
          <p:cNvPr id="10" name="Picture Placeholder 2"/>
          <p:cNvSpPr>
            <a:spLocks noGrp="1"/>
          </p:cNvSpPr>
          <p:nvPr>
            <p:ph type="pic" idx="13"/>
          </p:nvPr>
        </p:nvSpPr>
        <p:spPr>
          <a:xfrm rot="150321">
            <a:off x="4329929" y="546774"/>
            <a:ext cx="4163077" cy="2961146"/>
          </a:xfrm>
          <a:solidFill>
            <a:srgbClr val="FFFFFF">
              <a:shade val="85000"/>
            </a:srgbClr>
          </a:solidFill>
          <a:ln w="31750" cap="sq">
            <a:solidFill>
              <a:srgbClr val="FDFDFD"/>
            </a:solidFill>
            <a:miter lim="800000"/>
          </a:ln>
          <a:effectLst>
            <a:outerShdw blurRad="88900" dist="31750" dir="90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 marL="0" indent="0" algn="r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380673">
            <a:off x="699762" y="451178"/>
            <a:ext cx="4163077" cy="2961146"/>
          </a:xfrm>
          <a:solidFill>
            <a:srgbClr val="FFFFFF">
              <a:shade val="85000"/>
            </a:srgbClr>
          </a:solidFill>
          <a:ln w="31750" cap="sq">
            <a:solidFill>
              <a:srgbClr val="FDFDFD"/>
            </a:solidFill>
            <a:miter lim="800000"/>
          </a:ln>
          <a:effectLst>
            <a:outerShdw blurRad="88900" dist="44450" dir="900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preserve="1">
  <p:cSld name="3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TitlePage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83480" y="4800600"/>
            <a:ext cx="3246120" cy="1188720"/>
          </a:xfrm>
        </p:spPr>
        <p:txBody>
          <a:bodyPr vert="horz" lIns="91440" tIns="45720" rIns="91440" bIns="45720" rtlCol="0" anchor="t" anchorCtr="0">
            <a:normAutofit/>
          </a:bodyPr>
          <a:lstStyle>
            <a:lvl1pPr marL="0" indent="0" algn="ctr">
              <a:spcAft>
                <a:spcPts val="300"/>
              </a:spcAft>
              <a:buNone/>
              <a:defRPr sz="2000">
                <a:solidFill>
                  <a:schemeClr val="tx1"/>
                </a:solidFill>
                <a:latin typeface="Mistral" pitchFamily="66" charset="0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spcBef>
                <a:spcPts val="0"/>
              </a:spcBef>
              <a:spcAft>
                <a:spcPts val="1800"/>
              </a:spcAft>
              <a:buFont typeface="Wingdings 2" pitchFamily="18" charset="2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C94E6-955D-8943-8B13-C10BA8014B27}" type="datetimeFigureOut">
              <a:rPr lang="en-US" smtClean="0"/>
              <a:t>8/26/12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AC7DB-6C5F-D042-B0C9-A1CC6D96D1FF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2"/>
          <p:cNvSpPr>
            <a:spLocks noGrp="1"/>
          </p:cNvSpPr>
          <p:nvPr>
            <p:ph type="pic" idx="13"/>
          </p:nvPr>
        </p:nvSpPr>
        <p:spPr>
          <a:xfrm rot="253865">
            <a:off x="4415567" y="369110"/>
            <a:ext cx="3794703" cy="2729767"/>
          </a:xfrm>
          <a:solidFill>
            <a:srgbClr val="FFFFFF">
              <a:shade val="85000"/>
            </a:srgbClr>
          </a:solidFill>
          <a:ln w="31750" cap="sq">
            <a:solidFill>
              <a:srgbClr val="FDFDFD"/>
            </a:solidFill>
            <a:miter lim="800000"/>
          </a:ln>
          <a:effectLst>
            <a:outerShdw blurRad="88900" dist="44450" dir="600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 marL="0" indent="0" algn="r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0973137">
            <a:off x="530124" y="631160"/>
            <a:ext cx="3837559" cy="2604282"/>
          </a:xfrm>
          <a:solidFill>
            <a:srgbClr val="FFFFFF">
              <a:shade val="85000"/>
            </a:srgbClr>
          </a:solidFill>
          <a:ln w="31750" cap="sq">
            <a:solidFill>
              <a:srgbClr val="FDFDFD"/>
            </a:solidFill>
            <a:miter lim="800000"/>
          </a:ln>
          <a:effectLst>
            <a:outerShdw blurRad="88900" dist="44450" dir="90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4" name="Picture Placeholder 2"/>
          <p:cNvSpPr>
            <a:spLocks noGrp="1"/>
          </p:cNvSpPr>
          <p:nvPr>
            <p:ph type="pic" idx="14"/>
          </p:nvPr>
        </p:nvSpPr>
        <p:spPr>
          <a:xfrm rot="470783">
            <a:off x="708565" y="3070624"/>
            <a:ext cx="3918749" cy="2827517"/>
          </a:xfrm>
          <a:solidFill>
            <a:srgbClr val="FFFFFF">
              <a:shade val="85000"/>
            </a:srgbClr>
          </a:solidFill>
          <a:ln w="31750" cap="sq">
            <a:solidFill>
              <a:srgbClr val="FDFDFD"/>
            </a:solidFill>
            <a:miter lim="800000"/>
          </a:ln>
          <a:effectLst>
            <a:outerShdw blurRad="88900" dist="44450" dir="1140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 marL="0" indent="0" algn="r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 rot="21240000">
            <a:off x="4717562" y="3396154"/>
            <a:ext cx="3474720" cy="1097280"/>
          </a:xfrm>
        </p:spPr>
        <p:txBody>
          <a:bodyPr vert="horz" lIns="91440" tIns="45720" rIns="91440" bIns="45720" rtlCol="0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spcAft>
                <a:spcPts val="300"/>
              </a:spcAft>
              <a:buNone/>
              <a:defRPr sz="2800" kern="1200">
                <a:solidFill>
                  <a:schemeClr val="tx1"/>
                </a:solidFill>
                <a:latin typeface="Mistral" pitchFamily="66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spcAft>
                <a:spcPts val="1800"/>
              </a:spcAft>
              <a:buFont typeface="Wingdings 2" pitchFamily="18" charset="2"/>
              <a:buNone/>
            </a:pPr>
            <a:r>
              <a:rPr lang="en-US" smtClean="0"/>
              <a:t>Click to edit Master title style</a:t>
            </a: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preserve="1">
  <p:cSld name="4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TitlePage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0" y="4876800"/>
            <a:ext cx="3048000" cy="1188720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spcAft>
                <a:spcPts val="300"/>
              </a:spcAft>
              <a:buNone/>
              <a:defRPr sz="2000" kern="1200">
                <a:solidFill>
                  <a:schemeClr val="tx1"/>
                </a:solidFill>
                <a:latin typeface="Mistral" pitchFamily="66" charset="0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spcBef>
                <a:spcPts val="0"/>
              </a:spcBef>
              <a:spcAft>
                <a:spcPts val="1800"/>
              </a:spcAft>
              <a:buFont typeface="Wingdings 2" pitchFamily="18" charset="2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C94E6-955D-8943-8B13-C10BA8014B27}" type="datetimeFigureOut">
              <a:rPr lang="en-US" smtClean="0"/>
              <a:t>8/26/12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AC7DB-6C5F-D042-B0C9-A1CC6D96D1FF}" type="slidenum">
              <a:rPr lang="en-US" smtClean="0"/>
              <a:t>‹#›</a:t>
            </a:fld>
            <a:endParaRPr lang="en-US"/>
          </a:p>
        </p:txBody>
      </p:sp>
      <p:pic>
        <p:nvPicPr>
          <p:cNvPr id="15" name="Picture 14" descr="parAvion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308222">
            <a:off x="7428515" y="2619243"/>
            <a:ext cx="1580737" cy="451639"/>
          </a:xfrm>
          <a:prstGeom prst="rect">
            <a:avLst/>
          </a:prstGeom>
        </p:spPr>
      </p:pic>
      <p:pic>
        <p:nvPicPr>
          <p:cNvPr id="11" name="Picture 10" descr="pictureStamp-Fram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322260">
            <a:off x="6339646" y="604321"/>
            <a:ext cx="1610332" cy="2025115"/>
          </a:xfrm>
          <a:prstGeom prst="rect">
            <a:avLst/>
          </a:prstGeom>
        </p:spPr>
      </p:pic>
      <p:pic>
        <p:nvPicPr>
          <p:cNvPr id="13" name="Picture 12" descr="pictureStamp-Fram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322260">
            <a:off x="4891846" y="985321"/>
            <a:ext cx="1610332" cy="2025115"/>
          </a:xfrm>
          <a:prstGeom prst="rect">
            <a:avLst/>
          </a:prstGeom>
        </p:spPr>
      </p:pic>
      <p:sp>
        <p:nvSpPr>
          <p:cNvPr id="16" name="Picture Placeholder 2"/>
          <p:cNvSpPr>
            <a:spLocks noGrp="1"/>
          </p:cNvSpPr>
          <p:nvPr>
            <p:ph type="pic" idx="14"/>
          </p:nvPr>
        </p:nvSpPr>
        <p:spPr>
          <a:xfrm rot="247118">
            <a:off x="5075220" y="1165774"/>
            <a:ext cx="1243584" cy="1664208"/>
          </a:xfrm>
          <a:solidFill>
            <a:srgbClr val="FFFFFF">
              <a:shade val="85000"/>
            </a:srgbClr>
          </a:solidFill>
          <a:ln w="114300" cap="sq">
            <a:noFill/>
            <a:miter lim="800000"/>
          </a:ln>
          <a:effectLst/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contourClr>
              <a:srgbClr val="FFFFFF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7" name="Picture Placeholder 2"/>
          <p:cNvSpPr>
            <a:spLocks noGrp="1"/>
          </p:cNvSpPr>
          <p:nvPr>
            <p:ph type="pic" idx="15"/>
          </p:nvPr>
        </p:nvSpPr>
        <p:spPr>
          <a:xfrm rot="271248">
            <a:off x="6523020" y="784774"/>
            <a:ext cx="1243584" cy="1664208"/>
          </a:xfrm>
          <a:solidFill>
            <a:srgbClr val="FFFFFF">
              <a:shade val="85000"/>
            </a:srgbClr>
          </a:solidFill>
          <a:ln w="114300" cap="sq">
            <a:noFill/>
            <a:miter lim="800000"/>
          </a:ln>
          <a:effectLst/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contourClr>
              <a:srgbClr val="FFFFFF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0" name="Picture Placeholder 2"/>
          <p:cNvSpPr>
            <a:spLocks noGrp="1"/>
          </p:cNvSpPr>
          <p:nvPr>
            <p:ph type="pic" idx="13"/>
          </p:nvPr>
        </p:nvSpPr>
        <p:spPr>
          <a:xfrm rot="253865">
            <a:off x="4519045" y="2873698"/>
            <a:ext cx="3931920" cy="2834640"/>
          </a:xfrm>
          <a:solidFill>
            <a:srgbClr val="FFFFFF">
              <a:shade val="85000"/>
            </a:srgbClr>
          </a:solidFill>
          <a:ln w="31750" cap="sq">
            <a:solidFill>
              <a:srgbClr val="FDFDFD"/>
            </a:solidFill>
            <a:miter lim="800000"/>
          </a:ln>
          <a:effectLst>
            <a:outerShdw blurRad="88900" dist="44450" dir="690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 marL="0" indent="0" algn="r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193488">
            <a:off x="610678" y="450635"/>
            <a:ext cx="3931920" cy="2834640"/>
          </a:xfrm>
          <a:solidFill>
            <a:srgbClr val="FFFFFF">
              <a:shade val="85000"/>
            </a:srgbClr>
          </a:solidFill>
          <a:ln w="31750" cap="sq">
            <a:solidFill>
              <a:srgbClr val="FDFDFD"/>
            </a:solidFill>
            <a:miter lim="800000"/>
          </a:ln>
          <a:effectLst>
            <a:outerShdw blurRad="88900" dist="44450" dir="90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 rot="21240000">
            <a:off x="455724" y="3551615"/>
            <a:ext cx="3474720" cy="1097280"/>
          </a:xfrm>
        </p:spPr>
        <p:txBody>
          <a:bodyPr vert="horz" lIns="91440" tIns="45720" rIns="91440" bIns="45720" rtlCol="0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spcAft>
                <a:spcPts val="300"/>
              </a:spcAft>
              <a:buNone/>
              <a:defRPr sz="2800" kern="1200">
                <a:solidFill>
                  <a:schemeClr val="tx1"/>
                </a:solidFill>
                <a:latin typeface="Mistral" pitchFamily="66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spcAft>
                <a:spcPts val="1800"/>
              </a:spcAft>
              <a:buFont typeface="Wingdings 2" pitchFamily="18" charset="2"/>
              <a:buNone/>
            </a:pPr>
            <a:r>
              <a:rPr lang="en-US" smtClean="0"/>
              <a:t>Click to edit Master title style</a:t>
            </a:r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C94E6-955D-8943-8B13-C10BA8014B27}" type="datetimeFigureOut">
              <a:rPr lang="en-US" smtClean="0"/>
              <a:t>8/26/12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AC7DB-6C5F-D042-B0C9-A1CC6D96D1FF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standardRul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5100" y="1524000"/>
            <a:ext cx="3733800" cy="152400"/>
          </a:xfrm>
          <a:prstGeom prst="rect">
            <a:avLst/>
          </a:prstGeom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96634" y="577849"/>
            <a:ext cx="1882589" cy="5461001"/>
          </a:xfrm>
        </p:spPr>
        <p:txBody>
          <a:bodyPr vert="eaVert"/>
          <a:lstStyle>
            <a:lvl1pPr>
              <a:defRPr sz="4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8224" y="577849"/>
            <a:ext cx="5768788" cy="54610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C94E6-955D-8943-8B13-C10BA8014B27}" type="datetimeFigureOut">
              <a:rPr lang="en-US" smtClean="0"/>
              <a:t>8/26/12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AC7DB-6C5F-D042-B0C9-A1CC6D96D1FF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verticalRul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2859" y="1562100"/>
            <a:ext cx="152400" cy="3733800"/>
          </a:xfrm>
          <a:prstGeom prst="rect">
            <a:avLst/>
          </a:prstGeom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C94E6-955D-8943-8B13-C10BA8014B27}" type="datetimeFigureOut">
              <a:rPr lang="en-US" smtClean="0"/>
              <a:t>8/26/12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AC7DB-6C5F-D042-B0C9-A1CC6D96D1FF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 descr="standardRul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5100" y="1524000"/>
            <a:ext cx="3733800" cy="152400"/>
          </a:xfrm>
          <a:prstGeom prst="rect">
            <a:avLst/>
          </a:prstGeom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preserve="1">
  <p:cSld name="Title Slide with 3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itlePage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1500" y="2057401"/>
            <a:ext cx="8001000" cy="2424766"/>
          </a:xfrm>
        </p:spPr>
        <p:txBody>
          <a:bodyPr anchor="b" anchorCtr="0">
            <a:noAutofit/>
          </a:bodyPr>
          <a:lstStyle>
            <a:lvl1pPr>
              <a:defRPr sz="56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1500" y="4800600"/>
            <a:ext cx="8001000" cy="1219200"/>
          </a:xfrm>
        </p:spPr>
        <p:txBody>
          <a:bodyPr/>
          <a:lstStyle>
            <a:lvl1pPr marL="0" indent="0" algn="ctr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C94E6-955D-8943-8B13-C10BA8014B27}" type="datetimeFigureOut">
              <a:rPr lang="en-US" smtClean="0"/>
              <a:t>8/26/12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AC7DB-6C5F-D042-B0C9-A1CC6D96D1FF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 descr="standardRul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5100" y="4572000"/>
            <a:ext cx="3733800" cy="152400"/>
          </a:xfrm>
          <a:prstGeom prst="rect">
            <a:avLst/>
          </a:prstGeom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pictureStamp-Fram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366660">
            <a:off x="5138374" y="599839"/>
            <a:ext cx="1610332" cy="2025115"/>
          </a:xfrm>
          <a:prstGeom prst="rect">
            <a:avLst/>
          </a:prstGeom>
        </p:spPr>
      </p:pic>
      <p:pic>
        <p:nvPicPr>
          <p:cNvPr id="11" name="Picture 10" descr="pictureStamp-Fram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329776">
            <a:off x="2072772" y="555386"/>
            <a:ext cx="1610332" cy="2025115"/>
          </a:xfrm>
          <a:prstGeom prst="rect">
            <a:avLst/>
          </a:prstGeom>
        </p:spPr>
      </p:pic>
      <p:sp>
        <p:nvSpPr>
          <p:cNvPr id="12" name="Picture Placeholder 2"/>
          <p:cNvSpPr>
            <a:spLocks noGrp="1"/>
          </p:cNvSpPr>
          <p:nvPr>
            <p:ph type="pic" idx="14"/>
          </p:nvPr>
        </p:nvSpPr>
        <p:spPr>
          <a:xfrm rot="21254634">
            <a:off x="2256146" y="735839"/>
            <a:ext cx="1243584" cy="1664208"/>
          </a:xfrm>
          <a:solidFill>
            <a:srgbClr val="FFFFFF">
              <a:shade val="85000"/>
            </a:srgbClr>
          </a:solidFill>
          <a:ln w="114300" cap="sq">
            <a:noFill/>
            <a:miter lim="800000"/>
          </a:ln>
          <a:effectLst/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contourClr>
              <a:srgbClr val="FFFFFF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3" name="Picture Placeholder 2"/>
          <p:cNvSpPr>
            <a:spLocks noGrp="1"/>
          </p:cNvSpPr>
          <p:nvPr>
            <p:ph type="pic" idx="15"/>
          </p:nvPr>
        </p:nvSpPr>
        <p:spPr>
          <a:xfrm rot="21315648">
            <a:off x="5321748" y="780292"/>
            <a:ext cx="1243584" cy="1664208"/>
          </a:xfrm>
          <a:solidFill>
            <a:srgbClr val="FFFFFF">
              <a:shade val="85000"/>
            </a:srgbClr>
          </a:solidFill>
          <a:ln w="114300" cap="sq">
            <a:noFill/>
            <a:miter lim="800000"/>
          </a:ln>
          <a:effectLst/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contourClr>
              <a:srgbClr val="FFFFFF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pic>
        <p:nvPicPr>
          <p:cNvPr id="14" name="Picture 13" descr="pictureStamp-Fram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51790">
            <a:off x="3591963" y="936015"/>
            <a:ext cx="1610332" cy="2025115"/>
          </a:xfrm>
          <a:prstGeom prst="rect">
            <a:avLst/>
          </a:prstGeom>
        </p:spPr>
      </p:pic>
      <p:sp>
        <p:nvSpPr>
          <p:cNvPr id="17" name="Picture Placeholder 2"/>
          <p:cNvSpPr>
            <a:spLocks noGrp="1"/>
          </p:cNvSpPr>
          <p:nvPr>
            <p:ph type="pic" idx="17"/>
          </p:nvPr>
        </p:nvSpPr>
        <p:spPr>
          <a:xfrm rot="100778">
            <a:off x="3775337" y="1116468"/>
            <a:ext cx="1243584" cy="1664208"/>
          </a:xfrm>
          <a:solidFill>
            <a:srgbClr val="FFFFFF">
              <a:shade val="85000"/>
            </a:srgbClr>
          </a:solidFill>
          <a:ln w="114300" cap="sq">
            <a:noFill/>
            <a:miter lim="800000"/>
          </a:ln>
          <a:effectLst/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contourClr>
              <a:srgbClr val="FFFFFF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" y="1282700"/>
            <a:ext cx="8001000" cy="1917700"/>
          </a:xfrm>
        </p:spPr>
        <p:txBody>
          <a:bodyPr anchor="b" anchorCtr="0">
            <a:noAutofit/>
          </a:bodyPr>
          <a:lstStyle>
            <a:lvl1pPr algn="ctr">
              <a:defRPr sz="5600" b="0" cap="none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1500" y="3644153"/>
            <a:ext cx="8001000" cy="833718"/>
          </a:xfrm>
        </p:spPr>
        <p:txBody>
          <a:bodyPr anchor="t" anchorCtr="0"/>
          <a:lstStyle>
            <a:lvl1pPr marL="0" indent="0" algn="ctr">
              <a:spcAft>
                <a:spcPts val="0"/>
              </a:spcAft>
              <a:buNone/>
              <a:defRPr sz="20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C94E6-955D-8943-8B13-C10BA8014B27}" type="datetimeFigureOut">
              <a:rPr lang="en-US" smtClean="0"/>
              <a:t>8/26/12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AC7DB-6C5F-D042-B0C9-A1CC6D96D1FF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 descr="standardRul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5100" y="3352800"/>
            <a:ext cx="3733800" cy="152400"/>
          </a:xfrm>
          <a:prstGeom prst="rect">
            <a:avLst/>
          </a:prstGeom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" y="274638"/>
            <a:ext cx="80010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1500" y="1936751"/>
            <a:ext cx="3749040" cy="4102100"/>
          </a:xfrm>
        </p:spPr>
        <p:txBody>
          <a:bodyPr>
            <a:normAutofit/>
          </a:bodyPr>
          <a:lstStyle>
            <a:lvl1pPr>
              <a:spcAft>
                <a:spcPts val="1600"/>
              </a:spcAft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23460" y="1936751"/>
            <a:ext cx="3749040" cy="4102100"/>
          </a:xfrm>
        </p:spPr>
        <p:txBody>
          <a:bodyPr>
            <a:normAutofit/>
          </a:bodyPr>
          <a:lstStyle>
            <a:lvl1pPr>
              <a:spcAft>
                <a:spcPts val="1600"/>
              </a:spcAft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C94E6-955D-8943-8B13-C10BA8014B27}" type="datetimeFigureOut">
              <a:rPr lang="en-US" smtClean="0"/>
              <a:t>8/26/12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AC7DB-6C5F-D042-B0C9-A1CC6D96D1FF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 descr="standardRul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5100" y="1524000"/>
            <a:ext cx="3733800" cy="152400"/>
          </a:xfrm>
          <a:prstGeom prst="rect">
            <a:avLst/>
          </a:prstGeom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" y="274638"/>
            <a:ext cx="80010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1500" y="1874838"/>
            <a:ext cx="3749040" cy="639762"/>
          </a:xfrm>
        </p:spPr>
        <p:txBody>
          <a:bodyPr anchor="ctr" anchorCtr="0">
            <a:noAutofit/>
          </a:bodyPr>
          <a:lstStyle>
            <a:lvl1pPr marL="0" indent="0" algn="ctr">
              <a:spcAft>
                <a:spcPts val="0"/>
              </a:spcAft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1500" y="2590800"/>
            <a:ext cx="3749040" cy="3448050"/>
          </a:xfrm>
        </p:spPr>
        <p:txBody>
          <a:bodyPr>
            <a:normAutofit/>
          </a:bodyPr>
          <a:lstStyle>
            <a:lvl1pPr>
              <a:spcAft>
                <a:spcPts val="1400"/>
              </a:spcAft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3460" y="1874838"/>
            <a:ext cx="3749040" cy="639762"/>
          </a:xfrm>
        </p:spPr>
        <p:txBody>
          <a:bodyPr anchor="ctr" anchorCtr="0">
            <a:noAutofit/>
          </a:bodyPr>
          <a:lstStyle>
            <a:lvl1pPr marL="0" indent="0" algn="ctr">
              <a:spcAft>
                <a:spcPts val="0"/>
              </a:spcAft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23460" y="2590800"/>
            <a:ext cx="3749040" cy="3448050"/>
          </a:xfrm>
        </p:spPr>
        <p:txBody>
          <a:bodyPr>
            <a:normAutofit/>
          </a:bodyPr>
          <a:lstStyle>
            <a:lvl1pPr>
              <a:spcAft>
                <a:spcPts val="1400"/>
              </a:spcAft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C94E6-955D-8943-8B13-C10BA8014B27}" type="datetimeFigureOut">
              <a:rPr lang="en-US" smtClean="0"/>
              <a:t>8/26/12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AC7DB-6C5F-D042-B0C9-A1CC6D96D1FF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 descr="standardRul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5100" y="1524000"/>
            <a:ext cx="3733800" cy="152400"/>
          </a:xfrm>
          <a:prstGeom prst="rect">
            <a:avLst/>
          </a:prstGeom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C94E6-955D-8943-8B13-C10BA8014B27}" type="datetimeFigureOut">
              <a:rPr lang="en-US" smtClean="0"/>
              <a:t>8/26/12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AC7DB-6C5F-D042-B0C9-A1CC6D96D1F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C94E6-955D-8943-8B13-C10BA8014B27}" type="datetimeFigureOut">
              <a:rPr lang="en-US" smtClean="0"/>
              <a:t>8/26/12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AC7DB-6C5F-D042-B0C9-A1CC6D96D1F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6153" y="443752"/>
            <a:ext cx="3749040" cy="1707777"/>
          </a:xfrm>
        </p:spPr>
        <p:txBody>
          <a:bodyPr anchor="b">
            <a:noAutofit/>
          </a:bodyPr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27494" y="430306"/>
            <a:ext cx="3749040" cy="560854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6153" y="2554940"/>
            <a:ext cx="3749040" cy="3146613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C94E6-955D-8943-8B13-C10BA8014B27}" type="datetimeFigureOut">
              <a:rPr lang="en-US" smtClean="0"/>
              <a:t>8/26/12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AC7DB-6C5F-D042-B0C9-A1CC6D96D1FF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 descr="shortRul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898" y="2305609"/>
            <a:ext cx="2495550" cy="95250"/>
          </a:xfrm>
          <a:prstGeom prst="rect">
            <a:avLst/>
          </a:prstGeom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theme" Target="../theme/theme1.xml"/><Relationship Id="rId18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TextPageOverlay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71500" y="6158753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71500" y="274638"/>
            <a:ext cx="8001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1500" y="1905000"/>
            <a:ext cx="80010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72100" y="6158753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fld id="{D43C94E6-955D-8943-8B13-C10BA8014B27}" type="datetimeFigureOut">
              <a:rPr lang="en-US" smtClean="0"/>
              <a:t>8/26/12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46220" y="6158753"/>
            <a:ext cx="10515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2"/>
                </a:solidFill>
              </a:defRPr>
            </a:lvl1pPr>
          </a:lstStyle>
          <a:p>
            <a:fld id="{64AAC7DB-6C5F-D042-B0C9-A1CC6D96D1F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914400" rtl="0" eaLnBrk="1" latinLnBrk="0" hangingPunct="1">
        <a:spcBef>
          <a:spcPts val="0"/>
        </a:spcBef>
        <a:spcAft>
          <a:spcPts val="2000"/>
        </a:spcAft>
        <a:buFont typeface="Wingdings 2" pitchFamily="18" charset="2"/>
        <a:buChar char="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457200" algn="l" defTabSz="914400" rtl="0" eaLnBrk="1" latinLnBrk="0" hangingPunct="1">
        <a:spcBef>
          <a:spcPts val="0"/>
        </a:spcBef>
        <a:spcAft>
          <a:spcPts val="1000"/>
        </a:spcAft>
        <a:buClr>
          <a:schemeClr val="bg2"/>
        </a:buClr>
        <a:buFont typeface="Wingdings 2" pitchFamily="18" charset="2"/>
        <a:buChar char="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indent="-457200" algn="l" defTabSz="914400" rtl="0" eaLnBrk="1" latinLnBrk="0" hangingPunct="1">
        <a:spcBef>
          <a:spcPts val="0"/>
        </a:spcBef>
        <a:spcAft>
          <a:spcPts val="1000"/>
        </a:spcAft>
        <a:buFont typeface="Wingdings 2" pitchFamily="18" charset="2"/>
        <a:buChar char="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indent="-457200" algn="l" defTabSz="914400" rtl="0" eaLnBrk="1" latinLnBrk="0" hangingPunct="1">
        <a:spcBef>
          <a:spcPts val="0"/>
        </a:spcBef>
        <a:spcAft>
          <a:spcPts val="1000"/>
        </a:spcAft>
        <a:buClr>
          <a:schemeClr val="bg2"/>
        </a:buClr>
        <a:buFont typeface="Wingdings 2" pitchFamily="18" charset="2"/>
        <a:buChar char="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286000" indent="-457200" algn="l" defTabSz="914400" rtl="0" eaLnBrk="1" latinLnBrk="0" hangingPunct="1">
        <a:spcBef>
          <a:spcPts val="0"/>
        </a:spcBef>
        <a:spcAft>
          <a:spcPts val="1000"/>
        </a:spcAft>
        <a:buFont typeface="Wingdings 2" pitchFamily="18" charset="2"/>
        <a:buChar char="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Relationship Id="rId3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3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jpeg"/><Relationship Id="rId3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facebook.com/photo.php?v=10100542009036434&amp;set=t.10205950&amp;type=2&amp;theater" TargetMode="External"/><Relationship Id="rId3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4" Type="http://schemas.openxmlformats.org/officeDocument/2006/relationships/image" Target="../media/image15.png"/><Relationship Id="rId5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71500" y="1066800"/>
            <a:ext cx="5143500" cy="4953000"/>
          </a:xfrm>
        </p:spPr>
        <p:txBody>
          <a:bodyPr>
            <a:noAutofit/>
          </a:bodyPr>
          <a:lstStyle/>
          <a:p>
            <a:pPr>
              <a:buNone/>
            </a:pPr>
            <a:endParaRPr lang="en-US" sz="1000" dirty="0" smtClean="0"/>
          </a:p>
          <a:p>
            <a:pPr algn="ctr">
              <a:buNone/>
            </a:pPr>
            <a:r>
              <a:rPr lang="en-US" sz="4000" dirty="0" smtClean="0"/>
              <a:t>Make a Name-Plate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000" dirty="0" smtClean="0"/>
              <a:t>Take one sheet of card stock (the thick paper at the front of the room) and fold it lengthwise.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000" dirty="0" smtClean="0"/>
              <a:t>Neatly, write your given name on one side, and if you have a nick name, write it on the other side.</a:t>
            </a:r>
          </a:p>
          <a:p>
            <a:pPr>
              <a:buNone/>
            </a:pPr>
            <a:endParaRPr lang="en-US" sz="3000" dirty="0" smtClean="0"/>
          </a:p>
          <a:p>
            <a:endParaRPr lang="en-US" sz="1000" dirty="0" smtClean="0"/>
          </a:p>
          <a:p>
            <a:pPr>
              <a:buNone/>
            </a:pPr>
            <a:r>
              <a:rPr lang="en-US" sz="1000" dirty="0" smtClean="0"/>
              <a:t>	</a:t>
            </a:r>
          </a:p>
          <a:p>
            <a:endParaRPr lang="en-US" sz="1000" dirty="0" smtClean="0"/>
          </a:p>
          <a:p>
            <a:endParaRPr lang="en-US" sz="1000" dirty="0" smtClean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8199" y="1066799"/>
            <a:ext cx="3032891" cy="3390543"/>
          </a:xfrm>
          <a:prstGeom prst="rect">
            <a:avLst/>
          </a:prstGeom>
        </p:spPr>
      </p:pic>
      <p:sp>
        <p:nvSpPr>
          <p:cNvPr id="9" name="Title 2"/>
          <p:cNvSpPr txBox="1">
            <a:spLocks/>
          </p:cNvSpPr>
          <p:nvPr/>
        </p:nvSpPr>
        <p:spPr>
          <a:xfrm>
            <a:off x="2019300" y="274638"/>
            <a:ext cx="5524500" cy="63976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000" noProof="0" dirty="0" smtClean="0">
                <a:latin typeface="+mj-lt"/>
                <a:ea typeface="+mj-ea"/>
                <a:cs typeface="+mj-cs"/>
              </a:rPr>
              <a:t>Do Now (5 min)</a:t>
            </a: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334000" y="4457343"/>
            <a:ext cx="388620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/>
            <a:r>
              <a:rPr lang="en-US" sz="3000" dirty="0" smtClean="0"/>
              <a:t>3.  Stand your name-plate so the name you would like me to use is facing me. </a:t>
            </a:r>
            <a:r>
              <a:rPr lang="en-US" sz="3000" dirty="0" err="1" smtClean="0">
                <a:sym typeface="Wingdings"/>
              </a:rPr>
              <a:t></a:t>
            </a:r>
            <a:endParaRPr lang="en-US" sz="3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My Siblings Now!</a:t>
            </a:r>
            <a:endParaRPr lang="en-US" dirty="0"/>
          </a:p>
        </p:txBody>
      </p:sp>
      <p:pic>
        <p:nvPicPr>
          <p:cNvPr id="4" name="Content Placeholder 3" descr="4Siblings.jpg"/>
          <p:cNvPicPr>
            <a:picLocks noGrp="1" noChangeAspect="1"/>
          </p:cNvPicPr>
          <p:nvPr>
            <p:ph idx="1"/>
          </p:nvPr>
        </p:nvPicPr>
        <p:blipFill>
          <a:blip r:embed="rId2"/>
          <a:srcRect l="-38327" r="-38327"/>
          <a:stretch>
            <a:fillRect/>
          </a:stretch>
        </p:blipFill>
        <p:spPr>
          <a:xfrm>
            <a:off x="-1371600" y="1924143"/>
            <a:ext cx="7272339" cy="4324257"/>
          </a:xfrm>
        </p:spPr>
      </p:pic>
      <p:cxnSp>
        <p:nvCxnSpPr>
          <p:cNvPr id="6" name="Straight Arrow Connector 5"/>
          <p:cNvCxnSpPr/>
          <p:nvPr/>
        </p:nvCxnSpPr>
        <p:spPr>
          <a:xfrm flipV="1">
            <a:off x="2971800" y="1801906"/>
            <a:ext cx="2209800" cy="48409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1257300" y="2514600"/>
            <a:ext cx="3716074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1996730" y="3219271"/>
            <a:ext cx="2743200" cy="25908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953000" y="1447963"/>
            <a:ext cx="41140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/>
              <a:t>Seth (27) (Teacher)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739930" y="2057400"/>
            <a:ext cx="44040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0000FF"/>
                </a:solidFill>
              </a:rPr>
              <a:t>Brother:</a:t>
            </a:r>
          </a:p>
          <a:p>
            <a:r>
              <a:rPr lang="en-US" sz="4000" dirty="0" smtClean="0">
                <a:solidFill>
                  <a:srgbClr val="0000FF"/>
                </a:solidFill>
              </a:rPr>
              <a:t>Jared </a:t>
            </a:r>
            <a:r>
              <a:rPr lang="en-US" sz="4000" dirty="0" smtClean="0"/>
              <a:t>(</a:t>
            </a:r>
            <a:r>
              <a:rPr lang="en-US" sz="4000" dirty="0" smtClean="0">
                <a:solidFill>
                  <a:srgbClr val="660066"/>
                </a:solidFill>
              </a:rPr>
              <a:t>23</a:t>
            </a:r>
            <a:r>
              <a:rPr lang="en-US" sz="4000" dirty="0" smtClean="0"/>
              <a:t>) (College)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161008" y="5791200"/>
            <a:ext cx="33982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 smtClean="0"/>
              <a:t>Sister:</a:t>
            </a:r>
          </a:p>
          <a:p>
            <a:r>
              <a:rPr lang="en-US" sz="3000" dirty="0" smtClean="0"/>
              <a:t>Rachel (19) (College)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My Partner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4400" y="1676400"/>
            <a:ext cx="3657600" cy="491490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-304800" y="3161675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marL="1088136" lvl="2" indent="-457200"/>
            <a:r>
              <a:rPr lang="en-US" sz="3000" dirty="0" smtClean="0"/>
              <a:t>My relationship</a:t>
            </a:r>
          </a:p>
          <a:p>
            <a:pPr marL="1088136" lvl="2" indent="-457200"/>
            <a:r>
              <a:rPr lang="en-US" sz="3000" dirty="0" smtClean="0"/>
              <a:t>ethic:</a:t>
            </a:r>
          </a:p>
          <a:p>
            <a:pPr marL="1088136" lvl="2" indent="-457200"/>
            <a:endParaRPr lang="en-US" sz="3000" dirty="0" smtClean="0"/>
          </a:p>
          <a:p>
            <a:pPr marL="1088136" lvl="2" indent="-457200"/>
            <a:r>
              <a:rPr lang="en-US" sz="3000" dirty="0" smtClean="0"/>
              <a:t>I want to be </a:t>
            </a:r>
            <a:r>
              <a:rPr lang="en-US" sz="3000" i="1" dirty="0" smtClean="0"/>
              <a:t>wanted</a:t>
            </a:r>
            <a:r>
              <a:rPr lang="en-US" sz="3000" dirty="0" smtClean="0"/>
              <a:t> </a:t>
            </a:r>
          </a:p>
          <a:p>
            <a:pPr marL="1088136" lvl="2" indent="-457200"/>
            <a:r>
              <a:rPr lang="en-US" sz="3000" dirty="0" smtClean="0"/>
              <a:t>NOT </a:t>
            </a:r>
            <a:r>
              <a:rPr lang="en-US" sz="3000" i="1" dirty="0" smtClean="0"/>
              <a:t>needed.</a:t>
            </a:r>
            <a:endParaRPr lang="en-US" sz="3000" dirty="0" smtClean="0">
              <a:sym typeface="Wingdings"/>
            </a:endParaRPr>
          </a:p>
          <a:p>
            <a:pPr marL="1088136" lvl="2" indent="-457200"/>
            <a:endParaRPr lang="en-US" sz="3000" dirty="0" smtClean="0"/>
          </a:p>
        </p:txBody>
      </p:sp>
      <p:sp>
        <p:nvSpPr>
          <p:cNvPr id="13" name="Rectangle 12"/>
          <p:cNvSpPr/>
          <p:nvPr/>
        </p:nvSpPr>
        <p:spPr>
          <a:xfrm>
            <a:off x="-457200" y="1727537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marL="1088136" lvl="2" indent="-457200"/>
            <a:r>
              <a:rPr lang="en-US" sz="3000" dirty="0" smtClean="0"/>
              <a:t>“Partner” is gender </a:t>
            </a:r>
          </a:p>
          <a:p>
            <a:pPr marL="1088136" lvl="2" indent="-457200" algn="ctr"/>
            <a:r>
              <a:rPr lang="en-US" sz="3000" dirty="0" smtClean="0"/>
              <a:t>neutral</a:t>
            </a:r>
          </a:p>
          <a:p>
            <a:pPr marL="1088136" lvl="2" indent="-457200" algn="ctr"/>
            <a:r>
              <a:rPr lang="en-US" sz="3000" dirty="0" err="1" smtClean="0">
                <a:sym typeface="Wingdings"/>
              </a:rPr>
              <a:t></a:t>
            </a:r>
            <a:endParaRPr lang="en-US" sz="3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Best Friends</a:t>
            </a:r>
            <a:endParaRPr lang="en-US" dirty="0"/>
          </a:p>
        </p:txBody>
      </p:sp>
      <p:pic>
        <p:nvPicPr>
          <p:cNvPr id="4" name="Content Placeholder 3" descr="Ari Noam Me.jpg"/>
          <p:cNvPicPr>
            <a:picLocks noGrp="1" noChangeAspect="1"/>
          </p:cNvPicPr>
          <p:nvPr>
            <p:ph idx="1"/>
          </p:nvPr>
        </p:nvPicPr>
        <p:blipFill>
          <a:blip r:embed="rId2"/>
          <a:srcRect l="2795" r="2052" b="28854"/>
          <a:stretch>
            <a:fillRect/>
          </a:stretch>
        </p:blipFill>
        <p:spPr>
          <a:xfrm>
            <a:off x="685800" y="1266871"/>
            <a:ext cx="5486400" cy="3076529"/>
          </a:xfrm>
        </p:spPr>
      </p:pic>
      <p:cxnSp>
        <p:nvCxnSpPr>
          <p:cNvPr id="6" name="Straight Arrow Connector 5"/>
          <p:cNvCxnSpPr/>
          <p:nvPr/>
        </p:nvCxnSpPr>
        <p:spPr>
          <a:xfrm flipV="1">
            <a:off x="3124200" y="1266871"/>
            <a:ext cx="3429000" cy="117152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V="1">
            <a:off x="4457700" y="2438400"/>
            <a:ext cx="2400300" cy="34677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6553200" y="912928"/>
            <a:ext cx="79430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rgbClr val="0000FF"/>
                </a:solidFill>
              </a:rPr>
              <a:t>Ari</a:t>
            </a:r>
            <a:endParaRPr lang="en-US" sz="4000" dirty="0">
              <a:solidFill>
                <a:srgbClr val="0000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58000" y="2077290"/>
            <a:ext cx="148860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rgbClr val="0000FF"/>
                </a:solidFill>
              </a:rPr>
              <a:t>Noam</a:t>
            </a:r>
            <a:endParaRPr lang="en-US" sz="40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 descr="USA.jpg"/>
          <p:cNvPicPr>
            <a:picLocks noGrp="1" noChangeAspect="1"/>
          </p:cNvPicPr>
          <p:nvPr>
            <p:ph idx="1"/>
          </p:nvPr>
        </p:nvPicPr>
        <p:blipFill>
          <a:blip r:embed="rId2"/>
          <a:srcRect l="-8930" r="-8930"/>
          <a:stretch>
            <a:fillRect/>
          </a:stretch>
        </p:blipFill>
        <p:spPr>
          <a:xfrm>
            <a:off x="-963801" y="274637"/>
            <a:ext cx="11071601" cy="6583363"/>
          </a:xfrm>
        </p:spPr>
      </p:pic>
      <p:sp>
        <p:nvSpPr>
          <p:cNvPr id="7" name="TextBox 6"/>
          <p:cNvSpPr txBox="1"/>
          <p:nvPr/>
        </p:nvSpPr>
        <p:spPr>
          <a:xfrm>
            <a:off x="7620000" y="1613646"/>
            <a:ext cx="134746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 smtClean="0">
                <a:solidFill>
                  <a:srgbClr val="FF0000"/>
                </a:solidFill>
              </a:rPr>
              <a:t>Boston</a:t>
            </a:r>
            <a:endParaRPr lang="en-US" sz="30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33600" y="838200"/>
            <a:ext cx="136447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 smtClean="0">
                <a:solidFill>
                  <a:srgbClr val="FF0000"/>
                </a:solidFill>
              </a:rPr>
              <a:t>Denver</a:t>
            </a:r>
            <a:endParaRPr lang="en-US" sz="3000" dirty="0">
              <a:solidFill>
                <a:srgbClr val="FF0000"/>
              </a:solidFill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rot="16200000" flipH="1">
            <a:off x="2013466" y="1937266"/>
            <a:ext cx="2221468" cy="762000"/>
          </a:xfrm>
          <a:prstGeom prst="straightConnector1">
            <a:avLst/>
          </a:prstGeom>
          <a:ln>
            <a:solidFill>
              <a:srgbClr val="00FF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rot="16200000" flipH="1">
            <a:off x="8334470" y="2009870"/>
            <a:ext cx="455422" cy="401637"/>
          </a:xfrm>
          <a:prstGeom prst="straightConnector1">
            <a:avLst/>
          </a:prstGeom>
          <a:ln>
            <a:solidFill>
              <a:srgbClr val="00FF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V="1">
            <a:off x="3733800" y="2438400"/>
            <a:ext cx="4768548" cy="990600"/>
          </a:xfrm>
          <a:prstGeom prst="straightConnector1">
            <a:avLst/>
          </a:prstGeom>
          <a:ln>
            <a:solidFill>
              <a:srgbClr val="FF00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 rot="20911512">
            <a:off x="4715764" y="3075057"/>
            <a:ext cx="304777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/>
              <a:t>(~2000 miles)</a:t>
            </a:r>
            <a:endParaRPr 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9024" y="274637"/>
            <a:ext cx="7272339" cy="71596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Bachelors Degree at CU Boulder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24785" y="829270"/>
            <a:ext cx="2595582" cy="923330"/>
          </a:xfrm>
          <a:prstGeom prst="rect">
            <a:avLst/>
          </a:prstGeom>
          <a:noFill/>
          <a:ln w="38100" cmpd="sng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BA Environmental Studies</a:t>
            </a:r>
          </a:p>
          <a:p>
            <a:r>
              <a:rPr lang="en-US" dirty="0" smtClean="0"/>
              <a:t>BA Sociology</a:t>
            </a:r>
          </a:p>
          <a:p>
            <a:r>
              <a:rPr lang="en-US" dirty="0" smtClean="0"/>
              <a:t>			       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785" y="1478740"/>
            <a:ext cx="5335894" cy="347426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4600" y="4648200"/>
            <a:ext cx="2565400" cy="18701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9024" y="427037"/>
            <a:ext cx="7272339" cy="71596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Masters Degree at CU Denver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33400" y="1868269"/>
            <a:ext cx="7853307" cy="646331"/>
          </a:xfrm>
          <a:prstGeom prst="rect">
            <a:avLst/>
          </a:prstGeom>
          <a:noFill/>
          <a:ln w="38100" cmpd="sng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err="1" smtClean="0"/>
              <a:t>MEd</a:t>
            </a:r>
            <a:r>
              <a:rPr lang="en-US" dirty="0" smtClean="0"/>
              <a:t> Masters in Education (Curriculum Design and Pedagogy for Urban Leadership)</a:t>
            </a:r>
          </a:p>
          <a:p>
            <a:r>
              <a:rPr lang="en-US" dirty="0" smtClean="0"/>
              <a:t>			       </a:t>
            </a: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4600" y="4648200"/>
            <a:ext cx="2565400" cy="187019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399" y="2514600"/>
            <a:ext cx="5241947" cy="3931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0" y="274637"/>
            <a:ext cx="7272339" cy="71596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Hobbies</a:t>
            </a:r>
            <a:endParaRPr lang="en-US" dirty="0"/>
          </a:p>
        </p:txBody>
      </p:sp>
      <p:pic>
        <p:nvPicPr>
          <p:cNvPr id="4" name="Content Placeholder 3" descr="Cecelia Hike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170" r="730"/>
          <a:stretch>
            <a:fillRect/>
          </a:stretch>
        </p:blipFill>
        <p:spPr>
          <a:xfrm>
            <a:off x="-34169" y="990600"/>
            <a:ext cx="4606169" cy="3439401"/>
          </a:xfrm>
        </p:spPr>
      </p:pic>
      <p:pic>
        <p:nvPicPr>
          <p:cNvPr id="7" name="Content Placeholder 3" descr="hiking.jpg"/>
          <p:cNvPicPr>
            <a:picLocks noChangeAspect="1"/>
          </p:cNvPicPr>
          <p:nvPr/>
        </p:nvPicPr>
        <p:blipFill>
          <a:blip r:embed="rId3"/>
          <a:srcRect l="-1170" r="-592"/>
          <a:stretch>
            <a:fillRect/>
          </a:stretch>
        </p:blipFill>
        <p:spPr>
          <a:xfrm>
            <a:off x="4572001" y="3346352"/>
            <a:ext cx="4404058" cy="32457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9024" y="274637"/>
            <a:ext cx="7272339" cy="677289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Hobbies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089025" y="1801906"/>
            <a:ext cx="4321176" cy="4324257"/>
          </a:xfrm>
        </p:spPr>
        <p:txBody>
          <a:bodyPr>
            <a:normAutofit/>
          </a:bodyPr>
          <a:lstStyle/>
          <a:p>
            <a:r>
              <a:rPr lang="en-US" sz="4000" dirty="0" smtClean="0"/>
              <a:t>In College, I sang a lot!</a:t>
            </a:r>
          </a:p>
          <a:p>
            <a:endParaRPr lang="en-US" dirty="0" smtClean="0"/>
          </a:p>
          <a:p>
            <a:r>
              <a:rPr lang="en-US" dirty="0" smtClean="0">
                <a:hlinkClick r:id="rId2"/>
              </a:rPr>
              <a:t>http://www.facebook.com/photo.php?v=10100542009036434&amp;set=t.10205950&amp;type=2&amp;theater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7250" y="2767280"/>
            <a:ext cx="2730500" cy="38872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Hobbies</a:t>
            </a:r>
            <a:endParaRPr lang="en-US" dirty="0"/>
          </a:p>
        </p:txBody>
      </p:sp>
      <p:pic>
        <p:nvPicPr>
          <p:cNvPr id="8" name="Content Placeholder 3" descr="Mt Biking.jpg"/>
          <p:cNvPicPr>
            <a:picLocks noGrp="1" noChangeAspect="1"/>
          </p:cNvPicPr>
          <p:nvPr>
            <p:ph idx="1"/>
          </p:nvPr>
        </p:nvPicPr>
        <p:blipFill>
          <a:blip r:embed="rId2"/>
          <a:srcRect l="152" r="6016"/>
          <a:stretch>
            <a:fillRect/>
          </a:stretch>
        </p:blipFill>
        <p:spPr>
          <a:xfrm>
            <a:off x="1219200" y="1466943"/>
            <a:ext cx="5410200" cy="432425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2"/>
          <p:cNvSpPr txBox="1">
            <a:spLocks/>
          </p:cNvSpPr>
          <p:nvPr/>
        </p:nvSpPr>
        <p:spPr>
          <a:xfrm>
            <a:off x="1295400" y="274638"/>
            <a:ext cx="6248400" cy="63976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Personal Question</a:t>
            </a:r>
            <a:r>
              <a:rPr kumimoji="0" lang="en-US" sz="3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Scramble </a:t>
            </a: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(10 min)</a:t>
            </a: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57200" y="1752600"/>
            <a:ext cx="78366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The idea behind this activity is to learn some key details about your classmates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304800" y="914400"/>
            <a:ext cx="9143999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88136" lvl="2" indent="-457200"/>
            <a:r>
              <a:rPr lang="en-US" sz="1400" dirty="0" smtClean="0"/>
              <a:t>Objective: SWBAT: From memory, say one key detail about all of their classmates.</a:t>
            </a:r>
          </a:p>
          <a:p>
            <a:pPr marL="1117854" lvl="2" indent="-514350">
              <a:spcAft>
                <a:spcPts val="600"/>
              </a:spcAft>
            </a:pPr>
            <a:r>
              <a:rPr lang="en-US" sz="1400" dirty="0" smtClean="0"/>
              <a:t>By: By playing the Personal Question Scramble game and telling that detail to their classmates</a:t>
            </a:r>
          </a:p>
          <a:p>
            <a:pPr marL="1088136" lvl="2" indent="-457200"/>
            <a:endParaRPr lang="en-US" sz="1400" dirty="0" smtClean="0"/>
          </a:p>
        </p:txBody>
      </p:sp>
      <p:sp>
        <p:nvSpPr>
          <p:cNvPr id="12" name="Rectangle 11"/>
          <p:cNvSpPr/>
          <p:nvPr/>
        </p:nvSpPr>
        <p:spPr>
          <a:xfrm>
            <a:off x="228600" y="2297668"/>
            <a:ext cx="359367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/>
              <a:t>Here’s what your going to do…</a:t>
            </a:r>
            <a:endParaRPr lang="en-US" sz="2000" dirty="0"/>
          </a:p>
        </p:txBody>
      </p:sp>
      <p:sp>
        <p:nvSpPr>
          <p:cNvPr id="13" name="Rectangle 12"/>
          <p:cNvSpPr/>
          <p:nvPr/>
        </p:nvSpPr>
        <p:spPr>
          <a:xfrm>
            <a:off x="76200" y="2743200"/>
            <a:ext cx="8635697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>
              <a:buAutoNum type="arabicPeriod"/>
            </a:pPr>
            <a:r>
              <a:rPr lang="en-US" sz="3000" dirty="0" smtClean="0"/>
              <a:t>On your note card, write down a unique piece of</a:t>
            </a:r>
          </a:p>
          <a:p>
            <a:pPr marL="514350" indent="-514350"/>
            <a:r>
              <a:rPr lang="en-US" sz="3000" dirty="0" smtClean="0"/>
              <a:t>Information about yourself.  Do your best to make </a:t>
            </a:r>
          </a:p>
          <a:p>
            <a:pPr marL="514350" indent="-514350"/>
            <a:r>
              <a:rPr lang="en-US" sz="3000" dirty="0" smtClean="0"/>
              <a:t>sure it’s something that no one else could also </a:t>
            </a:r>
          </a:p>
          <a:p>
            <a:pPr marL="514350" indent="-514350"/>
            <a:r>
              <a:rPr lang="en-US" sz="3000" dirty="0" smtClean="0"/>
              <a:t>say about themselves.</a:t>
            </a:r>
            <a:endParaRPr lang="en-US" sz="3000" dirty="0"/>
          </a:p>
        </p:txBody>
      </p:sp>
      <p:sp>
        <p:nvSpPr>
          <p:cNvPr id="14" name="Rectangle 13"/>
          <p:cNvSpPr/>
          <p:nvPr/>
        </p:nvSpPr>
        <p:spPr>
          <a:xfrm>
            <a:off x="51103" y="4538008"/>
            <a:ext cx="827662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>
              <a:buAutoNum type="arabicPeriod" startAt="2"/>
            </a:pPr>
            <a:r>
              <a:rPr lang="en-US" sz="3000" dirty="0" smtClean="0"/>
              <a:t>When you are done, raise your hand and I will </a:t>
            </a:r>
          </a:p>
          <a:p>
            <a:pPr marL="514350" indent="-514350"/>
            <a:r>
              <a:rPr lang="en-US" sz="3000" dirty="0" smtClean="0"/>
              <a:t>collect your card.</a:t>
            </a:r>
          </a:p>
        </p:txBody>
      </p:sp>
      <p:sp>
        <p:nvSpPr>
          <p:cNvPr id="15" name="Rectangle 14"/>
          <p:cNvSpPr/>
          <p:nvPr/>
        </p:nvSpPr>
        <p:spPr>
          <a:xfrm>
            <a:off x="29175" y="5537537"/>
            <a:ext cx="850745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>
              <a:buAutoNum type="arabicPeriod" startAt="3"/>
            </a:pPr>
            <a:r>
              <a:rPr lang="en-US" sz="3000" dirty="0" smtClean="0"/>
              <a:t>I will randomly pass our these cards to everyone</a:t>
            </a:r>
          </a:p>
          <a:p>
            <a:pPr marL="514350" indent="-514350"/>
            <a:r>
              <a:rPr lang="en-US" sz="3000" dirty="0" smtClean="0"/>
              <a:t>in the class.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First Things First:  Who Are You? And who is Schy?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2"/>
          <p:cNvSpPr txBox="1">
            <a:spLocks/>
          </p:cNvSpPr>
          <p:nvPr/>
        </p:nvSpPr>
        <p:spPr>
          <a:xfrm>
            <a:off x="1295400" y="274638"/>
            <a:ext cx="6248400" cy="63976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Personal Question</a:t>
            </a:r>
            <a:r>
              <a:rPr kumimoji="0" lang="en-US" sz="3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Scramble </a:t>
            </a: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(10 min)</a:t>
            </a: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57200" y="1752600"/>
            <a:ext cx="78366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The idea behind this activity is to learn some key details about your classmates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304800" y="914400"/>
            <a:ext cx="9143999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88136" lvl="2" indent="-457200"/>
            <a:r>
              <a:rPr lang="en-US" sz="1400" dirty="0" smtClean="0"/>
              <a:t>Objective: SWBAT: From memory, say one key detail about all of their classmates.</a:t>
            </a:r>
          </a:p>
          <a:p>
            <a:pPr marL="1117854" lvl="2" indent="-514350">
              <a:spcAft>
                <a:spcPts val="600"/>
              </a:spcAft>
            </a:pPr>
            <a:r>
              <a:rPr lang="en-US" sz="1400" dirty="0" smtClean="0"/>
              <a:t>By: By playing the Personal Question Scramble game and telling that detail to their classmates</a:t>
            </a:r>
          </a:p>
          <a:p>
            <a:pPr marL="1088136" lvl="2" indent="-457200"/>
            <a:endParaRPr lang="en-US" sz="1400" dirty="0" smtClean="0"/>
          </a:p>
        </p:txBody>
      </p:sp>
      <p:sp>
        <p:nvSpPr>
          <p:cNvPr id="12" name="Rectangle 11"/>
          <p:cNvSpPr/>
          <p:nvPr/>
        </p:nvSpPr>
        <p:spPr>
          <a:xfrm>
            <a:off x="228600" y="2057400"/>
            <a:ext cx="359367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/>
              <a:t>Here’s what your going to do…</a:t>
            </a:r>
            <a:endParaRPr lang="en-US" sz="2000" dirty="0"/>
          </a:p>
        </p:txBody>
      </p:sp>
      <p:sp>
        <p:nvSpPr>
          <p:cNvPr id="13" name="Rectangle 12"/>
          <p:cNvSpPr/>
          <p:nvPr/>
        </p:nvSpPr>
        <p:spPr>
          <a:xfrm>
            <a:off x="76200" y="2133600"/>
            <a:ext cx="9120969" cy="17851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r>
              <a:rPr lang="en-US" sz="3000" dirty="0" smtClean="0"/>
              <a:t>4. You must match the card to the person </a:t>
            </a:r>
            <a:r>
              <a:rPr lang="en-US" sz="5000" b="1" dirty="0" smtClean="0"/>
              <a:t>BUT</a:t>
            </a:r>
            <a:r>
              <a:rPr lang="en-US" sz="5000" dirty="0" smtClean="0"/>
              <a:t> </a:t>
            </a:r>
          </a:p>
          <a:p>
            <a:pPr marL="514350" indent="-514350"/>
            <a:r>
              <a:rPr lang="en-US" sz="3000" dirty="0" smtClean="0"/>
              <a:t>you </a:t>
            </a:r>
            <a:r>
              <a:rPr lang="en-US" sz="3000" u="sng" dirty="0" smtClean="0"/>
              <a:t>can only ask yes/no questions</a:t>
            </a:r>
            <a:r>
              <a:rPr lang="en-US" sz="3000" dirty="0" smtClean="0"/>
              <a:t>, and you </a:t>
            </a:r>
            <a:r>
              <a:rPr lang="en-US" sz="3000" u="sng" dirty="0" smtClean="0"/>
              <a:t>cannot use</a:t>
            </a:r>
          </a:p>
          <a:p>
            <a:pPr marL="514350" indent="-514350"/>
            <a:r>
              <a:rPr lang="en-US" sz="3000" u="sng" dirty="0" smtClean="0"/>
              <a:t>any of the words on the card</a:t>
            </a:r>
            <a:r>
              <a:rPr lang="en-US" sz="3000" dirty="0" smtClean="0"/>
              <a:t>. </a:t>
            </a:r>
            <a:endParaRPr lang="en-US" sz="3000" dirty="0"/>
          </a:p>
        </p:txBody>
      </p:sp>
      <p:sp>
        <p:nvSpPr>
          <p:cNvPr id="15" name="Rectangle 14"/>
          <p:cNvSpPr/>
          <p:nvPr/>
        </p:nvSpPr>
        <p:spPr>
          <a:xfrm>
            <a:off x="44984" y="3918704"/>
            <a:ext cx="765121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r>
              <a:rPr lang="en-US" sz="3000" b="1" dirty="0" smtClean="0"/>
              <a:t>-Here’s an example</a:t>
            </a:r>
            <a:r>
              <a:rPr lang="en-US" sz="3000" dirty="0" smtClean="0"/>
              <a:t>:</a:t>
            </a:r>
          </a:p>
          <a:p>
            <a:pPr marL="514350" indent="-514350"/>
            <a:r>
              <a:rPr lang="en-US" sz="3000" dirty="0" smtClean="0"/>
              <a:t>On my card, I write, “Hiked a 2100 mile trail”</a:t>
            </a:r>
          </a:p>
        </p:txBody>
      </p:sp>
      <p:sp>
        <p:nvSpPr>
          <p:cNvPr id="16" name="Rectangle 15"/>
          <p:cNvSpPr/>
          <p:nvPr/>
        </p:nvSpPr>
        <p:spPr>
          <a:xfrm>
            <a:off x="0" y="4876800"/>
            <a:ext cx="8806317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r>
              <a:rPr lang="en-US" sz="3000" b="1" dirty="0" smtClean="0"/>
              <a:t>-If you get this card, you might ask:</a:t>
            </a:r>
          </a:p>
          <a:p>
            <a:pPr marL="514350" indent="-514350"/>
            <a:r>
              <a:rPr lang="en-US" sz="3000" dirty="0" smtClean="0"/>
              <a:t>“Do you like outdoor activities?” </a:t>
            </a:r>
          </a:p>
          <a:p>
            <a:pPr marL="514350" indent="-514350"/>
            <a:r>
              <a:rPr lang="en-US" sz="3000" dirty="0" smtClean="0"/>
              <a:t>“Do you like exercising?” </a:t>
            </a:r>
          </a:p>
          <a:p>
            <a:pPr marL="514350" indent="-514350"/>
            <a:r>
              <a:rPr lang="en-US" sz="3000" dirty="0" smtClean="0"/>
              <a:t>“Have you ever traveled thousands of miles by foot?”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2"/>
          <p:cNvSpPr txBox="1">
            <a:spLocks/>
          </p:cNvSpPr>
          <p:nvPr/>
        </p:nvSpPr>
        <p:spPr>
          <a:xfrm>
            <a:off x="1295400" y="274638"/>
            <a:ext cx="6248400" cy="63976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Personal Question</a:t>
            </a:r>
            <a:r>
              <a:rPr kumimoji="0" lang="en-US" sz="3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Scramble </a:t>
            </a: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(10 min)</a:t>
            </a: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04800" y="914400"/>
            <a:ext cx="9143999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88136" lvl="2" indent="-457200"/>
            <a:r>
              <a:rPr lang="en-US" sz="1400" dirty="0" smtClean="0"/>
              <a:t>Objective: SWBAT: From memory, say one key detail about all of their classmates.</a:t>
            </a:r>
          </a:p>
          <a:p>
            <a:pPr marL="1117854" lvl="2" indent="-514350">
              <a:spcAft>
                <a:spcPts val="600"/>
              </a:spcAft>
            </a:pPr>
            <a:r>
              <a:rPr lang="en-US" sz="1400" dirty="0" smtClean="0"/>
              <a:t>By: By playing the Personal Question Scramble game and telling that detail to their classmates</a:t>
            </a:r>
          </a:p>
          <a:p>
            <a:pPr marL="1088136" lvl="2" indent="-457200"/>
            <a:endParaRPr lang="en-US" sz="1400" dirty="0" smtClean="0"/>
          </a:p>
        </p:txBody>
      </p:sp>
      <p:sp>
        <p:nvSpPr>
          <p:cNvPr id="16" name="Rectangle 15"/>
          <p:cNvSpPr/>
          <p:nvPr/>
        </p:nvSpPr>
        <p:spPr>
          <a:xfrm>
            <a:off x="0" y="1905000"/>
            <a:ext cx="9087156" cy="37856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r>
              <a:rPr lang="en-US" sz="3000" dirty="0" smtClean="0"/>
              <a:t>Once you think you’ve matched the card to the person,</a:t>
            </a:r>
          </a:p>
          <a:p>
            <a:pPr marL="514350" indent="-514350"/>
            <a:r>
              <a:rPr lang="en-US" sz="3000" dirty="0" smtClean="0"/>
              <a:t>show the person the card.</a:t>
            </a:r>
          </a:p>
          <a:p>
            <a:pPr marL="514350" indent="-514350"/>
            <a:endParaRPr lang="en-US" sz="3000" dirty="0" smtClean="0"/>
          </a:p>
          <a:p>
            <a:pPr marL="514350" indent="-514350"/>
            <a:r>
              <a:rPr lang="en-US" sz="3000" dirty="0" smtClean="0"/>
              <a:t>If the match is </a:t>
            </a:r>
            <a:r>
              <a:rPr lang="en-US" sz="3000" b="1" dirty="0" smtClean="0"/>
              <a:t>correct</a:t>
            </a:r>
            <a:r>
              <a:rPr lang="en-US" sz="3000" dirty="0" smtClean="0"/>
              <a:t> let the person write their name </a:t>
            </a:r>
          </a:p>
          <a:p>
            <a:pPr marL="514350" indent="-514350"/>
            <a:r>
              <a:rPr lang="en-US" sz="3000" dirty="0" smtClean="0"/>
              <a:t>on the card.  Then take your card and sit on down </a:t>
            </a:r>
            <a:r>
              <a:rPr lang="en-US" sz="3000" dirty="0" err="1" smtClean="0">
                <a:sym typeface="Wingdings"/>
              </a:rPr>
              <a:t></a:t>
            </a:r>
            <a:endParaRPr lang="en-US" sz="3000" dirty="0" smtClean="0"/>
          </a:p>
          <a:p>
            <a:pPr marL="514350" indent="-514350"/>
            <a:endParaRPr lang="en-US" sz="3000" dirty="0" smtClean="0"/>
          </a:p>
          <a:p>
            <a:pPr marL="514350" indent="-514350"/>
            <a:r>
              <a:rPr lang="en-US" sz="3000" dirty="0" smtClean="0"/>
              <a:t>If the match is </a:t>
            </a:r>
            <a:r>
              <a:rPr lang="en-US" sz="3000" b="1" dirty="0" smtClean="0"/>
              <a:t>incorrect</a:t>
            </a:r>
            <a:r>
              <a:rPr lang="en-US" sz="3000" dirty="0" smtClean="0"/>
              <a:t>, let the person write the word</a:t>
            </a:r>
          </a:p>
          <a:p>
            <a:pPr marL="514350" indent="-514350"/>
            <a:r>
              <a:rPr lang="en-US" sz="3000" dirty="0" smtClean="0"/>
              <a:t>“nope” on your card.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2"/>
          <p:cNvSpPr txBox="1">
            <a:spLocks/>
          </p:cNvSpPr>
          <p:nvPr/>
        </p:nvSpPr>
        <p:spPr>
          <a:xfrm>
            <a:off x="1295400" y="274638"/>
            <a:ext cx="6248400" cy="63976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Share Out</a:t>
            </a:r>
            <a:r>
              <a:rPr kumimoji="0" lang="en-US" sz="3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(10 min)</a:t>
            </a: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04800" y="914400"/>
            <a:ext cx="9143999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88136" lvl="2" indent="-457200"/>
            <a:r>
              <a:rPr lang="en-US" sz="1400" dirty="0" smtClean="0"/>
              <a:t>Objective: SWBAT: From memory, say one key detail about all of their classmates.</a:t>
            </a:r>
          </a:p>
          <a:p>
            <a:pPr marL="1117854" lvl="2" indent="-514350">
              <a:spcAft>
                <a:spcPts val="600"/>
              </a:spcAft>
            </a:pPr>
            <a:r>
              <a:rPr lang="en-US" sz="1400" dirty="0" smtClean="0"/>
              <a:t>By: By playing the Personal Question Scramble game and telling that detail to their classmates</a:t>
            </a:r>
          </a:p>
          <a:p>
            <a:pPr marL="1088136" lvl="2" indent="-457200"/>
            <a:endParaRPr lang="en-US" sz="1400" dirty="0" smtClean="0"/>
          </a:p>
        </p:txBody>
      </p:sp>
      <p:sp>
        <p:nvSpPr>
          <p:cNvPr id="16" name="Rectangle 15"/>
          <p:cNvSpPr/>
          <p:nvPr/>
        </p:nvSpPr>
        <p:spPr>
          <a:xfrm>
            <a:off x="762000" y="1828800"/>
            <a:ext cx="7326795" cy="37856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 algn="ctr"/>
            <a:r>
              <a:rPr lang="en-US" sz="6000" dirty="0" smtClean="0"/>
              <a:t>Share the information </a:t>
            </a:r>
          </a:p>
          <a:p>
            <a:pPr marL="514350" indent="-514350" algn="ctr"/>
            <a:r>
              <a:rPr lang="en-US" sz="6000" dirty="0" smtClean="0"/>
              <a:t>you learned about </a:t>
            </a:r>
          </a:p>
          <a:p>
            <a:pPr marL="514350" indent="-514350" algn="ctr"/>
            <a:r>
              <a:rPr lang="en-US" sz="6000" dirty="0" smtClean="0"/>
              <a:t>your classmates with </a:t>
            </a:r>
          </a:p>
          <a:p>
            <a:pPr marL="514350" indent="-514350" algn="ctr"/>
            <a:r>
              <a:rPr lang="en-US" sz="6000" dirty="0" smtClean="0"/>
              <a:t>all of us!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2"/>
          <p:cNvSpPr txBox="1">
            <a:spLocks/>
          </p:cNvSpPr>
          <p:nvPr/>
        </p:nvSpPr>
        <p:spPr>
          <a:xfrm>
            <a:off x="1295400" y="274638"/>
            <a:ext cx="6248400" cy="63976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000" dirty="0" smtClean="0">
                <a:latin typeface="+mj-lt"/>
                <a:ea typeface="+mj-ea"/>
                <a:cs typeface="+mj-cs"/>
              </a:rPr>
              <a:t>Getting to Know You</a:t>
            </a:r>
            <a:r>
              <a:rPr kumimoji="0" lang="en-US" sz="3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(5 min)</a:t>
            </a: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04800" y="914400"/>
            <a:ext cx="9143999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88136" lvl="2" indent="-457200"/>
            <a:r>
              <a:rPr lang="en-US" sz="1400" dirty="0" smtClean="0"/>
              <a:t>Objective: SWBAT: From memory, say one key detail about all of their classmates.</a:t>
            </a:r>
          </a:p>
          <a:p>
            <a:pPr marL="1117854" lvl="2" indent="-514350">
              <a:spcAft>
                <a:spcPts val="600"/>
              </a:spcAft>
            </a:pPr>
            <a:r>
              <a:rPr lang="en-US" sz="1400" dirty="0" smtClean="0"/>
              <a:t>By: By playing the Personal Question Scramble game and telling that detail to their classmates</a:t>
            </a:r>
          </a:p>
          <a:p>
            <a:pPr marL="1088136" lvl="2" indent="-457200"/>
            <a:endParaRPr lang="en-US" sz="1400" dirty="0" smtClean="0"/>
          </a:p>
        </p:txBody>
      </p:sp>
      <p:sp>
        <p:nvSpPr>
          <p:cNvPr id="16" name="Rectangle 15"/>
          <p:cNvSpPr/>
          <p:nvPr/>
        </p:nvSpPr>
        <p:spPr>
          <a:xfrm>
            <a:off x="76200" y="2633008"/>
            <a:ext cx="9020469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 algn="ctr"/>
            <a:r>
              <a:rPr lang="en-US" sz="6000" dirty="0" smtClean="0"/>
              <a:t>Read my responses.</a:t>
            </a:r>
          </a:p>
          <a:p>
            <a:pPr marL="514350" indent="-514350" algn="ctr"/>
            <a:r>
              <a:rPr lang="en-US" sz="6000" dirty="0" smtClean="0"/>
              <a:t>Write yours for homework.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019300" y="274638"/>
            <a:ext cx="5524500" cy="639762"/>
          </a:xfrm>
          <a:ln>
            <a:solidFill>
              <a:schemeClr val="tx1"/>
            </a:solidFill>
          </a:ln>
        </p:spPr>
        <p:txBody>
          <a:bodyPr/>
          <a:lstStyle/>
          <a:p>
            <a:r>
              <a:rPr lang="en-US" sz="3000" dirty="0" smtClean="0"/>
              <a:t>Closing (1 min)</a:t>
            </a:r>
            <a:endParaRPr lang="en-US" sz="300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52400" y="3276600"/>
            <a:ext cx="9144000" cy="3048000"/>
          </a:xfrm>
        </p:spPr>
        <p:txBody>
          <a:bodyPr>
            <a:normAutofit fontScale="25000" lnSpcReduction="20000"/>
          </a:bodyPr>
          <a:lstStyle/>
          <a:p>
            <a:endParaRPr lang="en-US" dirty="0" smtClean="0"/>
          </a:p>
          <a:p>
            <a:pPr>
              <a:buNone/>
            </a:pPr>
            <a:r>
              <a:rPr lang="en-US" sz="12000" dirty="0" smtClean="0"/>
              <a:t>Language (How you will master the knowledge)</a:t>
            </a:r>
          </a:p>
          <a:p>
            <a:pPr>
              <a:spcAft>
                <a:spcPts val="600"/>
              </a:spcAft>
              <a:buNone/>
            </a:pPr>
            <a:r>
              <a:rPr lang="en-US" sz="8000" dirty="0" smtClean="0"/>
              <a:t>	</a:t>
            </a:r>
            <a:r>
              <a:rPr lang="en-US" sz="8000" u="sng" dirty="0" smtClean="0"/>
              <a:t>By:</a:t>
            </a:r>
            <a:endParaRPr lang="en-US" sz="8000" dirty="0" smtClean="0"/>
          </a:p>
          <a:p>
            <a:pPr marL="1117854" lvl="2" indent="-514350">
              <a:spcAft>
                <a:spcPts val="600"/>
              </a:spcAft>
              <a:buFont typeface="+mj-lt"/>
              <a:buAutoNum type="arabicPeriod"/>
            </a:pPr>
            <a:r>
              <a:rPr lang="en-US" sz="8000" dirty="0" smtClean="0"/>
              <a:t>Speaking during the name game</a:t>
            </a:r>
          </a:p>
          <a:p>
            <a:pPr marL="1117854" lvl="2" indent="-514350">
              <a:spcAft>
                <a:spcPts val="600"/>
              </a:spcAft>
              <a:buFont typeface="+mj-lt"/>
              <a:buAutoNum type="arabicPeriod"/>
            </a:pPr>
            <a:r>
              <a:rPr lang="en-US" sz="8000" dirty="0" smtClean="0"/>
              <a:t>By playing the Personal Question Scramble game </a:t>
            </a:r>
          </a:p>
          <a:p>
            <a:pPr marL="1575054" lvl="3" indent="-514350">
              <a:spcAft>
                <a:spcPts val="600"/>
              </a:spcAft>
            </a:pPr>
            <a:r>
              <a:rPr lang="en-US" sz="7800" dirty="0" smtClean="0"/>
              <a:t>By telling that detail to their classmates</a:t>
            </a:r>
          </a:p>
        </p:txBody>
      </p:sp>
      <p:sp>
        <p:nvSpPr>
          <p:cNvPr id="4" name="Rectangle 3"/>
          <p:cNvSpPr/>
          <p:nvPr/>
        </p:nvSpPr>
        <p:spPr>
          <a:xfrm>
            <a:off x="2286000" y="-25494302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Content (The knowledge you’ll master today)</a:t>
            </a:r>
          </a:p>
          <a:p>
            <a:r>
              <a:rPr lang="en-US" u="sng" dirty="0" smtClean="0"/>
              <a:t>SWBAT</a:t>
            </a:r>
            <a:r>
              <a:rPr lang="en-US" dirty="0" smtClean="0"/>
              <a:t>: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rough 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class-wide final-draft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Define the word “norm” and explain why it is important to have norms</a:t>
            </a:r>
          </a:p>
          <a:p>
            <a:pPr marL="1088136" lvl="2" indent="-457200">
              <a:buNone/>
            </a:pPr>
            <a:endParaRPr lang="en-US" b="1" dirty="0" smtClean="0"/>
          </a:p>
        </p:txBody>
      </p:sp>
      <p:sp>
        <p:nvSpPr>
          <p:cNvPr id="5" name="Rectangle 4"/>
          <p:cNvSpPr/>
          <p:nvPr/>
        </p:nvSpPr>
        <p:spPr>
          <a:xfrm>
            <a:off x="152400" y="1718608"/>
            <a:ext cx="92202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000" dirty="0" smtClean="0"/>
              <a:t>Content (The knowledge you’ll master today)</a:t>
            </a:r>
          </a:p>
          <a:p>
            <a:r>
              <a:rPr lang="en-US" sz="2000" u="sng" dirty="0" smtClean="0"/>
              <a:t>SWBAT</a:t>
            </a:r>
            <a:r>
              <a:rPr lang="en-US" sz="2000" dirty="0" smtClean="0"/>
              <a:t>: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sz="2000" dirty="0" smtClean="0"/>
              <a:t>From memory, say all the names of their classmates.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sz="2000" dirty="0" smtClean="0"/>
              <a:t>From memory, say one key detail about all of their classmates.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914400"/>
            <a:ext cx="8742261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5760" lvl="0" indent="-256032" algn="ctr" defTabSz="914400">
              <a:spcBef>
                <a:spcPts val="400"/>
              </a:spcBef>
              <a:buClr>
                <a:schemeClr val="accent1"/>
              </a:buClr>
              <a:buSzPct val="68000"/>
              <a:buFont typeface="Wingdings 3"/>
              <a:buChar char=""/>
              <a:defRPr/>
            </a:pPr>
            <a:r>
              <a:rPr lang="en-US" sz="3000" dirty="0" smtClean="0"/>
              <a:t>Did you master the following objectives?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dirty="0" smtClean="0"/>
              <a:t>On a separate sheet of paper, write your </a:t>
            </a:r>
            <a:r>
              <a:rPr lang="en-US" b="1" dirty="0" smtClean="0"/>
              <a:t>NAME, DATE, and BLOCK at the top. </a:t>
            </a:r>
          </a:p>
          <a:p>
            <a:endParaRPr lang="en-US" b="1" dirty="0" smtClean="0"/>
          </a:p>
          <a:p>
            <a:pPr>
              <a:buNone/>
            </a:pPr>
            <a:r>
              <a:rPr lang="en-US" b="1" dirty="0" smtClean="0"/>
              <a:t>Then number your paper and write </a:t>
            </a:r>
            <a:r>
              <a:rPr lang="en-US" dirty="0" smtClean="0"/>
              <a:t>responses to the following questions.</a:t>
            </a:r>
          </a:p>
          <a:p>
            <a:endParaRPr lang="en-US" dirty="0" smtClean="0"/>
          </a:p>
          <a:p>
            <a:pPr marL="850392" lvl="1">
              <a:buFont typeface="+mj-lt"/>
              <a:buAutoNum type="arabicPeriod"/>
            </a:pPr>
            <a:r>
              <a:rPr lang="en-US" dirty="0" smtClean="0"/>
              <a:t>What are the names of everyone in the class? (If you can’t do this from memory, ask the person)</a:t>
            </a:r>
          </a:p>
          <a:p>
            <a:pPr marL="850392" lvl="1" indent="-457200">
              <a:buNone/>
            </a:pPr>
            <a:endParaRPr lang="en-US" dirty="0" smtClean="0"/>
          </a:p>
          <a:p>
            <a:pPr marL="850392" lvl="1" indent="-457200">
              <a:buFont typeface="+mj-lt"/>
              <a:buAutoNum type="arabicPeriod"/>
            </a:pPr>
            <a:r>
              <a:rPr lang="en-US" dirty="0" smtClean="0"/>
              <a:t>Next to each name, write one key detail about that person.  (If you can’t do this from memory, ask the person)</a:t>
            </a:r>
          </a:p>
          <a:p>
            <a:pPr marL="850392" lvl="1" indent="-457200">
              <a:buFont typeface="+mj-lt"/>
              <a:buAutoNum type="arabicPeriod"/>
            </a:pPr>
            <a:endParaRPr lang="en-US" dirty="0"/>
          </a:p>
        </p:txBody>
      </p:sp>
      <p:sp>
        <p:nvSpPr>
          <p:cNvPr id="4" name="Title 2"/>
          <p:cNvSpPr txBox="1">
            <a:spLocks/>
          </p:cNvSpPr>
          <p:nvPr/>
        </p:nvSpPr>
        <p:spPr>
          <a:xfrm>
            <a:off x="2019300" y="274638"/>
            <a:ext cx="5524500" cy="63976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000" dirty="0" smtClean="0">
                <a:latin typeface="+mj-lt"/>
                <a:ea typeface="+mj-ea"/>
                <a:cs typeface="+mj-cs"/>
              </a:rPr>
              <a:t>Exit Slip </a:t>
            </a: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(</a:t>
            </a:r>
            <a:r>
              <a:rPr lang="en-US" sz="3000" dirty="0" smtClean="0">
                <a:latin typeface="+mj-lt"/>
                <a:ea typeface="+mj-ea"/>
                <a:cs typeface="+mj-cs"/>
              </a:rPr>
              <a:t>3</a:t>
            </a: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min)</a:t>
            </a: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28600" y="639762"/>
            <a:ext cx="8915400" cy="5532438"/>
          </a:xfrm>
        </p:spPr>
        <p:txBody>
          <a:bodyPr anchor="t">
            <a:noAutofit/>
          </a:bodyPr>
          <a:lstStyle/>
          <a:p>
            <a:pPr algn="ctr">
              <a:buNone/>
            </a:pPr>
            <a:r>
              <a:rPr lang="en-US" sz="2000" dirty="0" smtClean="0"/>
              <a:t>Each day </a:t>
            </a:r>
            <a:r>
              <a:rPr lang="en-US" sz="2000" b="1" dirty="0" smtClean="0"/>
              <a:t>YOU</a:t>
            </a:r>
            <a:r>
              <a:rPr lang="en-US" sz="2000" dirty="0" smtClean="0"/>
              <a:t> will decide the grade you deserve.*</a:t>
            </a:r>
          </a:p>
          <a:p>
            <a:pPr>
              <a:buNone/>
            </a:pPr>
            <a:endParaRPr lang="en-US" sz="2000" dirty="0" smtClean="0"/>
          </a:p>
          <a:p>
            <a:pPr>
              <a:buNone/>
            </a:pPr>
            <a:r>
              <a:rPr lang="en-US" sz="2000" dirty="0" smtClean="0"/>
              <a:t>Your 5-point daily participation grade is based on </a:t>
            </a:r>
            <a:r>
              <a:rPr lang="en-US" sz="2000" dirty="0" err="1" smtClean="0"/>
              <a:t>CLA’s</a:t>
            </a:r>
            <a:r>
              <a:rPr lang="en-US" sz="2000" dirty="0" smtClean="0"/>
              <a:t> core-values:</a:t>
            </a:r>
          </a:p>
          <a:p>
            <a:pPr algn="ctr">
              <a:buNone/>
            </a:pPr>
            <a:r>
              <a:rPr lang="en-US" sz="3000" dirty="0" smtClean="0"/>
              <a:t>CLA Students are S.M.A.R.T.</a:t>
            </a:r>
          </a:p>
          <a:p>
            <a:pPr>
              <a:spcAft>
                <a:spcPts val="1400"/>
              </a:spcAft>
              <a:buNone/>
            </a:pPr>
            <a:r>
              <a:rPr lang="en-US" sz="2000" b="1" dirty="0" smtClean="0"/>
              <a:t>S </a:t>
            </a:r>
            <a:r>
              <a:rPr lang="en-US" sz="2000" dirty="0" smtClean="0"/>
              <a:t>= Self-Controlled</a:t>
            </a:r>
          </a:p>
          <a:p>
            <a:pPr>
              <a:spcAft>
                <a:spcPts val="1400"/>
              </a:spcAft>
              <a:buNone/>
            </a:pPr>
            <a:r>
              <a:rPr lang="en-US" sz="2000" b="1" dirty="0" smtClean="0"/>
              <a:t>M </a:t>
            </a:r>
            <a:r>
              <a:rPr lang="en-US" sz="2000" dirty="0" smtClean="0"/>
              <a:t>= Motivated</a:t>
            </a:r>
          </a:p>
          <a:p>
            <a:pPr>
              <a:spcAft>
                <a:spcPts val="1400"/>
              </a:spcAft>
              <a:buNone/>
            </a:pPr>
            <a:r>
              <a:rPr lang="en-US" sz="2000" b="1" dirty="0" smtClean="0"/>
              <a:t>A </a:t>
            </a:r>
            <a:r>
              <a:rPr lang="en-US" sz="2000" dirty="0" smtClean="0"/>
              <a:t>= Accountable</a:t>
            </a:r>
          </a:p>
          <a:p>
            <a:pPr>
              <a:spcAft>
                <a:spcPts val="1400"/>
              </a:spcAft>
              <a:buNone/>
            </a:pPr>
            <a:r>
              <a:rPr lang="en-US" sz="2000" b="1" dirty="0" smtClean="0"/>
              <a:t>R </a:t>
            </a:r>
            <a:r>
              <a:rPr lang="en-US" sz="2000" dirty="0" smtClean="0"/>
              <a:t>= Respectful</a:t>
            </a:r>
          </a:p>
          <a:p>
            <a:pPr>
              <a:spcAft>
                <a:spcPts val="1400"/>
              </a:spcAft>
              <a:buNone/>
            </a:pPr>
            <a:r>
              <a:rPr lang="en-US" sz="2000" b="1" dirty="0" smtClean="0"/>
              <a:t>T </a:t>
            </a:r>
            <a:r>
              <a:rPr lang="en-US" sz="2000" dirty="0" smtClean="0"/>
              <a:t>= Timely</a:t>
            </a:r>
          </a:p>
          <a:p>
            <a:pPr algn="ctr">
              <a:buNone/>
            </a:pPr>
            <a:r>
              <a:rPr lang="en-US" sz="3000" dirty="0" smtClean="0"/>
              <a:t>What do you deserve today?</a:t>
            </a:r>
            <a:endParaRPr lang="en-US" sz="2000" dirty="0" smtClean="0"/>
          </a:p>
          <a:p>
            <a:pPr algn="r">
              <a:buNone/>
            </a:pPr>
            <a:r>
              <a:rPr lang="en-US" sz="1400" dirty="0" smtClean="0"/>
              <a:t>*One point for each core-value (5 points possible each day).  I reserve the right to change these grades.</a:t>
            </a:r>
          </a:p>
          <a:p>
            <a:pPr algn="ctr">
              <a:buNone/>
            </a:pPr>
            <a:endParaRPr lang="en-US" sz="2000" dirty="0" smtClean="0"/>
          </a:p>
          <a:p>
            <a:endParaRPr lang="en-US" sz="2000" dirty="0" smtClean="0"/>
          </a:p>
          <a:p>
            <a:endParaRPr lang="en-US" sz="2000" dirty="0"/>
          </a:p>
        </p:txBody>
      </p:sp>
      <p:sp>
        <p:nvSpPr>
          <p:cNvPr id="5" name="Title 2"/>
          <p:cNvSpPr txBox="1">
            <a:spLocks/>
          </p:cNvSpPr>
          <p:nvPr/>
        </p:nvSpPr>
        <p:spPr>
          <a:xfrm>
            <a:off x="914400" y="76200"/>
            <a:ext cx="7620000" cy="63976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SMART (Participation) Grade (5 min)</a:t>
            </a: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71500" y="1676400"/>
            <a:ext cx="8001000" cy="4953000"/>
          </a:xfrm>
        </p:spPr>
        <p:txBody>
          <a:bodyPr>
            <a:normAutofit fontScale="85000" lnSpcReduction="20000"/>
          </a:bodyPr>
          <a:lstStyle/>
          <a:p>
            <a:pPr marL="624078" indent="-514350">
              <a:buFont typeface="+mj-lt"/>
              <a:buAutoNum type="arabicPeriod"/>
            </a:pPr>
            <a:r>
              <a:rPr lang="en-US" dirty="0" smtClean="0"/>
              <a:t>Do Now (5 min)</a:t>
            </a:r>
          </a:p>
          <a:p>
            <a:pPr marL="624078" indent="-514350">
              <a:buFont typeface="+mj-lt"/>
              <a:buAutoNum type="arabicPeriod"/>
            </a:pPr>
            <a:r>
              <a:rPr lang="en-US" dirty="0" smtClean="0"/>
              <a:t>Objectives (2 min)</a:t>
            </a:r>
          </a:p>
          <a:p>
            <a:pPr marL="624078" indent="-514350">
              <a:buFont typeface="+mj-lt"/>
              <a:buAutoNum type="arabicPeriod"/>
            </a:pPr>
            <a:r>
              <a:rPr lang="en-US" dirty="0" smtClean="0"/>
              <a:t>Name Game (10 min)</a:t>
            </a:r>
          </a:p>
          <a:p>
            <a:pPr marL="624078" indent="-514350">
              <a:buFont typeface="+mj-lt"/>
              <a:buAutoNum type="arabicPeriod"/>
            </a:pPr>
            <a:r>
              <a:rPr lang="en-US" dirty="0" smtClean="0"/>
              <a:t>A Bit About Schy (10 min)</a:t>
            </a:r>
          </a:p>
          <a:p>
            <a:pPr marL="624078" indent="-514350">
              <a:buFont typeface="+mj-lt"/>
              <a:buAutoNum type="arabicPeriod"/>
            </a:pPr>
            <a:r>
              <a:rPr lang="en-US" dirty="0" smtClean="0"/>
              <a:t>Personal Question Scramble (10 min)</a:t>
            </a:r>
          </a:p>
          <a:p>
            <a:pPr marL="624078" indent="-514350">
              <a:buFont typeface="+mj-lt"/>
              <a:buAutoNum type="arabicPeriod"/>
            </a:pPr>
            <a:r>
              <a:rPr lang="en-US" dirty="0" smtClean="0"/>
              <a:t>Share Out (10 min)</a:t>
            </a:r>
          </a:p>
          <a:p>
            <a:pPr marL="624078" indent="-514350">
              <a:buFont typeface="+mj-lt"/>
              <a:buAutoNum type="arabicPeriod"/>
            </a:pPr>
            <a:r>
              <a:rPr lang="en-US" dirty="0" smtClean="0"/>
              <a:t>Getting to Know You (5 min)</a:t>
            </a:r>
          </a:p>
          <a:p>
            <a:pPr marL="624078" indent="-514350">
              <a:buFont typeface="+mj-lt"/>
              <a:buAutoNum type="arabicPeriod"/>
            </a:pPr>
            <a:r>
              <a:rPr lang="en-US" dirty="0" smtClean="0"/>
              <a:t>Closing (1 min)</a:t>
            </a:r>
          </a:p>
          <a:p>
            <a:pPr marL="624078" indent="-514350">
              <a:buFont typeface="+mj-lt"/>
              <a:buAutoNum type="arabicPeriod"/>
            </a:pPr>
            <a:r>
              <a:rPr lang="en-US" dirty="0" smtClean="0"/>
              <a:t>Exit Slip (3 min)</a:t>
            </a:r>
          </a:p>
          <a:p>
            <a:pPr marL="624078" indent="-514350">
              <a:buFont typeface="+mj-lt"/>
              <a:buAutoNum type="arabicPeriod"/>
            </a:pPr>
            <a:r>
              <a:rPr lang="en-US" dirty="0" smtClean="0"/>
              <a:t>Participation Grades (5 min)</a:t>
            </a:r>
            <a:endParaRPr lang="en-US" dirty="0"/>
          </a:p>
        </p:txBody>
      </p:sp>
      <p:sp>
        <p:nvSpPr>
          <p:cNvPr id="4" name="Title 2"/>
          <p:cNvSpPr txBox="1">
            <a:spLocks/>
          </p:cNvSpPr>
          <p:nvPr/>
        </p:nvSpPr>
        <p:spPr>
          <a:xfrm>
            <a:off x="2019300" y="274638"/>
            <a:ext cx="5524500" cy="63976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Agenda</a:t>
            </a: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019300" y="274638"/>
            <a:ext cx="5524500" cy="639762"/>
          </a:xfrm>
          <a:ln>
            <a:solidFill>
              <a:schemeClr val="tx1"/>
            </a:solidFill>
          </a:ln>
        </p:spPr>
        <p:txBody>
          <a:bodyPr/>
          <a:lstStyle/>
          <a:p>
            <a:r>
              <a:rPr lang="en-US" sz="3000" dirty="0" smtClean="0"/>
              <a:t>Objectives (2 min)</a:t>
            </a:r>
            <a:endParaRPr lang="en-US" sz="300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52400" y="3276600"/>
            <a:ext cx="9144000" cy="3048000"/>
          </a:xfrm>
        </p:spPr>
        <p:txBody>
          <a:bodyPr>
            <a:normAutofit fontScale="25000" lnSpcReduction="20000"/>
          </a:bodyPr>
          <a:lstStyle/>
          <a:p>
            <a:endParaRPr lang="en-US" dirty="0" smtClean="0"/>
          </a:p>
          <a:p>
            <a:pPr>
              <a:buNone/>
            </a:pPr>
            <a:r>
              <a:rPr lang="en-US" sz="12000" dirty="0" smtClean="0"/>
              <a:t>Language (How you will master the knowledge)</a:t>
            </a:r>
          </a:p>
          <a:p>
            <a:pPr>
              <a:spcAft>
                <a:spcPts val="600"/>
              </a:spcAft>
              <a:buNone/>
            </a:pPr>
            <a:r>
              <a:rPr lang="en-US" sz="8000" dirty="0" smtClean="0"/>
              <a:t>	</a:t>
            </a:r>
            <a:r>
              <a:rPr lang="en-US" sz="8000" u="sng" dirty="0" smtClean="0"/>
              <a:t>By:</a:t>
            </a:r>
            <a:endParaRPr lang="en-US" sz="8000" dirty="0" smtClean="0"/>
          </a:p>
          <a:p>
            <a:pPr marL="1117854" lvl="2" indent="-514350">
              <a:spcAft>
                <a:spcPts val="600"/>
              </a:spcAft>
              <a:buFont typeface="+mj-lt"/>
              <a:buAutoNum type="arabicPeriod"/>
            </a:pPr>
            <a:r>
              <a:rPr lang="en-US" sz="8000" dirty="0" smtClean="0"/>
              <a:t>Speaking during the name game</a:t>
            </a:r>
          </a:p>
          <a:p>
            <a:pPr marL="1117854" lvl="2" indent="-514350">
              <a:spcAft>
                <a:spcPts val="600"/>
              </a:spcAft>
              <a:buFont typeface="+mj-lt"/>
              <a:buAutoNum type="arabicPeriod"/>
            </a:pPr>
            <a:r>
              <a:rPr lang="en-US" sz="8000" dirty="0" smtClean="0"/>
              <a:t>By playing the Personal Question Scramble game </a:t>
            </a:r>
          </a:p>
          <a:p>
            <a:pPr marL="1575054" lvl="3" indent="-514350">
              <a:spcAft>
                <a:spcPts val="600"/>
              </a:spcAft>
            </a:pPr>
            <a:r>
              <a:rPr lang="en-US" sz="7800" dirty="0" smtClean="0"/>
              <a:t>By telling that detail to their classmates</a:t>
            </a:r>
          </a:p>
        </p:txBody>
      </p:sp>
      <p:sp>
        <p:nvSpPr>
          <p:cNvPr id="4" name="Rectangle 3"/>
          <p:cNvSpPr/>
          <p:nvPr/>
        </p:nvSpPr>
        <p:spPr>
          <a:xfrm>
            <a:off x="2286000" y="-25494302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Content (The knowledge you’ll master today)</a:t>
            </a:r>
          </a:p>
          <a:p>
            <a:r>
              <a:rPr lang="en-US" u="sng" dirty="0" smtClean="0"/>
              <a:t>SWBAT</a:t>
            </a:r>
            <a:r>
              <a:rPr lang="en-US" dirty="0" smtClean="0"/>
              <a:t>: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rough 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class-wide final-draft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Define the word “norm” and explain why it is important to have norms</a:t>
            </a:r>
          </a:p>
          <a:p>
            <a:pPr marL="1088136" lvl="2" indent="-457200">
              <a:buNone/>
            </a:pPr>
            <a:endParaRPr lang="en-US" b="1" dirty="0" smtClean="0"/>
          </a:p>
        </p:txBody>
      </p:sp>
      <p:sp>
        <p:nvSpPr>
          <p:cNvPr id="5" name="Rectangle 4"/>
          <p:cNvSpPr/>
          <p:nvPr/>
        </p:nvSpPr>
        <p:spPr>
          <a:xfrm>
            <a:off x="152400" y="1718608"/>
            <a:ext cx="92202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000" dirty="0" smtClean="0"/>
              <a:t>Content (The knowledge you’ll master today)</a:t>
            </a:r>
          </a:p>
          <a:p>
            <a:r>
              <a:rPr lang="en-US" sz="2000" u="sng" dirty="0" smtClean="0"/>
              <a:t>SWBAT</a:t>
            </a:r>
            <a:r>
              <a:rPr lang="en-US" sz="2000" dirty="0" smtClean="0"/>
              <a:t>: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sz="2000" dirty="0" smtClean="0"/>
              <a:t>From memory, say all the names of their classmates.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sz="2000" dirty="0" smtClean="0"/>
              <a:t>From memory, say one key detail about all of their classmates.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2019300" y="152400"/>
            <a:ext cx="5524500" cy="639762"/>
          </a:xfrm>
          <a:ln>
            <a:solidFill>
              <a:schemeClr val="tx1"/>
            </a:solidFill>
          </a:ln>
        </p:spPr>
        <p:txBody>
          <a:bodyPr/>
          <a:lstStyle/>
          <a:p>
            <a:r>
              <a:rPr lang="en-US" sz="3000" dirty="0" smtClean="0"/>
              <a:t>Name Game (10 min)</a:t>
            </a:r>
            <a:endParaRPr lang="en-US" sz="3000" dirty="0"/>
          </a:p>
        </p:txBody>
      </p:sp>
      <p:sp>
        <p:nvSpPr>
          <p:cNvPr id="11" name="Rectangle 10"/>
          <p:cNvSpPr/>
          <p:nvPr/>
        </p:nvSpPr>
        <p:spPr>
          <a:xfrm>
            <a:off x="203491" y="1676400"/>
            <a:ext cx="267727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000" dirty="0" smtClean="0"/>
              <a:t>1. Please, stand </a:t>
            </a:r>
          </a:p>
          <a:p>
            <a:r>
              <a:rPr lang="en-US" sz="3000" dirty="0" smtClean="0"/>
              <a:t>in a circle</a:t>
            </a:r>
            <a:endParaRPr lang="en-US" sz="3000" dirty="0"/>
          </a:p>
        </p:txBody>
      </p:sp>
      <p:sp>
        <p:nvSpPr>
          <p:cNvPr id="12" name="Rectangle 11"/>
          <p:cNvSpPr/>
          <p:nvPr/>
        </p:nvSpPr>
        <p:spPr>
          <a:xfrm>
            <a:off x="660400" y="762000"/>
            <a:ext cx="817880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2"/>
            <a:r>
              <a:rPr lang="en-US" sz="2000" dirty="0" smtClean="0"/>
              <a:t>Objective: SWBAT: From memory, say all the names of their classmates. 				By: Speaking during the name game</a:t>
            </a:r>
          </a:p>
          <a:p>
            <a:pPr marL="0" lvl="2"/>
            <a:endParaRPr lang="en-US" sz="2000" dirty="0" smtClean="0"/>
          </a:p>
          <a:p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1400" y="1981200"/>
            <a:ext cx="5381885" cy="35814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35046" y="2667000"/>
            <a:ext cx="3454792" cy="27084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000" dirty="0" smtClean="0"/>
              <a:t>2. Say your  name </a:t>
            </a:r>
          </a:p>
          <a:p>
            <a:r>
              <a:rPr lang="en-US" sz="3000" dirty="0" smtClean="0"/>
              <a:t>and a word, starting </a:t>
            </a:r>
          </a:p>
          <a:p>
            <a:r>
              <a:rPr lang="en-US" sz="3000" dirty="0" smtClean="0"/>
              <a:t>with the same letter </a:t>
            </a:r>
          </a:p>
          <a:p>
            <a:r>
              <a:rPr lang="en-US" sz="3000" dirty="0" smtClean="0"/>
              <a:t>as your name that </a:t>
            </a:r>
          </a:p>
          <a:p>
            <a:r>
              <a:rPr lang="en-US" sz="3000" dirty="0" smtClean="0"/>
              <a:t>describes you.</a:t>
            </a:r>
          </a:p>
          <a:p>
            <a:r>
              <a:rPr lang="en-US" sz="2000" dirty="0" smtClean="0"/>
              <a:t>(Ex: </a:t>
            </a:r>
            <a:r>
              <a:rPr lang="en-US" sz="2000" b="1" u="sng" dirty="0" smtClean="0"/>
              <a:t>S</a:t>
            </a:r>
            <a:r>
              <a:rPr lang="en-US" sz="2000" dirty="0" smtClean="0"/>
              <a:t>pectacular </a:t>
            </a:r>
            <a:r>
              <a:rPr lang="en-US" sz="2000" b="1" u="sng" dirty="0" smtClean="0"/>
              <a:t>S</a:t>
            </a:r>
            <a:r>
              <a:rPr lang="en-US" sz="2000" dirty="0" smtClean="0"/>
              <a:t>chy)</a:t>
            </a:r>
            <a:endParaRPr lang="en-US" sz="2000" dirty="0"/>
          </a:p>
        </p:txBody>
      </p:sp>
      <p:sp>
        <p:nvSpPr>
          <p:cNvPr id="15" name="Rectangle 14"/>
          <p:cNvSpPr/>
          <p:nvPr/>
        </p:nvSpPr>
        <p:spPr>
          <a:xfrm>
            <a:off x="0" y="5334000"/>
            <a:ext cx="7601998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000" dirty="0" smtClean="0"/>
              <a:t>3. Repeat the name</a:t>
            </a:r>
          </a:p>
          <a:p>
            <a:r>
              <a:rPr lang="en-US" sz="3000" dirty="0" smtClean="0"/>
              <a:t>and word of the person who went before you, </a:t>
            </a:r>
          </a:p>
          <a:p>
            <a:r>
              <a:rPr lang="en-US" sz="3000" u="sng" dirty="0" smtClean="0"/>
              <a:t>before</a:t>
            </a:r>
            <a:r>
              <a:rPr lang="en-US" sz="3000" dirty="0" smtClean="0"/>
              <a:t> you go.</a:t>
            </a:r>
            <a:endParaRPr lang="en-US" sz="3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"/>
          <p:cNvSpPr txBox="1">
            <a:spLocks/>
          </p:cNvSpPr>
          <p:nvPr/>
        </p:nvSpPr>
        <p:spPr>
          <a:xfrm>
            <a:off x="762000" y="2362200"/>
            <a:ext cx="7696200" cy="220980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000" dirty="0" smtClean="0">
                <a:latin typeface="+mj-lt"/>
                <a:ea typeface="+mj-ea"/>
                <a:cs typeface="+mj-cs"/>
              </a:rPr>
              <a:t>A Bit About Schy (10 min)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000" dirty="0" err="1" smtClean="0">
                <a:latin typeface="+mj-lt"/>
                <a:ea typeface="+mj-ea"/>
                <a:cs typeface="+mj-cs"/>
              </a:rPr>
              <a:t>Pleeeeeeease</a:t>
            </a:r>
            <a:r>
              <a:rPr lang="en-US" sz="3000" dirty="0" smtClean="0">
                <a:latin typeface="+mj-lt"/>
                <a:ea typeface="+mj-ea"/>
                <a:cs typeface="+mj-cs"/>
              </a:rPr>
              <a:t> feel free to ask questions!</a:t>
            </a: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53766" y="38100"/>
            <a:ext cx="7086600" cy="838200"/>
          </a:xfrm>
        </p:spPr>
        <p:txBody>
          <a:bodyPr/>
          <a:lstStyle/>
          <a:p>
            <a:r>
              <a:rPr lang="en-US" dirty="0" smtClean="0"/>
              <a:t>Me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990600"/>
            <a:ext cx="5638800" cy="563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53766" y="38100"/>
            <a:ext cx="7086600" cy="838200"/>
          </a:xfrm>
        </p:spPr>
        <p:txBody>
          <a:bodyPr/>
          <a:lstStyle/>
          <a:p>
            <a:r>
              <a:rPr lang="en-US" dirty="0" smtClean="0"/>
              <a:t>Family</a:t>
            </a:r>
            <a:endParaRPr lang="en-US" dirty="0"/>
          </a:p>
        </p:txBody>
      </p:sp>
      <p:pic>
        <p:nvPicPr>
          <p:cNvPr id="4" name="Picture 3" descr="1Mom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182" y="1219200"/>
            <a:ext cx="3363018" cy="3141921"/>
          </a:xfrm>
          <a:prstGeom prst="rect">
            <a:avLst/>
          </a:prstGeom>
        </p:spPr>
      </p:pic>
      <p:pic>
        <p:nvPicPr>
          <p:cNvPr id="5" name="Content Placeholder 3" descr="2Dad.jpg"/>
          <p:cNvPicPr>
            <a:picLocks noChangeAspect="1"/>
          </p:cNvPicPr>
          <p:nvPr/>
        </p:nvPicPr>
        <p:blipFill>
          <a:blip r:embed="rId3"/>
          <a:srcRect l="23555" t="32341" r="44727"/>
          <a:stretch>
            <a:fillRect/>
          </a:stretch>
        </p:blipFill>
        <p:spPr>
          <a:xfrm>
            <a:off x="329641" y="1228429"/>
            <a:ext cx="4089959" cy="448657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68064" y="1450975"/>
            <a:ext cx="1298396" cy="31210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19600" y="4572000"/>
            <a:ext cx="677466" cy="20166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7904163" cy="685799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My Siblings…When We Were Young</a:t>
            </a:r>
            <a:endParaRPr lang="en-US" dirty="0"/>
          </a:p>
        </p:txBody>
      </p:sp>
      <p:pic>
        <p:nvPicPr>
          <p:cNvPr id="4" name="Content Placeholder 3" descr="3Young Siblings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0141" r="-10141"/>
          <a:stretch>
            <a:fillRect/>
          </a:stretch>
        </p:blipFill>
        <p:spPr>
          <a:xfrm>
            <a:off x="1" y="1340585"/>
            <a:ext cx="5873233" cy="4114800"/>
          </a:xfrm>
        </p:spPr>
      </p:pic>
      <p:cxnSp>
        <p:nvCxnSpPr>
          <p:cNvPr id="6" name="Straight Arrow Connector 5"/>
          <p:cNvCxnSpPr/>
          <p:nvPr/>
        </p:nvCxnSpPr>
        <p:spPr>
          <a:xfrm flipV="1">
            <a:off x="3048000" y="2254984"/>
            <a:ext cx="3810000" cy="914400"/>
          </a:xfrm>
          <a:prstGeom prst="straightConnector1">
            <a:avLst/>
          </a:prstGeom>
          <a:ln>
            <a:solidFill>
              <a:srgbClr val="00FF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V="1">
            <a:off x="3505200" y="3626584"/>
            <a:ext cx="3352800" cy="457200"/>
          </a:xfrm>
          <a:prstGeom prst="straightConnector1">
            <a:avLst/>
          </a:prstGeom>
          <a:ln>
            <a:solidFill>
              <a:srgbClr val="00FF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rot="16200000" flipH="1">
            <a:off x="1557635" y="5193149"/>
            <a:ext cx="1380530" cy="381000"/>
          </a:xfrm>
          <a:prstGeom prst="straightConnector1">
            <a:avLst/>
          </a:prstGeom>
          <a:ln>
            <a:solidFill>
              <a:srgbClr val="00FF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6571862" y="3441918"/>
            <a:ext cx="23474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/>
              <a:t>Rachel (2)</a:t>
            </a:r>
            <a:endParaRPr lang="en-US" sz="4000" dirty="0"/>
          </a:p>
        </p:txBody>
      </p:sp>
      <p:sp>
        <p:nvSpPr>
          <p:cNvPr id="12" name="TextBox 11"/>
          <p:cNvSpPr txBox="1"/>
          <p:nvPr/>
        </p:nvSpPr>
        <p:spPr>
          <a:xfrm>
            <a:off x="6858000" y="1700986"/>
            <a:ext cx="210651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/>
              <a:t>Seth (10)</a:t>
            </a:r>
            <a:endParaRPr lang="en-US" sz="4000" dirty="0"/>
          </a:p>
        </p:txBody>
      </p:sp>
      <p:sp>
        <p:nvSpPr>
          <p:cNvPr id="13" name="TextBox 12"/>
          <p:cNvSpPr txBox="1"/>
          <p:nvPr/>
        </p:nvSpPr>
        <p:spPr>
          <a:xfrm>
            <a:off x="1089024" y="6073914"/>
            <a:ext cx="213331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/>
              <a:t>Jared (6)</a:t>
            </a:r>
            <a:endParaRPr 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Travelogue">
  <a:themeElements>
    <a:clrScheme name="Travelogue">
      <a:dk1>
        <a:sysClr val="windowText" lastClr="000000"/>
      </a:dk1>
      <a:lt1>
        <a:srgbClr val="EAC968"/>
      </a:lt1>
      <a:dk2>
        <a:srgbClr val="2A2515"/>
      </a:dk2>
      <a:lt2>
        <a:srgbClr val="82682C"/>
      </a:lt2>
      <a:accent1>
        <a:srgbClr val="B74D21"/>
      </a:accent1>
      <a:accent2>
        <a:srgbClr val="A32323"/>
      </a:accent2>
      <a:accent3>
        <a:srgbClr val="4576A3"/>
      </a:accent3>
      <a:accent4>
        <a:srgbClr val="615D9A"/>
      </a:accent4>
      <a:accent5>
        <a:srgbClr val="67924B"/>
      </a:accent5>
      <a:accent6>
        <a:srgbClr val="BF7B1B"/>
      </a:accent6>
      <a:hlink>
        <a:srgbClr val="99350B"/>
      </a:hlink>
      <a:folHlink>
        <a:srgbClr val="785140"/>
      </a:folHlink>
    </a:clrScheme>
    <a:fontScheme name="Travelogue">
      <a:majorFont>
        <a:latin typeface="Calisto MT"/>
        <a:ea typeface=""/>
        <a:cs typeface=""/>
        <a:font script="Jpan" typeface="ＭＳ 明朝"/>
      </a:majorFont>
      <a:minorFont>
        <a:latin typeface="Calisto MT"/>
        <a:ea typeface=""/>
        <a:cs typeface=""/>
        <a:font script="Jpan" typeface="ＭＳ 明朝"/>
      </a:minorFont>
    </a:fontScheme>
    <a:fmtScheme name="Travelogu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130000"/>
              </a:schemeClr>
              <a:schemeClr val="phClr">
                <a:tint val="80000"/>
                <a:satMod val="150000"/>
              </a:schemeClr>
            </a:duotone>
          </a:blip>
          <a:tile tx="0" ty="0" sx="50000" sy="5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20000"/>
                <a:satMod val="130000"/>
              </a:schemeClr>
              <a:schemeClr val="phClr">
                <a:tint val="80000"/>
                <a:satMod val="150000"/>
              </a:schemeClr>
            </a:duotone>
          </a:blip>
          <a:tile tx="0" ty="0" sx="50000" sy="50000" flip="none" algn="tl"/>
        </a:blip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6600000" sx="102000" sy="102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88900" dist="63500" dir="2400000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sunset" dir="t">
              <a:rot lat="0" lon="0" rev="4200000"/>
            </a:lightRig>
          </a:scene3d>
          <a:sp3d>
            <a:bevelT w="63500" h="254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0000"/>
                <a:hueMod val="85000"/>
                <a:satMod val="300000"/>
                <a:lumMod val="100000"/>
              </a:schemeClr>
            </a:gs>
            <a:gs pos="40000">
              <a:schemeClr val="phClr">
                <a:tint val="45000"/>
                <a:shade val="99000"/>
                <a:hueMod val="95000"/>
                <a:satMod val="300000"/>
                <a:lumMod val="100000"/>
              </a:schemeClr>
            </a:gs>
            <a:gs pos="100000">
              <a:schemeClr val="phClr">
                <a:shade val="20000"/>
                <a:hueMod val="95000"/>
                <a:satMod val="255000"/>
                <a:lumMod val="100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70000"/>
                <a:satMod val="2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1302</Words>
  <Application>Microsoft Macintosh PowerPoint</Application>
  <PresentationFormat>On-screen Show (4:3)</PresentationFormat>
  <Paragraphs>184</Paragraphs>
  <Slides>26</Slides>
  <Notes>3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Travelogue</vt:lpstr>
      <vt:lpstr>Slide 1</vt:lpstr>
      <vt:lpstr>First Things First:  Who Are You? And who is Schy?</vt:lpstr>
      <vt:lpstr>Slide 3</vt:lpstr>
      <vt:lpstr>Objectives (2 min)</vt:lpstr>
      <vt:lpstr>Name Game (10 min)</vt:lpstr>
      <vt:lpstr>Slide 6</vt:lpstr>
      <vt:lpstr>Me</vt:lpstr>
      <vt:lpstr>Family</vt:lpstr>
      <vt:lpstr>My Siblings…When We Were Young</vt:lpstr>
      <vt:lpstr>My Siblings Now!</vt:lpstr>
      <vt:lpstr>My Partner</vt:lpstr>
      <vt:lpstr>Best Friends</vt:lpstr>
      <vt:lpstr>Slide 13</vt:lpstr>
      <vt:lpstr>Bachelors Degree at CU Boulder</vt:lpstr>
      <vt:lpstr>Masters Degree at CU Denver</vt:lpstr>
      <vt:lpstr>Hobbies</vt:lpstr>
      <vt:lpstr>Hobbies</vt:lpstr>
      <vt:lpstr>Hobbies</vt:lpstr>
      <vt:lpstr>Slide 19</vt:lpstr>
      <vt:lpstr>Slide 20</vt:lpstr>
      <vt:lpstr>Slide 21</vt:lpstr>
      <vt:lpstr>Slide 22</vt:lpstr>
      <vt:lpstr>Slide 23</vt:lpstr>
      <vt:lpstr>Closing (1 min)</vt:lpstr>
      <vt:lpstr>Slide 25</vt:lpstr>
      <vt:lpstr>Slide 26</vt:lpstr>
    </vt:vector>
  </TitlesOfParts>
  <Company/>
  <LinksUpToDate>false</LinksUpToDate>
  <SharedDoc>false</SharedDoc>
  <HyperlinksChanged>false</HyperlinksChanged>
  <AppVersion>12.0256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Seth Schy</dc:creator>
  <cp:lastModifiedBy>Seth Schy</cp:lastModifiedBy>
  <cp:revision>1</cp:revision>
  <dcterms:created xsi:type="dcterms:W3CDTF">2012-08-27T02:08:40Z</dcterms:created>
  <dcterms:modified xsi:type="dcterms:W3CDTF">2012-08-27T02:09:52Z</dcterms:modified>
</cp:coreProperties>
</file>