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Layouts/slideLayout16.xml" ContentType="application/vnd.openxmlformats-officedocument.presentationml.slideLayout+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5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96" r:id="rId1"/>
  </p:sldMasterIdLst>
  <p:notesMasterIdLst>
    <p:notesMasterId r:id="rId15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70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FFFF"/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010E58-AA53-1044-9B96-7BE67039C9A4}" type="datetimeFigureOut">
              <a:rPr lang="en-US" smtClean="0"/>
              <a:pPr/>
              <a:t>9/5/12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5F2000-AA19-ED43-94BE-9FFBECADD5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676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419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7829-145C-7C49-939F-42F4988B692D}" type="datetimeFigureOut">
              <a:rPr lang="en-US" smtClean="0"/>
              <a:pPr/>
              <a:t>9/5/12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48E7A-5631-EF49-9402-3EC7BDF88AE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191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434609"/>
            <a:ext cx="374904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2551176"/>
            <a:ext cx="3749040" cy="3145536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7829-145C-7C49-939F-42F4988B692D}" type="datetimeFigureOut">
              <a:rPr lang="en-US" smtClean="0"/>
              <a:pPr/>
              <a:t>9/5/12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48E7A-5631-EF49-9402-3EC7BDF88AE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798020" y="538594"/>
            <a:ext cx="1808485" cy="51671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50174">
            <a:off x="4827538" y="836203"/>
            <a:ext cx="3657600" cy="493776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7829-145C-7C49-939F-42F4988B692D}" type="datetimeFigureOut">
              <a:rPr lang="en-US" smtClean="0"/>
              <a:pPr/>
              <a:t>9/5/12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48E7A-5631-EF49-9402-3EC7BDF88AE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55093">
            <a:off x="2359666" y="458370"/>
            <a:ext cx="4424669" cy="3079124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835967" y="278688"/>
            <a:ext cx="1695954" cy="4845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7829-145C-7C49-939F-42F4988B692D}" type="datetimeFigureOut">
              <a:rPr lang="en-US" smtClean="0"/>
              <a:pPr/>
              <a:t>9/5/12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48E7A-5631-EF49-9402-3EC7BDF88AE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85255">
            <a:off x="2866028" y="3182426"/>
            <a:ext cx="1695954" cy="484558"/>
          </a:xfrm>
          <a:prstGeom prst="rect">
            <a:avLst/>
          </a:prstGeom>
        </p:spPr>
      </p:pic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150321">
            <a:off x="4329929" y="546774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317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80673">
            <a:off x="699762" y="451178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3480" y="4800600"/>
            <a:ext cx="3246120" cy="1188720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7829-145C-7C49-939F-42F4988B692D}" type="datetimeFigureOut">
              <a:rPr lang="en-US" smtClean="0"/>
              <a:pPr/>
              <a:t>9/5/12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48E7A-5631-EF49-9402-3EC7BDF88AE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415567" y="369110"/>
            <a:ext cx="3794703" cy="272976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0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0973137">
            <a:off x="530124" y="631160"/>
            <a:ext cx="3837559" cy="2604282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 rot="470783">
            <a:off x="708565" y="3070624"/>
            <a:ext cx="3918749" cy="282751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114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 rot="21240000">
            <a:off x="4717562" y="3396154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4876800"/>
            <a:ext cx="3048000" cy="118872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7829-145C-7C49-939F-42F4988B692D}" type="datetimeFigureOut">
              <a:rPr lang="en-US" smtClean="0"/>
              <a:pPr/>
              <a:t>9/5/12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48E7A-5631-EF49-9402-3EC7BDF88AE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7428515" y="2619243"/>
            <a:ext cx="1580737" cy="451639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6339646" y="604321"/>
            <a:ext cx="1610332" cy="2025115"/>
          </a:xfrm>
          <a:prstGeom prst="rect">
            <a:avLst/>
          </a:prstGeom>
        </p:spPr>
      </p:pic>
      <p:pic>
        <p:nvPicPr>
          <p:cNvPr id="13" name="Picture 12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4891846" y="985321"/>
            <a:ext cx="1610332" cy="2025115"/>
          </a:xfrm>
          <a:prstGeom prst="rect">
            <a:avLst/>
          </a:prstGeom>
        </p:spPr>
      </p:pic>
      <p:sp>
        <p:nvSpPr>
          <p:cNvPr id="16" name="Picture Placeholder 2"/>
          <p:cNvSpPr>
            <a:spLocks noGrp="1"/>
          </p:cNvSpPr>
          <p:nvPr>
            <p:ph type="pic" idx="14"/>
          </p:nvPr>
        </p:nvSpPr>
        <p:spPr>
          <a:xfrm rot="247118">
            <a:off x="5075220" y="1165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7" name="Picture Placeholder 2"/>
          <p:cNvSpPr>
            <a:spLocks noGrp="1"/>
          </p:cNvSpPr>
          <p:nvPr>
            <p:ph type="pic" idx="15"/>
          </p:nvPr>
        </p:nvSpPr>
        <p:spPr>
          <a:xfrm rot="271248">
            <a:off x="6523020" y="784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519045" y="2873698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193488">
            <a:off x="610678" y="450635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 rot="21240000">
            <a:off x="455724" y="3551615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7829-145C-7C49-939F-42F4988B692D}" type="datetimeFigureOut">
              <a:rPr lang="en-US" smtClean="0"/>
              <a:pPr/>
              <a:t>9/5/12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48E7A-5631-EF49-9402-3EC7BDF88AE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6634" y="577849"/>
            <a:ext cx="1882589" cy="5461001"/>
          </a:xfrm>
        </p:spPr>
        <p:txBody>
          <a:bodyPr vert="eaVert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4" y="577849"/>
            <a:ext cx="5768788" cy="54610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7829-145C-7C49-939F-42F4988B692D}" type="datetimeFigureOut">
              <a:rPr lang="en-US" smtClean="0"/>
              <a:pPr/>
              <a:t>9/5/12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48E7A-5631-EF49-9402-3EC7BDF88AE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vertical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2859" y="1562100"/>
            <a:ext cx="152400" cy="37338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7829-145C-7C49-939F-42F4988B692D}" type="datetimeFigureOut">
              <a:rPr lang="en-US" smtClean="0"/>
              <a:pPr/>
              <a:t>9/5/12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48E7A-5631-EF49-9402-3EC7BDF88AE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2057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800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7829-145C-7C49-939F-42F4988B692D}" type="datetimeFigureOut">
              <a:rPr lang="en-US" smtClean="0"/>
              <a:pPr/>
              <a:t>9/5/12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48E7A-5631-EF49-9402-3EC7BDF88AE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572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66660">
            <a:off x="5138374" y="599839"/>
            <a:ext cx="1610332" cy="2025115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29776">
            <a:off x="2072772" y="555386"/>
            <a:ext cx="1610332" cy="2025115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 rot="21254634">
            <a:off x="2256146" y="735839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idx="15"/>
          </p:nvPr>
        </p:nvSpPr>
        <p:spPr>
          <a:xfrm rot="21315648">
            <a:off x="5321748" y="780292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pic>
        <p:nvPicPr>
          <p:cNvPr id="14" name="Picture 13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1790">
            <a:off x="3591963" y="936015"/>
            <a:ext cx="1610332" cy="2025115"/>
          </a:xfrm>
          <a:prstGeom prst="rect">
            <a:avLst/>
          </a:prstGeom>
        </p:spPr>
      </p:pic>
      <p:sp>
        <p:nvSpPr>
          <p:cNvPr id="17" name="Picture Placeholder 2"/>
          <p:cNvSpPr>
            <a:spLocks noGrp="1"/>
          </p:cNvSpPr>
          <p:nvPr>
            <p:ph type="pic" idx="17"/>
          </p:nvPr>
        </p:nvSpPr>
        <p:spPr>
          <a:xfrm rot="100778">
            <a:off x="3775337" y="1116468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282700"/>
            <a:ext cx="8001000" cy="1917700"/>
          </a:xfrm>
        </p:spPr>
        <p:txBody>
          <a:bodyPr anchor="b" anchorCtr="0">
            <a:noAutofit/>
          </a:bodyPr>
          <a:lstStyle>
            <a:lvl1pPr algn="ctr">
              <a:defRPr sz="5600" b="0" cap="none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3644153"/>
            <a:ext cx="8001000" cy="833718"/>
          </a:xfrm>
        </p:spPr>
        <p:txBody>
          <a:bodyPr anchor="t" anchorCtr="0"/>
          <a:lstStyle>
            <a:lvl1pPr marL="0" indent="0" algn="ctr">
              <a:spcAft>
                <a:spcPts val="0"/>
              </a:spcAft>
              <a:buNone/>
              <a:defRPr sz="20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7829-145C-7C49-939F-42F4988B692D}" type="datetimeFigureOut">
              <a:rPr lang="en-US" smtClean="0"/>
              <a:pPr/>
              <a:t>9/5/12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48E7A-5631-EF49-9402-3EC7BDF88AE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33528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346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7829-145C-7C49-939F-42F4988B692D}" type="datetimeFigureOut">
              <a:rPr lang="en-US" smtClean="0"/>
              <a:pPr/>
              <a:t>9/5/12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48E7A-5631-EF49-9402-3EC7BDF88AE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346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346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7829-145C-7C49-939F-42F4988B692D}" type="datetimeFigureOut">
              <a:rPr lang="en-US" smtClean="0"/>
              <a:pPr/>
              <a:t>9/5/12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48E7A-5631-EF49-9402-3EC7BDF88AE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7829-145C-7C49-939F-42F4988B692D}" type="datetimeFigureOut">
              <a:rPr lang="en-US" smtClean="0"/>
              <a:pPr/>
              <a:t>9/5/12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48E7A-5631-EF49-9402-3EC7BDF88A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7829-145C-7C49-939F-42F4988B692D}" type="datetimeFigureOut">
              <a:rPr lang="en-US" smtClean="0"/>
              <a:pPr/>
              <a:t>9/5/12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48E7A-5631-EF49-9402-3EC7BDF88A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153" y="443752"/>
            <a:ext cx="3749040" cy="1707777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7494" y="430306"/>
            <a:ext cx="3749040" cy="560854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6153" y="2554940"/>
            <a:ext cx="3749040" cy="3146613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7829-145C-7C49-939F-42F4988B692D}" type="datetimeFigureOut">
              <a:rPr lang="en-US" smtClean="0"/>
              <a:pPr/>
              <a:t>9/5/12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48E7A-5631-EF49-9402-3EC7BDF88AE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PageOverlay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905000"/>
            <a:ext cx="80010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721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fld id="{3AE97829-145C-7C49-939F-42F4988B692D}" type="datetimeFigureOut">
              <a:rPr lang="en-US" smtClean="0"/>
              <a:pPr/>
              <a:t>9/5/12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46220" y="6158753"/>
            <a:ext cx="1051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</a:defRPr>
            </a:lvl1pPr>
          </a:lstStyle>
          <a:p>
            <a:fld id="{8BD48E7A-5631-EF49-9402-3EC7BDF88AE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0"/>
        </a:spcBef>
        <a:spcAft>
          <a:spcPts val="2000"/>
        </a:spcAft>
        <a:buFont typeface="Wingdings 2" pitchFamily="18" charset="2"/>
        <a:buChar char="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71500" y="1066800"/>
            <a:ext cx="8001000" cy="4953000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en-US" sz="4000" dirty="0" smtClean="0"/>
          </a:p>
          <a:p>
            <a:pPr algn="ctr"/>
            <a:r>
              <a:rPr lang="en-US" sz="4000" dirty="0" smtClean="0"/>
              <a:t>Write down the first names of all the students in class today.  </a:t>
            </a:r>
          </a:p>
          <a:p>
            <a:pPr algn="ctr">
              <a:buNone/>
            </a:pPr>
            <a:r>
              <a:rPr lang="en-US" sz="4000" dirty="0" smtClean="0"/>
              <a:t>(If you do not remember/know someone’s name, ASK that person.)</a:t>
            </a:r>
          </a:p>
          <a:p>
            <a:pPr algn="ctr">
              <a:buNone/>
            </a:pPr>
            <a:r>
              <a:rPr lang="en-US" sz="4000" dirty="0" smtClean="0"/>
              <a:t> </a:t>
            </a:r>
            <a:r>
              <a:rPr lang="en-US" sz="4000" dirty="0" err="1" smtClean="0">
                <a:sym typeface="Wingdings"/>
              </a:rPr>
              <a:t></a:t>
            </a:r>
            <a:endParaRPr lang="en-US" sz="4000" dirty="0" smtClean="0"/>
          </a:p>
          <a:p>
            <a:pPr algn="ctr"/>
            <a:endParaRPr lang="en-US" sz="4000" dirty="0" smtClean="0"/>
          </a:p>
          <a:p>
            <a:pPr algn="ctr"/>
            <a:endParaRPr lang="en-US" sz="4000" dirty="0" smtClean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8600" y="1154668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Negotiate</a:t>
            </a:r>
            <a:r>
              <a:rPr lang="en-US" dirty="0" smtClean="0"/>
              <a:t>: (reach an agreement or compromise by discussing with others)</a:t>
            </a:r>
            <a:endParaRPr lang="en-US" b="1" u="sng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1676400"/>
          <a:ext cx="8686800" cy="484632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343400"/>
                <a:gridCol w="4343400"/>
              </a:tblGrid>
              <a:tr h="814904">
                <a:tc>
                  <a:txBody>
                    <a:bodyPr/>
                    <a:lstStyle/>
                    <a:p>
                      <a:r>
                        <a:rPr lang="en-US" b="1" dirty="0" smtClean="0"/>
                        <a:t>7. Going to the bathroom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8. Arriving</a:t>
                      </a:r>
                      <a:r>
                        <a:rPr lang="en-US" b="1" baseline="0" dirty="0" smtClean="0"/>
                        <a:t> to class late</a:t>
                      </a:r>
                    </a:p>
                    <a:p>
                      <a:endParaRPr lang="en-US" b="1" baseline="0" dirty="0" smtClean="0"/>
                    </a:p>
                    <a:p>
                      <a:endParaRPr lang="en-US" b="1" baseline="0" dirty="0" smtClean="0"/>
                    </a:p>
                    <a:p>
                      <a:endParaRPr lang="en-US" b="1" baseline="0" dirty="0" smtClean="0"/>
                    </a:p>
                    <a:p>
                      <a:endParaRPr lang="en-US" b="1" baseline="0" dirty="0" smtClean="0"/>
                    </a:p>
                    <a:p>
                      <a:endParaRPr lang="en-US" b="1" baseline="0" dirty="0" smtClean="0"/>
                    </a:p>
                    <a:p>
                      <a:endParaRPr lang="en-US" b="1" baseline="0" dirty="0" smtClean="0"/>
                    </a:p>
                    <a:p>
                      <a:endParaRPr lang="en-US" b="1" baseline="0" dirty="0" smtClean="0"/>
                    </a:p>
                    <a:p>
                      <a:endParaRPr lang="en-US" b="1" dirty="0"/>
                    </a:p>
                  </a:txBody>
                  <a:tcPr/>
                </a:tc>
              </a:tr>
              <a:tr h="1406545">
                <a:tc>
                  <a:txBody>
                    <a:bodyPr/>
                    <a:lstStyle/>
                    <a:p>
                      <a:r>
                        <a:rPr lang="en-US" b="1" dirty="0" smtClean="0"/>
                        <a:t>9. Getting Make-up</a:t>
                      </a:r>
                      <a:r>
                        <a:rPr lang="en-US" b="1" baseline="0" dirty="0" smtClean="0"/>
                        <a:t> work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10. Completing tests/quizzes</a:t>
                      </a:r>
                    </a:p>
                    <a:p>
                      <a:endParaRPr lang="en-US" b="1" dirty="0" smtClean="0"/>
                    </a:p>
                    <a:p>
                      <a:endParaRPr lang="en-US" b="1" dirty="0" smtClean="0"/>
                    </a:p>
                    <a:p>
                      <a:endParaRPr lang="en-US" b="1" dirty="0" smtClean="0"/>
                    </a:p>
                    <a:p>
                      <a:endParaRPr lang="en-US" b="1" dirty="0" smtClean="0"/>
                    </a:p>
                    <a:p>
                      <a:endParaRPr lang="en-US" b="1" dirty="0" smtClean="0"/>
                    </a:p>
                    <a:p>
                      <a:endParaRPr lang="en-US" b="1" dirty="0" smtClean="0"/>
                    </a:p>
                    <a:p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381000" y="849868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Objective: SWBAT: </a:t>
            </a:r>
            <a:r>
              <a:rPr lang="en-US" i="1" dirty="0" smtClean="0"/>
              <a:t>create class wide final draft norms by negotiating with other groups </a:t>
            </a:r>
            <a:endParaRPr lang="en-US" dirty="0"/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914400" y="274638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Class-Wide Final Draft Norms (25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(5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810000"/>
            <a:ext cx="9144000" cy="3048000"/>
          </a:xfrm>
        </p:spPr>
        <p:txBody>
          <a:bodyPr>
            <a:normAutofit fontScale="250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Cooperatively talking in groups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Negotiating with other groups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Writing notes in class and reflecting on the in-class activity</a:t>
            </a:r>
            <a:endParaRPr lang="en-US" sz="8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718608"/>
            <a:ext cx="9220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000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000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000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sz="1000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96938" y="990600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/>
              <a:t>Did you master the following objectives?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On a separate sheet of paper, write your </a:t>
            </a:r>
            <a:r>
              <a:rPr lang="en-US" b="1" dirty="0" smtClean="0"/>
              <a:t>NAME, DATE, and BLOCK at the top. </a:t>
            </a:r>
          </a:p>
          <a:p>
            <a:endParaRPr lang="en-US" b="1" dirty="0" smtClean="0"/>
          </a:p>
          <a:p>
            <a:pPr>
              <a:buNone/>
            </a:pPr>
            <a:r>
              <a:rPr lang="en-US" b="1" dirty="0" smtClean="0"/>
              <a:t>Then number your paper and write </a:t>
            </a:r>
            <a:r>
              <a:rPr lang="en-US" dirty="0" smtClean="0"/>
              <a:t>responses to the following questions.</a:t>
            </a:r>
          </a:p>
          <a:p>
            <a:endParaRPr lang="en-US" dirty="0" smtClean="0"/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What is a “norm?”</a:t>
            </a:r>
          </a:p>
          <a:p>
            <a:pPr marL="850392" lvl="1" indent="-457200">
              <a:buNone/>
            </a:pPr>
            <a:endParaRPr lang="en-US" dirty="0" smtClean="0"/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Why is it important to have norms in a class?   </a:t>
            </a:r>
          </a:p>
          <a:p>
            <a:pPr marL="850392" lvl="1" indent="-457200">
              <a:buNone/>
            </a:pPr>
            <a:endParaRPr lang="en-US" dirty="0" smtClean="0"/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Of all the norms we just created, which one do you think is most important?  Why?</a:t>
            </a:r>
          </a:p>
          <a:p>
            <a:pPr marL="850392" lvl="1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(</a:t>
            </a:r>
            <a:r>
              <a:rPr lang="en-US" sz="3000" dirty="0" smtClean="0">
                <a:latin typeface="+mj-lt"/>
                <a:ea typeface="+mj-ea"/>
                <a:cs typeface="+mj-cs"/>
              </a:rPr>
              <a:t>3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639762"/>
            <a:ext cx="8915400" cy="5532438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Each day </a:t>
            </a:r>
            <a:r>
              <a:rPr lang="en-US" sz="2000" b="1" dirty="0" smtClean="0"/>
              <a:t>YOU</a:t>
            </a:r>
            <a:r>
              <a:rPr lang="en-US" sz="2000" dirty="0" smtClean="0"/>
              <a:t> will decide the grade you deserve.*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3000" dirty="0" smtClean="0"/>
              <a:t>CLA Students are S.M.A.R.T.</a:t>
            </a:r>
          </a:p>
          <a:p>
            <a:pPr>
              <a:spcAft>
                <a:spcPts val="1400"/>
              </a:spcAft>
              <a:buNone/>
            </a:pPr>
            <a:r>
              <a:rPr lang="en-US" sz="2000" b="1" dirty="0" smtClean="0"/>
              <a:t>S </a:t>
            </a:r>
            <a:r>
              <a:rPr lang="en-US" sz="2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2000" b="1" dirty="0" smtClean="0"/>
              <a:t>M </a:t>
            </a:r>
            <a:r>
              <a:rPr lang="en-US" sz="2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2000" b="1" dirty="0" smtClean="0"/>
              <a:t>A </a:t>
            </a:r>
            <a:r>
              <a:rPr lang="en-US" sz="2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2000" b="1" dirty="0" smtClean="0"/>
              <a:t>R </a:t>
            </a:r>
            <a:r>
              <a:rPr lang="en-US" sz="2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2000" b="1" dirty="0" smtClean="0"/>
              <a:t>T </a:t>
            </a:r>
            <a:r>
              <a:rPr lang="en-US" sz="2000" dirty="0" smtClean="0"/>
              <a:t>= Timely</a:t>
            </a:r>
          </a:p>
          <a:p>
            <a:pPr algn="ctr">
              <a:buNone/>
            </a:pPr>
            <a:r>
              <a:rPr lang="en-US" sz="3000" dirty="0" smtClean="0"/>
              <a:t>What do you deserve today?</a:t>
            </a:r>
            <a:endParaRPr lang="en-US" sz="2000" dirty="0" smtClean="0"/>
          </a:p>
          <a:p>
            <a:pPr algn="r">
              <a:buNone/>
            </a:pPr>
            <a:r>
              <a:rPr lang="en-US" sz="1400" dirty="0" smtClean="0"/>
              <a:t>*One point for each core-value (5 points possible each day).  I reserve the right to change these grades.</a:t>
            </a:r>
          </a:p>
          <a:p>
            <a:pPr algn="ctr">
              <a:buNone/>
            </a:pPr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Creating Classroom Norms: Behavioral Expectations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(2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Rough Draft Norms (15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Class-Wide Final Draft Norms (25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(3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(5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810000"/>
            <a:ext cx="9144000" cy="3048000"/>
          </a:xfrm>
        </p:spPr>
        <p:txBody>
          <a:bodyPr>
            <a:normAutofit fontScale="250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Cooperatively talking in groups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Negotiating with other groups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Writing notes in class and reflecting on the in-class activity</a:t>
            </a:r>
            <a:endParaRPr lang="en-US" sz="8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718608"/>
            <a:ext cx="9220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000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000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000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sz="1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989012" y="1444294"/>
            <a:ext cx="4040188" cy="1603706"/>
          </a:xfrm>
        </p:spPr>
        <p:txBody>
          <a:bodyPr>
            <a:normAutofit fontScale="85000" lnSpcReduction="20000"/>
          </a:bodyPr>
          <a:lstStyle/>
          <a:p>
            <a:endParaRPr lang="en-US" b="1" u="sng" dirty="0" smtClean="0"/>
          </a:p>
          <a:p>
            <a:pPr>
              <a:buNone/>
            </a:pPr>
            <a:r>
              <a:rPr lang="en-US" sz="3000" b="1" dirty="0" smtClean="0"/>
              <a:t>	</a:t>
            </a:r>
            <a:r>
              <a:rPr lang="en-US" sz="3000" b="1" u="sng" dirty="0" smtClean="0"/>
              <a:t>Norm</a:t>
            </a:r>
            <a:r>
              <a:rPr lang="en-US" sz="3000" dirty="0" smtClean="0"/>
              <a:t>: (a socially agreed upon behavioral expectation)</a:t>
            </a:r>
          </a:p>
          <a:p>
            <a:pPr>
              <a:buNone/>
            </a:pPr>
            <a:endParaRPr lang="en-US" b="1" u="sng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8400" y="1780154"/>
            <a:ext cx="2590800" cy="228384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4154714"/>
            <a:ext cx="4064000" cy="2703286"/>
          </a:xfrm>
          <a:prstGeom prst="rect">
            <a:avLst/>
          </a:prstGeom>
        </p:spPr>
      </p:pic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Rough Draft Norms (15 min)</a:t>
            </a:r>
            <a:endParaRPr lang="en-US" sz="3000" dirty="0"/>
          </a:p>
        </p:txBody>
      </p:sp>
      <p:sp>
        <p:nvSpPr>
          <p:cNvPr id="7" name="Rectangle 6"/>
          <p:cNvSpPr/>
          <p:nvPr/>
        </p:nvSpPr>
        <p:spPr>
          <a:xfrm>
            <a:off x="457200" y="349627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/>
              <a:buChar char="•"/>
            </a:pPr>
            <a:r>
              <a:rPr lang="en-US" b="1" dirty="0" smtClean="0"/>
              <a:t>What norms are being broken in the pictures to the right?</a:t>
            </a:r>
          </a:p>
          <a:p>
            <a:endParaRPr lang="en-US" b="1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457200" y="5068669"/>
            <a:ext cx="35189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/>
              <a:buChar char="•"/>
            </a:pPr>
            <a:r>
              <a:rPr lang="en-US" b="1" dirty="0" smtClean="0"/>
              <a:t>In this class, why is it important </a:t>
            </a:r>
          </a:p>
          <a:p>
            <a:r>
              <a:rPr lang="en-US" b="1" dirty="0" smtClean="0"/>
              <a:t>to have norms?  In the world?</a:t>
            </a:r>
            <a:endParaRPr lang="en-US" b="1" dirty="0"/>
          </a:p>
        </p:txBody>
      </p:sp>
      <p:sp>
        <p:nvSpPr>
          <p:cNvPr id="12" name="Rectangle 11"/>
          <p:cNvSpPr/>
          <p:nvPr/>
        </p:nvSpPr>
        <p:spPr>
          <a:xfrm>
            <a:off x="6604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define the word “norm” and explain why it is important to have norms by taking notes and reflecting on the in-class activity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9567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u="sng" dirty="0" smtClean="0"/>
              <a:t>Directions: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1. Move seats so you are sitting in your groups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2. Sit quietly and wait for more directions </a:t>
            </a:r>
            <a:r>
              <a:rPr lang="en-US" dirty="0" err="1" smtClean="0">
                <a:sym typeface="Wingdings"/>
              </a:rPr>
              <a:t></a:t>
            </a:r>
            <a:endParaRPr lang="en-US" dirty="0" smtClean="0"/>
          </a:p>
          <a:p>
            <a:endParaRPr lang="en-US" dirty="0" smtClean="0"/>
          </a:p>
          <a:p>
            <a:pPr lvl="2"/>
            <a:endParaRPr lang="en-US" i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14300" y="2667000"/>
          <a:ext cx="8915400" cy="2819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15400"/>
              </a:tblGrid>
              <a:tr h="939800">
                <a:tc>
                  <a:txBody>
                    <a:bodyPr/>
                    <a:lstStyle/>
                    <a:p>
                      <a:pPr algn="ctr"/>
                      <a:r>
                        <a:rPr lang="en-US" sz="5000" b="0" dirty="0" smtClean="0"/>
                        <a:t>Los</a:t>
                      </a:r>
                      <a:r>
                        <a:rPr lang="en-US" sz="5000" b="0" baseline="0" dirty="0" smtClean="0"/>
                        <a:t> </a:t>
                      </a:r>
                      <a:r>
                        <a:rPr lang="en-US" sz="5000" b="0" baseline="0" dirty="0" err="1" smtClean="0"/>
                        <a:t>Groupos</a:t>
                      </a:r>
                      <a:endParaRPr lang="en-US" sz="5000" b="0" dirty="0"/>
                    </a:p>
                  </a:txBody>
                  <a:tcPr/>
                </a:tc>
              </a:tr>
              <a:tr h="939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#1</a:t>
                      </a:r>
                      <a:endParaRPr lang="en-US" dirty="0" smtClean="0"/>
                    </a:p>
                  </a:txBody>
                  <a:tcPr/>
                </a:tc>
              </a:tr>
              <a:tr h="939800">
                <a:tc>
                  <a:txBody>
                    <a:bodyPr/>
                    <a:lstStyle/>
                    <a:p>
                      <a:pPr algn="l"/>
                      <a:r>
                        <a:rPr lang="en-US" b="1" dirty="0" smtClean="0"/>
                        <a:t>#2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Rough Draft Norms (15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34000"/>
          </a:xfrm>
        </p:spPr>
        <p:txBody>
          <a:bodyPr>
            <a:normAutofit/>
          </a:bodyPr>
          <a:lstStyle/>
          <a:p>
            <a:r>
              <a:rPr lang="en-US" u="sng" dirty="0" smtClean="0"/>
              <a:t>Directions:</a:t>
            </a:r>
            <a:endParaRPr lang="en-US" dirty="0" smtClean="0"/>
          </a:p>
          <a:p>
            <a:pPr lvl="2"/>
            <a:r>
              <a:rPr lang="en-US" dirty="0" smtClean="0"/>
              <a:t>Number you paper, and write down your </a:t>
            </a:r>
            <a:r>
              <a:rPr lang="en-US" i="1" dirty="0" smtClean="0"/>
              <a:t>proposed norms</a:t>
            </a:r>
            <a:r>
              <a:rPr lang="en-US" dirty="0" smtClean="0"/>
              <a:t> for the following situations. (</a:t>
            </a:r>
            <a:r>
              <a:rPr lang="en-US" u="sng" dirty="0" smtClean="0"/>
              <a:t>NOTE</a:t>
            </a:r>
            <a:r>
              <a:rPr lang="en-US" dirty="0" smtClean="0"/>
              <a:t>: The writer will rotate.  All group members names on paper)</a:t>
            </a:r>
          </a:p>
          <a:p>
            <a:pPr lvl="2">
              <a:buNone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" y="2791657"/>
            <a:ext cx="8229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Remember: </a:t>
            </a:r>
            <a:r>
              <a:rPr lang="en-US" b="1" u="sng" dirty="0" smtClean="0"/>
              <a:t>Norm</a:t>
            </a:r>
            <a:r>
              <a:rPr lang="en-US" dirty="0" smtClean="0"/>
              <a:t>: (a socially agreed upon behavioral expectation)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295400" y="3429000"/>
          <a:ext cx="6248400" cy="2362199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124200"/>
                <a:gridCol w="3124200"/>
              </a:tblGrid>
              <a:tr h="412537">
                <a:tc>
                  <a:txBody>
                    <a:bodyPr/>
                    <a:lstStyle/>
                    <a:p>
                      <a:r>
                        <a:rPr lang="en-US" b="0" dirty="0" smtClean="0"/>
                        <a:t>1. Generally</a:t>
                      </a:r>
                      <a:r>
                        <a:rPr lang="en-US" b="0" baseline="0" dirty="0" smtClean="0"/>
                        <a:t> while</a:t>
                      </a:r>
                      <a:r>
                        <a:rPr lang="en-US" b="0" dirty="0" smtClean="0"/>
                        <a:t> in class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2. Speaking in class</a:t>
                      </a:r>
                      <a:endParaRPr lang="en-US" b="0" dirty="0"/>
                    </a:p>
                  </a:txBody>
                  <a:tcPr/>
                </a:tc>
              </a:tr>
              <a:tr h="412537">
                <a:tc>
                  <a:txBody>
                    <a:bodyPr/>
                    <a:lstStyle/>
                    <a:p>
                      <a:r>
                        <a:rPr lang="en-US" b="0" dirty="0" smtClean="0"/>
                        <a:t>3. Asking a question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4. Discussing</a:t>
                      </a:r>
                      <a:r>
                        <a:rPr lang="en-US" b="0" baseline="0" dirty="0" smtClean="0"/>
                        <a:t> a topic</a:t>
                      </a:r>
                      <a:endParaRPr lang="en-US" b="0" dirty="0"/>
                    </a:p>
                  </a:txBody>
                  <a:tcPr/>
                </a:tc>
              </a:tr>
              <a:tr h="712051">
                <a:tc>
                  <a:txBody>
                    <a:bodyPr/>
                    <a:lstStyle/>
                    <a:p>
                      <a:r>
                        <a:rPr lang="en-US" b="0" dirty="0" smtClean="0"/>
                        <a:t>5. Disagreeing</a:t>
                      </a:r>
                      <a:r>
                        <a:rPr lang="en-US" b="0" baseline="0" dirty="0" smtClean="0"/>
                        <a:t> about something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6. Feeling confused/lost during class</a:t>
                      </a:r>
                      <a:endParaRPr lang="en-US" b="0" dirty="0"/>
                    </a:p>
                  </a:txBody>
                  <a:tcPr/>
                </a:tc>
              </a:tr>
              <a:tr h="412537">
                <a:tc>
                  <a:txBody>
                    <a:bodyPr/>
                    <a:lstStyle/>
                    <a:p>
                      <a:r>
                        <a:rPr lang="en-US" b="0" dirty="0" smtClean="0"/>
                        <a:t>7. Going to the bathroom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8. Arriving</a:t>
                      </a:r>
                      <a:r>
                        <a:rPr lang="en-US" b="0" baseline="0" dirty="0" smtClean="0"/>
                        <a:t> to class late</a:t>
                      </a:r>
                      <a:endParaRPr lang="en-US" b="0" dirty="0"/>
                    </a:p>
                  </a:txBody>
                  <a:tcPr/>
                </a:tc>
              </a:tr>
              <a:tr h="412537">
                <a:tc>
                  <a:txBody>
                    <a:bodyPr/>
                    <a:lstStyle/>
                    <a:p>
                      <a:r>
                        <a:rPr lang="en-US" b="0" dirty="0" smtClean="0"/>
                        <a:t>9. Getting Make-up</a:t>
                      </a:r>
                      <a:r>
                        <a:rPr lang="en-US" b="0" baseline="0" dirty="0" smtClean="0"/>
                        <a:t> work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10. Completing tests/quizzes</a:t>
                      </a:r>
                      <a:endParaRPr lang="en-US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581400" y="5791200"/>
            <a:ext cx="541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Example: </a:t>
            </a:r>
          </a:p>
          <a:p>
            <a:r>
              <a:rPr lang="en-US" dirty="0" smtClean="0"/>
              <a:t>#1 Do not talk over other people</a:t>
            </a:r>
            <a:endParaRPr lang="en-US" dirty="0"/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Rough Draft Norms (15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8600" y="1567934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Negotiate</a:t>
            </a:r>
            <a:r>
              <a:rPr lang="en-US" dirty="0" smtClean="0"/>
              <a:t>: (reach an agreement or compromise by discussing with others)</a:t>
            </a:r>
            <a:endParaRPr lang="en-US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2133600"/>
            <a:ext cx="845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means, you might not get all of the norms exactly as you would like them…that’s okay…that’s life </a:t>
            </a:r>
            <a:r>
              <a:rPr lang="en-US" dirty="0" err="1" smtClean="0">
                <a:sym typeface="Wingdings"/>
              </a:rPr>
              <a:t>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5800" y="2779931"/>
            <a:ext cx="5791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3 Negotiation Rules</a:t>
            </a:r>
            <a:r>
              <a:rPr lang="en-US" dirty="0" smtClean="0"/>
              <a:t>:</a:t>
            </a:r>
          </a:p>
          <a:p>
            <a:endParaRPr lang="en-US" b="1" dirty="0" smtClean="0"/>
          </a:p>
          <a:p>
            <a:r>
              <a:rPr lang="en-US" b="1" dirty="0" smtClean="0"/>
              <a:t>1. Having the “Talking Token” = you can talk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Not having the “Talking Token” =….?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DO NOT be a token hog!</a:t>
            </a:r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914400" y="274638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Class-Wide Final Draft Norms (25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9600" y="4341673"/>
            <a:ext cx="7848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b="1" dirty="0" smtClean="0"/>
              <a:t>2. All suggestions must be followed with a reason</a:t>
            </a:r>
          </a:p>
          <a:p>
            <a:pPr marL="800100" lvl="1" indent="-342900">
              <a:buFont typeface="Arial"/>
              <a:buChar char="•"/>
            </a:pPr>
            <a:r>
              <a:rPr lang="en-US" u="sng" dirty="0" smtClean="0"/>
              <a:t>Bad example: </a:t>
            </a:r>
            <a:r>
              <a:rPr lang="en-US" i="1" dirty="0" smtClean="0"/>
              <a:t>We should be able to get make up work during advisement</a:t>
            </a:r>
          </a:p>
          <a:p>
            <a:pPr marL="800100" lvl="1" indent="-342900">
              <a:buFont typeface="Arial"/>
              <a:buChar char="•"/>
            </a:pPr>
            <a:r>
              <a:rPr lang="en-US" u="sng" dirty="0" smtClean="0"/>
              <a:t>Good example:</a:t>
            </a:r>
            <a:r>
              <a:rPr lang="en-US" dirty="0" smtClean="0"/>
              <a:t> </a:t>
            </a:r>
            <a:r>
              <a:rPr lang="en-US" i="1" dirty="0" smtClean="0"/>
              <a:t>We should be able to get make up work during advisement </a:t>
            </a:r>
            <a:r>
              <a:rPr lang="en-US" i="1" u="sng" dirty="0" smtClean="0"/>
              <a:t>BECAUSE </a:t>
            </a:r>
            <a:r>
              <a:rPr lang="en-US" i="1" dirty="0" smtClean="0"/>
              <a:t> it is more convenient than after school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85800" y="57912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/>
            <a:r>
              <a:rPr lang="en-US" b="1" dirty="0" smtClean="0"/>
              <a:t>3. The Golden Rule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Attack the idea, not the person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81000" y="921603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Objective: SWBAT: </a:t>
            </a:r>
            <a:r>
              <a:rPr lang="en-US" i="1" dirty="0" smtClean="0"/>
              <a:t>create class wide final draft norms by negotiating with other groups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8600" y="1154668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Negotiate</a:t>
            </a:r>
            <a:r>
              <a:rPr lang="en-US" dirty="0" smtClean="0"/>
              <a:t>: (reach an agreement or compromise by discussing with others)</a:t>
            </a:r>
            <a:endParaRPr lang="en-US" b="1" u="sng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04800" y="1622317"/>
          <a:ext cx="8686800" cy="5311883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343400"/>
                <a:gridCol w="4343400"/>
              </a:tblGrid>
              <a:tr h="1601007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1800" b="1" dirty="0" smtClean="0"/>
                        <a:t>Generally in class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en-US" sz="1800" b="1" dirty="0" smtClean="0"/>
                    </a:p>
                    <a:p>
                      <a:pPr marL="342900" indent="-342900">
                        <a:buAutoNum type="arabicPeriod"/>
                      </a:pPr>
                      <a:endParaRPr lang="en-US" sz="1800" b="1" dirty="0" smtClean="0"/>
                    </a:p>
                    <a:p>
                      <a:pPr marL="342900" indent="-342900">
                        <a:buAutoNum type="arabicPeriod"/>
                      </a:pPr>
                      <a:endParaRPr lang="en-US" sz="1800" b="1" dirty="0" smtClean="0"/>
                    </a:p>
                    <a:p>
                      <a:pPr marL="342900" indent="-342900">
                        <a:buAutoNum type="arabicPeriod"/>
                      </a:pPr>
                      <a:endParaRPr lang="en-US" sz="1800" b="1" dirty="0" smtClean="0"/>
                    </a:p>
                    <a:p>
                      <a:pPr marL="342900" indent="-342900">
                        <a:buNone/>
                      </a:pP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2. Talking in class</a:t>
                      </a:r>
                      <a:endParaRPr lang="en-US" sz="1800" b="1" dirty="0"/>
                    </a:p>
                  </a:txBody>
                  <a:tcPr/>
                </a:tc>
              </a:tr>
              <a:tr h="1601007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3. Asking a question</a:t>
                      </a:r>
                    </a:p>
                    <a:p>
                      <a:endParaRPr lang="en-US" sz="1800" b="1" dirty="0" smtClean="0"/>
                    </a:p>
                    <a:p>
                      <a:endParaRPr lang="en-US" sz="1800" b="1" dirty="0" smtClean="0"/>
                    </a:p>
                    <a:p>
                      <a:endParaRPr lang="en-US" sz="1800" b="1" dirty="0" smtClean="0"/>
                    </a:p>
                    <a:p>
                      <a:endParaRPr lang="en-US" sz="1800" b="1" dirty="0" smtClean="0"/>
                    </a:p>
                    <a:p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4. Discussing</a:t>
                      </a:r>
                      <a:r>
                        <a:rPr lang="en-US" sz="1800" b="1" baseline="0" dirty="0" smtClean="0"/>
                        <a:t> a topic</a:t>
                      </a:r>
                      <a:endParaRPr lang="en-US" sz="1800" b="1" dirty="0"/>
                    </a:p>
                  </a:txBody>
                  <a:tcPr/>
                </a:tc>
              </a:tr>
              <a:tr h="1837164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5. Disagreeing</a:t>
                      </a:r>
                      <a:r>
                        <a:rPr lang="en-US" sz="1800" b="1" baseline="0" dirty="0" smtClean="0"/>
                        <a:t> about something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6. Feeling confused/lost during class</a:t>
                      </a:r>
                      <a:endParaRPr lang="en-US" sz="18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itle 2"/>
          <p:cNvSpPr txBox="1">
            <a:spLocks/>
          </p:cNvSpPr>
          <p:nvPr/>
        </p:nvSpPr>
        <p:spPr>
          <a:xfrm>
            <a:off x="914400" y="274638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Class-Wide Final Draft Norms (25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1000" y="83820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Objective: SWBAT: </a:t>
            </a:r>
            <a:r>
              <a:rPr lang="en-US" i="1" dirty="0" smtClean="0"/>
              <a:t>create class wide final draft norms by negotiating with other groups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ravelogue">
  <a:themeElements>
    <a:clrScheme name="Travelogue">
      <a:dk1>
        <a:sysClr val="windowText" lastClr="000000"/>
      </a:dk1>
      <a:lt1>
        <a:srgbClr val="EAC968"/>
      </a:lt1>
      <a:dk2>
        <a:srgbClr val="2A2515"/>
      </a:dk2>
      <a:lt2>
        <a:srgbClr val="82682C"/>
      </a:lt2>
      <a:accent1>
        <a:srgbClr val="B74D21"/>
      </a:accent1>
      <a:accent2>
        <a:srgbClr val="A32323"/>
      </a:accent2>
      <a:accent3>
        <a:srgbClr val="4576A3"/>
      </a:accent3>
      <a:accent4>
        <a:srgbClr val="615D9A"/>
      </a:accent4>
      <a:accent5>
        <a:srgbClr val="67924B"/>
      </a:accent5>
      <a:accent6>
        <a:srgbClr val="BF7B1B"/>
      </a:accent6>
      <a:hlink>
        <a:srgbClr val="99350B"/>
      </a:hlink>
      <a:folHlink>
        <a:srgbClr val="785140"/>
      </a:folHlink>
    </a:clrScheme>
    <a:fontScheme name="Travelogue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Travelogu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6600000" sx="102000" sy="102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88900" dist="63500" dir="2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sunset" dir="t">
              <a:rot lat="0" lon="0" rev="4200000"/>
            </a:lightRig>
          </a:scene3d>
          <a:sp3d>
            <a:bevelT w="635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0000"/>
                <a:hueMod val="85000"/>
                <a:satMod val="300000"/>
                <a:lumMod val="100000"/>
              </a:schemeClr>
            </a:gs>
            <a:gs pos="40000">
              <a:schemeClr val="phClr">
                <a:tint val="45000"/>
                <a:shade val="99000"/>
                <a:hueMod val="95000"/>
                <a:satMod val="300000"/>
                <a:lumMod val="100000"/>
              </a:schemeClr>
            </a:gs>
            <a:gs pos="100000">
              <a:schemeClr val="phClr">
                <a:shade val="20000"/>
                <a:hueMod val="95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70000"/>
                <a:satMod val="2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Travelogue.thmx</Template>
  <TotalTime>41</TotalTime>
  <Words>1041</Words>
  <Application>Microsoft Macintosh PowerPoint</Application>
  <PresentationFormat>On-screen Show (4:3)</PresentationFormat>
  <Paragraphs>157</Paragraphs>
  <Slides>13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Travelogue</vt:lpstr>
      <vt:lpstr>Slide 1</vt:lpstr>
      <vt:lpstr>Creating Classroom Norms: Behavioral Expectations</vt:lpstr>
      <vt:lpstr>Slide 3</vt:lpstr>
      <vt:lpstr>Objectives (2 min)</vt:lpstr>
      <vt:lpstr>Rough Draft Norms (15 min)</vt:lpstr>
      <vt:lpstr>Slide 6</vt:lpstr>
      <vt:lpstr>Slide 7</vt:lpstr>
      <vt:lpstr>Slide 8</vt:lpstr>
      <vt:lpstr>Slide 9</vt:lpstr>
      <vt:lpstr>Slide 10</vt:lpstr>
      <vt:lpstr>Closing (5 min)</vt:lpstr>
      <vt:lpstr>Slide 12</vt:lpstr>
      <vt:lpstr>Slide 13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11</cp:revision>
  <dcterms:created xsi:type="dcterms:W3CDTF">2012-09-05T14:52:11Z</dcterms:created>
  <dcterms:modified xsi:type="dcterms:W3CDTF">2012-09-05T14:52:36Z</dcterms:modified>
</cp:coreProperties>
</file>