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6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10E58-AA53-1044-9B96-7BE67039C9A4}" type="datetimeFigureOut">
              <a:rPr lang="en-US" smtClean="0"/>
              <a:t>8/26/12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F2000-AA19-ED43-94BE-9FFBECADD5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3AE97829-145C-7C49-939F-42F4988B692D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8BD48E7A-5631-EF49-9402-3EC7BDF88A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Do Now (5 min)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95300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n-US" sz="4000" dirty="0" smtClean="0"/>
          </a:p>
          <a:p>
            <a:pPr algn="ctr"/>
            <a:r>
              <a:rPr lang="en-US" sz="4000" dirty="0" smtClean="0"/>
              <a:t>Write down the first names of all the students in class today. </a:t>
            </a:r>
            <a:r>
              <a:rPr lang="en-US" sz="4000" dirty="0" smtClean="0"/>
              <a:t> </a:t>
            </a:r>
            <a:endParaRPr lang="en-US" sz="4000" dirty="0" smtClean="0"/>
          </a:p>
          <a:p>
            <a:pPr algn="ctr"/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(If you do not remember someone’s name, ASK that person.</a:t>
            </a:r>
            <a:r>
              <a:rPr lang="en-US" sz="4000" dirty="0" smtClean="0"/>
              <a:t>)</a:t>
            </a:r>
          </a:p>
          <a:p>
            <a:pPr algn="ctr">
              <a:buNone/>
            </a:pPr>
            <a:r>
              <a:rPr lang="en-US" sz="4000" dirty="0" smtClean="0"/>
              <a:t> </a:t>
            </a:r>
            <a:r>
              <a:rPr lang="en-US" sz="4000" dirty="0" err="1" smtClean="0">
                <a:sym typeface="Wingdings"/>
              </a:rPr>
              <a:t></a:t>
            </a:r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1154668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Negotiate</a:t>
            </a:r>
            <a:r>
              <a:rPr lang="en-US" dirty="0" smtClean="0"/>
              <a:t>: (reach an agreement or compromise by discussing with others)</a:t>
            </a:r>
            <a:endParaRPr lang="en-US" b="1" u="sn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676400"/>
          <a:ext cx="8686800" cy="48463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343400"/>
                <a:gridCol w="4343400"/>
              </a:tblGrid>
              <a:tr h="81490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7. Going to the bathroom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8. Arriving</a:t>
                      </a:r>
                      <a:r>
                        <a:rPr lang="en-US" b="1" baseline="0" dirty="0" smtClean="0"/>
                        <a:t> to class late</a:t>
                      </a:r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baseline="0" dirty="0" smtClean="0"/>
                    </a:p>
                    <a:p>
                      <a:endParaRPr lang="en-US" b="1" dirty="0"/>
                    </a:p>
                  </a:txBody>
                  <a:tcPr/>
                </a:tc>
              </a:tr>
              <a:tr h="140654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9. Getting Make-up</a:t>
                      </a:r>
                      <a:r>
                        <a:rPr lang="en-US" b="1" baseline="0" dirty="0" smtClean="0"/>
                        <a:t> work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10. Completing tests/quizzes</a:t>
                      </a:r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81000" y="8498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Objective: SWBAT: </a:t>
            </a:r>
            <a:r>
              <a:rPr lang="en-US" i="1" dirty="0" smtClean="0"/>
              <a:t>create class wide final draft norms by negotiating with other groups </a:t>
            </a:r>
            <a:endParaRPr lang="en-US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914400" y="274638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Class-Wide Final Draft Norms (25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 smtClean="0"/>
              <a:t>5</a:t>
            </a:r>
            <a:r>
              <a:rPr lang="en-US" sz="3000" dirty="0" smtClean="0"/>
              <a:t> </a:t>
            </a:r>
            <a:r>
              <a:rPr lang="en-US" sz="3000" dirty="0" smtClean="0"/>
              <a:t>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810000"/>
            <a:ext cx="9144000" cy="30480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  <a:endParaRPr lang="en-US" sz="12000" dirty="0" smtClean="0"/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</a:t>
            </a:r>
            <a:r>
              <a:rPr lang="en-US" sz="8000" u="sng" dirty="0" smtClean="0"/>
              <a:t>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Cooperatively</a:t>
            </a:r>
            <a:r>
              <a:rPr lang="en-US" sz="8000" dirty="0" smtClean="0"/>
              <a:t> talking in </a:t>
            </a:r>
            <a:r>
              <a:rPr lang="en-US" sz="8000" dirty="0" smtClean="0"/>
              <a:t>groups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Negotiating with </a:t>
            </a:r>
            <a:r>
              <a:rPr lang="en-US" sz="8000" dirty="0" smtClean="0"/>
              <a:t>other groups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</a:t>
            </a:r>
            <a:r>
              <a:rPr lang="en-US" sz="8000" dirty="0" smtClean="0"/>
              <a:t>in class and reflecting on the in-class activity</a:t>
            </a:r>
            <a:endParaRPr lang="en-US" sz="8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718608"/>
            <a:ext cx="922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sz="1000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96938" y="990600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/>
              <a:t>Did you master the following objectives?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 (3 min)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On a separate sheet of paper, write your </a:t>
            </a:r>
            <a:r>
              <a:rPr lang="en-US" b="1" dirty="0" smtClean="0"/>
              <a:t>NAME, DATE, and BLOCK at the top.</a:t>
            </a:r>
            <a:r>
              <a:rPr lang="en-US" b="1" dirty="0" smtClean="0"/>
              <a:t> 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Then number your paper and write </a:t>
            </a:r>
            <a:r>
              <a:rPr lang="en-US" dirty="0" smtClean="0"/>
              <a:t>responses to the following questions.</a:t>
            </a:r>
          </a:p>
          <a:p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What is a “norm?”</a:t>
            </a:r>
          </a:p>
          <a:p>
            <a:pPr marL="850392" lvl="1" indent="-457200">
              <a:buNone/>
            </a:pP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Why is it important to have norms in a class?   </a:t>
            </a:r>
          </a:p>
          <a:p>
            <a:pPr marL="850392" lvl="1" indent="-457200">
              <a:buNone/>
            </a:pP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Of all the norms we just created, which one do you think is most important?  Why?</a:t>
            </a:r>
          </a:p>
          <a:p>
            <a:pPr marL="850392" lvl="1" indent="-45720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639762"/>
            <a:ext cx="8915400" cy="5532438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Each </a:t>
            </a:r>
            <a:r>
              <a:rPr lang="en-US" sz="2000" dirty="0" smtClean="0"/>
              <a:t>day </a:t>
            </a:r>
            <a:r>
              <a:rPr lang="en-US" sz="2000" b="1" dirty="0" smtClean="0"/>
              <a:t>YOU</a:t>
            </a:r>
            <a:r>
              <a:rPr lang="en-US" sz="2000" dirty="0" smtClean="0"/>
              <a:t> will </a:t>
            </a:r>
            <a:r>
              <a:rPr lang="en-US" sz="2000" dirty="0" smtClean="0"/>
              <a:t>decide </a:t>
            </a:r>
            <a:r>
              <a:rPr lang="en-US" sz="2000" dirty="0" smtClean="0"/>
              <a:t>the grade you </a:t>
            </a:r>
            <a:r>
              <a:rPr lang="en-US" sz="2000" dirty="0" smtClean="0"/>
              <a:t>deserve.*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Your </a:t>
            </a:r>
            <a:r>
              <a:rPr lang="en-US" sz="2000" dirty="0" smtClean="0"/>
              <a:t>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</a:t>
            </a:r>
            <a:r>
              <a:rPr lang="en-US" sz="2000" dirty="0" smtClean="0"/>
              <a:t>:</a:t>
            </a:r>
          </a:p>
          <a:p>
            <a:pPr algn="ctr">
              <a:buNone/>
            </a:pPr>
            <a:r>
              <a:rPr lang="en-US" sz="3000" dirty="0" smtClean="0"/>
              <a:t>CLA Students are S.M.A.R.T</a:t>
            </a:r>
            <a:r>
              <a:rPr lang="en-US" sz="3000" dirty="0" smtClean="0"/>
              <a:t>.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S </a:t>
            </a:r>
            <a:r>
              <a:rPr lang="en-US" sz="2000" dirty="0" smtClean="0"/>
              <a:t>= Self-</a:t>
            </a:r>
            <a:r>
              <a:rPr lang="en-US" sz="2000" dirty="0" smtClean="0"/>
              <a:t>Controlled</a:t>
            </a:r>
            <a:endParaRPr lang="en-US" sz="2000" dirty="0" smtClean="0"/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M </a:t>
            </a:r>
            <a:r>
              <a:rPr lang="en-US" sz="2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A </a:t>
            </a:r>
            <a:r>
              <a:rPr lang="en-US" sz="2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R </a:t>
            </a:r>
            <a:r>
              <a:rPr lang="en-US" sz="2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T </a:t>
            </a:r>
            <a:r>
              <a:rPr lang="en-US" sz="2000" dirty="0" smtClean="0"/>
              <a:t>= </a:t>
            </a:r>
            <a:r>
              <a:rPr lang="en-US" sz="2000" dirty="0" smtClean="0"/>
              <a:t>Timely</a:t>
            </a:r>
          </a:p>
          <a:p>
            <a:pPr algn="ctr">
              <a:buNone/>
            </a:pPr>
            <a:r>
              <a:rPr lang="en-US" sz="3000" dirty="0" smtClean="0"/>
              <a:t>What </a:t>
            </a:r>
            <a:r>
              <a:rPr lang="en-US" sz="3000" dirty="0" smtClean="0"/>
              <a:t>do you deserve today</a:t>
            </a:r>
            <a:r>
              <a:rPr lang="en-US" sz="3000" dirty="0" smtClean="0"/>
              <a:t>?</a:t>
            </a:r>
            <a:endParaRPr lang="en-US" sz="2000" dirty="0" smtClean="0"/>
          </a:p>
          <a:p>
            <a:pPr algn="r">
              <a:buNone/>
            </a:pPr>
            <a:r>
              <a:rPr lang="en-US" sz="1400" dirty="0" smtClean="0"/>
              <a:t>*One point for each core-value (5 points possible each day</a:t>
            </a:r>
            <a:r>
              <a:rPr lang="en-US" sz="1400" dirty="0" smtClean="0"/>
              <a:t>).  I reserve the right to change these grades.</a:t>
            </a:r>
          </a:p>
          <a:p>
            <a:pPr algn="ctr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Creating Classroom Norms: Behavioral Expectations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Rough Draft</a:t>
            </a:r>
            <a:r>
              <a:rPr lang="en-US" dirty="0" smtClean="0"/>
              <a:t> Norms </a:t>
            </a:r>
            <a:r>
              <a:rPr lang="en-US" dirty="0" smtClean="0"/>
              <a:t>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Class-Wide </a:t>
            </a:r>
            <a:r>
              <a:rPr lang="en-US" dirty="0" smtClean="0"/>
              <a:t>Final Draft Norms 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(5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810000"/>
            <a:ext cx="9144000" cy="30480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  <a:endParaRPr lang="en-US" sz="12000" dirty="0" smtClean="0"/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</a:t>
            </a:r>
            <a:r>
              <a:rPr lang="en-US" sz="8000" u="sng" dirty="0" smtClean="0"/>
              <a:t>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Cooperatively</a:t>
            </a:r>
            <a:r>
              <a:rPr lang="en-US" sz="8000" dirty="0" smtClean="0"/>
              <a:t> talking in </a:t>
            </a:r>
            <a:r>
              <a:rPr lang="en-US" sz="8000" dirty="0" smtClean="0"/>
              <a:t>groups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Negotiating with </a:t>
            </a:r>
            <a:r>
              <a:rPr lang="en-US" sz="8000" dirty="0" smtClean="0"/>
              <a:t>other groups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</a:t>
            </a:r>
            <a:r>
              <a:rPr lang="en-US" sz="8000" dirty="0" smtClean="0"/>
              <a:t>in class and reflecting on the in-class activity</a:t>
            </a:r>
            <a:endParaRPr lang="en-US" sz="8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718608"/>
            <a:ext cx="922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000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89012" y="1444294"/>
            <a:ext cx="4040188" cy="1603706"/>
          </a:xfrm>
        </p:spPr>
        <p:txBody>
          <a:bodyPr>
            <a:normAutofit fontScale="85000" lnSpcReduction="20000"/>
          </a:bodyPr>
          <a:lstStyle/>
          <a:p>
            <a:endParaRPr lang="en-US" b="1" u="sng" dirty="0" smtClean="0"/>
          </a:p>
          <a:p>
            <a:pPr>
              <a:buNone/>
            </a:pPr>
            <a:r>
              <a:rPr lang="en-US" sz="3000" b="1" dirty="0" smtClean="0"/>
              <a:t>	</a:t>
            </a:r>
            <a:r>
              <a:rPr lang="en-US" sz="3000" b="1" u="sng" dirty="0" smtClean="0"/>
              <a:t>Norm</a:t>
            </a:r>
            <a:r>
              <a:rPr lang="en-US" sz="3000" dirty="0" smtClean="0"/>
              <a:t>: (a socially agreed upon behavioral expectation)</a:t>
            </a:r>
            <a:endParaRPr lang="en-US" sz="3000" dirty="0" smtClean="0"/>
          </a:p>
          <a:p>
            <a:pPr>
              <a:buNone/>
            </a:pPr>
            <a:endParaRPr lang="en-US" b="1" u="sng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1780154"/>
            <a:ext cx="2590800" cy="22838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154714"/>
            <a:ext cx="4064000" cy="2703286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Rough Draft Norms (</a:t>
            </a:r>
            <a:r>
              <a:rPr lang="en-US" sz="3000" dirty="0" smtClean="0"/>
              <a:t>15</a:t>
            </a:r>
            <a:r>
              <a:rPr lang="en-US" sz="3000" dirty="0" smtClean="0"/>
              <a:t> </a:t>
            </a:r>
            <a:r>
              <a:rPr lang="en-US" sz="3000" dirty="0" smtClean="0"/>
              <a:t>min)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457200" y="34962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/>
              <a:buChar char="•"/>
            </a:pPr>
            <a:r>
              <a:rPr lang="en-US" b="1" dirty="0" smtClean="0"/>
              <a:t>What norms are being broken in the pictures to the right?</a:t>
            </a:r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57200" y="5068669"/>
            <a:ext cx="35189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b="1" dirty="0" smtClean="0"/>
              <a:t>In this class, why </a:t>
            </a:r>
            <a:r>
              <a:rPr lang="en-US" b="1" dirty="0" smtClean="0"/>
              <a:t>is it important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to </a:t>
            </a:r>
            <a:r>
              <a:rPr lang="en-US" b="1" dirty="0" smtClean="0"/>
              <a:t>have norms</a:t>
            </a:r>
            <a:r>
              <a:rPr lang="en-US" b="1" dirty="0" smtClean="0"/>
              <a:t>?  In the world?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6604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define the word “norm” and explain why it is important to have norms by taking notes and reflecting on the in-class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Directions: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1. Move seats so you are sitting in your groups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Sit quietly and wait for more directions </a:t>
            </a:r>
            <a:r>
              <a:rPr lang="en-US" dirty="0" err="1" smtClean="0">
                <a:sym typeface="Wingdings"/>
              </a:rPr>
              <a:t></a:t>
            </a:r>
            <a:endParaRPr lang="en-US" dirty="0" smtClean="0"/>
          </a:p>
          <a:p>
            <a:endParaRPr lang="en-US" dirty="0" smtClean="0"/>
          </a:p>
          <a:p>
            <a:pPr lvl="2"/>
            <a:endParaRPr lang="en-US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" y="2667000"/>
          <a:ext cx="89154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5400"/>
              </a:tblGrid>
              <a:tr h="939800">
                <a:tc>
                  <a:txBody>
                    <a:bodyPr/>
                    <a:lstStyle/>
                    <a:p>
                      <a:pPr algn="ctr"/>
                      <a:r>
                        <a:rPr lang="en-US" sz="5000" b="0" dirty="0" smtClean="0"/>
                        <a:t>Los</a:t>
                      </a:r>
                      <a:r>
                        <a:rPr lang="en-US" sz="5000" b="0" baseline="0" dirty="0" smtClean="0"/>
                        <a:t> </a:t>
                      </a:r>
                      <a:r>
                        <a:rPr lang="en-US" sz="5000" b="0" baseline="0" dirty="0" err="1" smtClean="0"/>
                        <a:t>Groupos</a:t>
                      </a:r>
                      <a:endParaRPr lang="en-US" sz="5000" b="0" dirty="0"/>
                    </a:p>
                  </a:txBody>
                  <a:tcPr/>
                </a:tc>
              </a:tr>
              <a:tr h="939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#</a:t>
                      </a:r>
                      <a:r>
                        <a:rPr lang="en-US" b="1" dirty="0" smtClean="0"/>
                        <a:t>1</a:t>
                      </a:r>
                      <a:endParaRPr lang="en-US" dirty="0" smtClean="0"/>
                    </a:p>
                  </a:txBody>
                  <a:tcPr/>
                </a:tc>
              </a:tr>
              <a:tr h="939800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#</a:t>
                      </a:r>
                      <a:r>
                        <a:rPr lang="en-US" b="1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Rough Draft Norms (15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r>
              <a:rPr lang="en-US" u="sng" dirty="0" smtClean="0"/>
              <a:t>Directions:</a:t>
            </a:r>
            <a:endParaRPr lang="en-US" dirty="0" smtClean="0"/>
          </a:p>
          <a:p>
            <a:pPr lvl="2"/>
            <a:r>
              <a:rPr lang="en-US" dirty="0" smtClean="0"/>
              <a:t>Number you paper, and write down your </a:t>
            </a:r>
            <a:r>
              <a:rPr lang="en-US" i="1" dirty="0" smtClean="0"/>
              <a:t>proposed norms</a:t>
            </a:r>
            <a:r>
              <a:rPr lang="en-US" dirty="0" smtClean="0"/>
              <a:t> for the following situations. (</a:t>
            </a:r>
            <a:r>
              <a:rPr lang="en-US" u="sng" dirty="0" smtClean="0"/>
              <a:t>NOTE</a:t>
            </a:r>
            <a:r>
              <a:rPr lang="en-US" dirty="0" smtClean="0"/>
              <a:t>: The writer will rotate.  All group members names on paper)</a:t>
            </a:r>
          </a:p>
          <a:p>
            <a:pPr lvl="2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791657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Remember: </a:t>
            </a:r>
            <a:r>
              <a:rPr lang="en-US" b="1" u="sng" dirty="0" smtClean="0"/>
              <a:t>Norm</a:t>
            </a:r>
            <a:r>
              <a:rPr lang="en-US" dirty="0" smtClean="0"/>
              <a:t>: (a socially agreed upon behavioral expectation)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95400" y="3429000"/>
          <a:ext cx="6248400" cy="236219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124200"/>
                <a:gridCol w="3124200"/>
              </a:tblGrid>
              <a:tr h="412537">
                <a:tc>
                  <a:txBody>
                    <a:bodyPr/>
                    <a:lstStyle/>
                    <a:p>
                      <a:r>
                        <a:rPr lang="en-US" b="0" dirty="0" smtClean="0"/>
                        <a:t>1. </a:t>
                      </a:r>
                      <a:r>
                        <a:rPr lang="en-US" b="0" dirty="0" smtClean="0"/>
                        <a:t>Generally</a:t>
                      </a:r>
                      <a:r>
                        <a:rPr lang="en-US" b="0" baseline="0" dirty="0" smtClean="0"/>
                        <a:t> while</a:t>
                      </a:r>
                      <a:r>
                        <a:rPr lang="en-US" b="0" dirty="0" smtClean="0"/>
                        <a:t> </a:t>
                      </a:r>
                      <a:r>
                        <a:rPr lang="en-US" b="0" dirty="0" smtClean="0"/>
                        <a:t>in class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2.</a:t>
                      </a:r>
                      <a:r>
                        <a:rPr lang="en-US" b="0" dirty="0" smtClean="0"/>
                        <a:t> Speaking </a:t>
                      </a:r>
                      <a:r>
                        <a:rPr lang="en-US" b="0" dirty="0" smtClean="0"/>
                        <a:t>in class</a:t>
                      </a:r>
                      <a:endParaRPr lang="en-US" b="0" dirty="0"/>
                    </a:p>
                  </a:txBody>
                  <a:tcPr/>
                </a:tc>
              </a:tr>
              <a:tr h="412537">
                <a:tc>
                  <a:txBody>
                    <a:bodyPr/>
                    <a:lstStyle/>
                    <a:p>
                      <a:r>
                        <a:rPr lang="en-US" b="0" dirty="0" smtClean="0"/>
                        <a:t>3. Asking a question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4. Discussing</a:t>
                      </a:r>
                      <a:r>
                        <a:rPr lang="en-US" b="0" baseline="0" dirty="0" smtClean="0"/>
                        <a:t> a topic</a:t>
                      </a:r>
                      <a:endParaRPr lang="en-US" b="0" dirty="0"/>
                    </a:p>
                  </a:txBody>
                  <a:tcPr/>
                </a:tc>
              </a:tr>
              <a:tr h="712051">
                <a:tc>
                  <a:txBody>
                    <a:bodyPr/>
                    <a:lstStyle/>
                    <a:p>
                      <a:r>
                        <a:rPr lang="en-US" b="0" dirty="0" smtClean="0"/>
                        <a:t>5. Disagreeing</a:t>
                      </a:r>
                      <a:r>
                        <a:rPr lang="en-US" b="0" baseline="0" dirty="0" smtClean="0"/>
                        <a:t> about something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6. Feeling confused/lost during class</a:t>
                      </a:r>
                      <a:endParaRPr lang="en-US" b="0" dirty="0"/>
                    </a:p>
                  </a:txBody>
                  <a:tcPr/>
                </a:tc>
              </a:tr>
              <a:tr h="412537">
                <a:tc>
                  <a:txBody>
                    <a:bodyPr/>
                    <a:lstStyle/>
                    <a:p>
                      <a:r>
                        <a:rPr lang="en-US" b="0" dirty="0" smtClean="0"/>
                        <a:t>7. Going to the bathroom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8. Arriving</a:t>
                      </a:r>
                      <a:r>
                        <a:rPr lang="en-US" b="0" baseline="0" dirty="0" smtClean="0"/>
                        <a:t> to class late</a:t>
                      </a:r>
                      <a:endParaRPr lang="en-US" b="0" dirty="0"/>
                    </a:p>
                  </a:txBody>
                  <a:tcPr/>
                </a:tc>
              </a:tr>
              <a:tr h="412537">
                <a:tc>
                  <a:txBody>
                    <a:bodyPr/>
                    <a:lstStyle/>
                    <a:p>
                      <a:r>
                        <a:rPr lang="en-US" b="0" dirty="0" smtClean="0"/>
                        <a:t>9. Getting Make-up</a:t>
                      </a:r>
                      <a:r>
                        <a:rPr lang="en-US" b="0" baseline="0" dirty="0" smtClean="0"/>
                        <a:t> work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10. Completing tests/quizzes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81400" y="57912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</a:t>
            </a:r>
          </a:p>
          <a:p>
            <a:r>
              <a:rPr lang="en-US" dirty="0" smtClean="0"/>
              <a:t>#1 Do not talk over other people</a:t>
            </a:r>
            <a:endParaRPr lang="en-US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Rough Draft Norms (15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1567934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Negotiate</a:t>
            </a:r>
            <a:r>
              <a:rPr lang="en-US" dirty="0" smtClean="0"/>
              <a:t>: (reach an agreement or compromise by discussing with others)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21336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means, you might not get all of the norms exactly as you would like them…that’s okay…that’s life 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2779931"/>
            <a:ext cx="579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3 Negotiation </a:t>
            </a:r>
            <a:r>
              <a:rPr lang="en-US" b="1" u="sng" dirty="0" smtClean="0"/>
              <a:t>Rules</a:t>
            </a:r>
            <a:r>
              <a:rPr lang="en-US" dirty="0" smtClean="0"/>
              <a:t>:</a:t>
            </a:r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1. Having </a:t>
            </a:r>
            <a:r>
              <a:rPr lang="en-US" b="1" dirty="0" smtClean="0"/>
              <a:t>the </a:t>
            </a:r>
            <a:r>
              <a:rPr lang="en-US" b="1" dirty="0" smtClean="0"/>
              <a:t>“Talking Token” </a:t>
            </a:r>
            <a:r>
              <a:rPr lang="en-US" b="1" dirty="0" smtClean="0"/>
              <a:t>= you can talk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Not having the </a:t>
            </a:r>
            <a:r>
              <a:rPr lang="en-US" dirty="0" smtClean="0"/>
              <a:t>“Talking Token” </a:t>
            </a:r>
            <a:r>
              <a:rPr lang="en-US" dirty="0" smtClean="0"/>
              <a:t>=….?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DO </a:t>
            </a:r>
            <a:r>
              <a:rPr lang="en-US" dirty="0" smtClean="0"/>
              <a:t>NOT</a:t>
            </a:r>
            <a:r>
              <a:rPr lang="en-US" dirty="0" smtClean="0"/>
              <a:t> be a token hog!</a:t>
            </a:r>
            <a:endParaRPr lang="en-US" dirty="0" smtClean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914400" y="274638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Class-Wide Final Draft Norms (25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" y="4341673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b="1" dirty="0" smtClean="0"/>
              <a:t>2. All </a:t>
            </a:r>
            <a:r>
              <a:rPr lang="en-US" b="1" dirty="0" smtClean="0"/>
              <a:t>suggestions must be followed with a reason</a:t>
            </a:r>
          </a:p>
          <a:p>
            <a:pPr marL="800100" lvl="1" indent="-342900">
              <a:buFont typeface="Arial"/>
              <a:buChar char="•"/>
            </a:pPr>
            <a:r>
              <a:rPr lang="en-US" u="sng" dirty="0" smtClean="0"/>
              <a:t>Bad example: </a:t>
            </a:r>
            <a:r>
              <a:rPr lang="en-US" i="1" dirty="0" smtClean="0"/>
              <a:t>We should be able to get make up work during advisement</a:t>
            </a:r>
          </a:p>
          <a:p>
            <a:pPr marL="800100" lvl="1" indent="-342900">
              <a:buFont typeface="Arial"/>
              <a:buChar char="•"/>
            </a:pPr>
            <a:r>
              <a:rPr lang="en-US" u="sng" dirty="0" smtClean="0"/>
              <a:t>Good example:</a:t>
            </a:r>
            <a:r>
              <a:rPr lang="en-US" dirty="0" smtClean="0"/>
              <a:t> </a:t>
            </a:r>
            <a:r>
              <a:rPr lang="en-US" i="1" dirty="0" smtClean="0"/>
              <a:t>We should be able to get make up work during advisement </a:t>
            </a:r>
            <a:r>
              <a:rPr lang="en-US" i="1" u="sng" dirty="0" smtClean="0"/>
              <a:t>BECAUSE </a:t>
            </a:r>
            <a:r>
              <a:rPr lang="en-US" i="1" dirty="0" smtClean="0"/>
              <a:t> it is more convenient than after </a:t>
            </a:r>
            <a:r>
              <a:rPr lang="en-US" i="1" dirty="0" smtClean="0"/>
              <a:t>school</a:t>
            </a:r>
            <a:endParaRPr lang="en-US" i="1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85800" y="5791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en-US" b="1" dirty="0" smtClean="0"/>
              <a:t>3. The </a:t>
            </a:r>
            <a:r>
              <a:rPr lang="en-US" b="1" dirty="0" smtClean="0"/>
              <a:t>Golden Rule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Attack the idea, not the person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1000" y="92160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Objective: SWBAT: </a:t>
            </a:r>
            <a:r>
              <a:rPr lang="en-US" i="1" dirty="0" smtClean="0"/>
              <a:t>create class wide final draft norms by negotiating with other groups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1154668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Negotiate</a:t>
            </a:r>
            <a:r>
              <a:rPr lang="en-US" dirty="0" smtClean="0"/>
              <a:t>: (reach an agreement or compromise by discussing with others)</a:t>
            </a:r>
            <a:endParaRPr lang="en-US" b="1" u="sng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1622317"/>
          <a:ext cx="8686800" cy="531188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343400"/>
                <a:gridCol w="4343400"/>
              </a:tblGrid>
              <a:tr h="160100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800" b="1" dirty="0" smtClean="0"/>
                        <a:t>Generally in class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1800" b="1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800" b="1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800" b="1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800" b="1" dirty="0" smtClean="0"/>
                    </a:p>
                    <a:p>
                      <a:pPr marL="342900" indent="-342900">
                        <a:buNone/>
                      </a:pP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2. Talking in class</a:t>
                      </a:r>
                      <a:endParaRPr lang="en-US" sz="1800" b="1" dirty="0"/>
                    </a:p>
                  </a:txBody>
                  <a:tcPr/>
                </a:tc>
              </a:tr>
              <a:tr h="1601007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3. Asking a question</a:t>
                      </a:r>
                    </a:p>
                    <a:p>
                      <a:endParaRPr lang="en-US" sz="1800" b="1" dirty="0" smtClean="0"/>
                    </a:p>
                    <a:p>
                      <a:endParaRPr lang="en-US" sz="1800" b="1" dirty="0" smtClean="0"/>
                    </a:p>
                    <a:p>
                      <a:endParaRPr lang="en-US" sz="1800" b="1" dirty="0" smtClean="0"/>
                    </a:p>
                    <a:p>
                      <a:endParaRPr lang="en-US" sz="1800" b="1" dirty="0" smtClean="0"/>
                    </a:p>
                    <a:p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4. Discussing</a:t>
                      </a:r>
                      <a:r>
                        <a:rPr lang="en-US" sz="1800" b="1" baseline="0" dirty="0" smtClean="0"/>
                        <a:t> a topic</a:t>
                      </a:r>
                      <a:endParaRPr lang="en-US" sz="1800" b="1" dirty="0"/>
                    </a:p>
                  </a:txBody>
                  <a:tcPr/>
                </a:tc>
              </a:tr>
              <a:tr h="1837164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5. Disagreeing</a:t>
                      </a:r>
                      <a:r>
                        <a:rPr lang="en-US" sz="1800" b="1" baseline="0" dirty="0" smtClean="0"/>
                        <a:t> about </a:t>
                      </a:r>
                      <a:r>
                        <a:rPr lang="en-US" sz="1800" b="1" baseline="0" dirty="0" smtClean="0"/>
                        <a:t>something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6. Feeling confused/lost during class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>
          <a:xfrm>
            <a:off x="914400" y="274638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Class-Wide Final Draft Norms (25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8382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Objective: SWBAT: </a:t>
            </a:r>
            <a:r>
              <a:rPr lang="en-US" i="1" dirty="0" smtClean="0"/>
              <a:t>create class wide final draft norms by negotiating with other groups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34</TotalTime>
  <Words>1040</Words>
  <Application>Microsoft Macintosh PowerPoint</Application>
  <PresentationFormat>On-screen Show (4:3)</PresentationFormat>
  <Paragraphs>158</Paragraphs>
  <Slides>13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Travelogue</vt:lpstr>
      <vt:lpstr>Do Now (5 min)  </vt:lpstr>
      <vt:lpstr>Creating Classroom Norms: Behavioral Expectations</vt:lpstr>
      <vt:lpstr>Slide 3</vt:lpstr>
      <vt:lpstr>Objectives (2 min)</vt:lpstr>
      <vt:lpstr>Rough Draft Norms (15 min)</vt:lpstr>
      <vt:lpstr>Slide 6</vt:lpstr>
      <vt:lpstr>Slide 7</vt:lpstr>
      <vt:lpstr>Slide 8</vt:lpstr>
      <vt:lpstr>Slide 9</vt:lpstr>
      <vt:lpstr>Slide 10</vt:lpstr>
      <vt:lpstr>Closing (5 min)</vt:lpstr>
      <vt:lpstr>Exit Slip (3 min)</vt:lpstr>
      <vt:lpstr>Slide 13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8</cp:revision>
  <dcterms:created xsi:type="dcterms:W3CDTF">2012-08-26T23:16:10Z</dcterms:created>
  <dcterms:modified xsi:type="dcterms:W3CDTF">2012-08-26T23:50:46Z</dcterms:modified>
</cp:coreProperties>
</file>