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AFDAE-E468-F745-83C1-5D9C4494307F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1A263-BAB3-2847-9A9D-54213CFB59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C06CB-51D6-CB43-BCCE-F81849A39D67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80648-1AAC-CF49-950D-14780E4FB3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sethschy/Documents/1Teaching/'12-'13%20CLA/Classes/Intro%20to%20Lit%20S1/Intro%20to%20Lit%20S1_1-16_Authentic%20Assessment%201_Presenting%20an%20Interview%20Narrative.pdf" TargetMode="External"/><Relationship Id="rId3" Type="http://schemas.openxmlformats.org/officeDocument/2006/relationships/hyperlink" Target="file://localhost/Users/sethschy/Documents/1Teaching/'12-'13%20CLA/Classes/Intro%20to%20Lit%20S1/Intro%20to%20Lit%20S1_1-20_Authentic%20Assessment%202_Independent%20Reading%20Book%20Ad%20Campaign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Please, write an answer in your notebook.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 algn="ctr">
              <a:buNone/>
            </a:pPr>
            <a:r>
              <a:rPr lang="en-US" sz="6000" dirty="0" smtClean="0"/>
              <a:t>What is</a:t>
            </a:r>
            <a:r>
              <a:rPr lang="en-US" sz="6000" dirty="0" smtClean="0"/>
              <a:t> coming of age?</a:t>
            </a:r>
            <a:endParaRPr lang="en-US" sz="6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</a:t>
            </a:r>
            <a:r>
              <a:rPr lang="en-US" sz="3200" dirty="0" smtClean="0"/>
              <a:t>Authentic Assessment </a:t>
            </a:r>
            <a:r>
              <a:rPr lang="en-US" sz="3200" dirty="0" smtClean="0"/>
              <a:t>(20 </a:t>
            </a:r>
            <a:r>
              <a:rPr lang="en-US" sz="3200" dirty="0" smtClean="0"/>
              <a:t>min</a:t>
            </a:r>
            <a:r>
              <a:rPr lang="en-US" sz="3200" dirty="0" smtClean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</a:t>
            </a:r>
            <a:r>
              <a:rPr lang="en-US" dirty="0" smtClean="0"/>
              <a:t>Preview as well as Authentic Assessment materials</a:t>
            </a:r>
            <a:endParaRPr lang="en-US" dirty="0" smtClean="0"/>
          </a:p>
        </p:txBody>
      </p:sp>
      <p:sp>
        <p:nvSpPr>
          <p:cNvPr id="7" name="Rectangle 6">
            <a:hlinkClick r:id="rId2" action="ppaction://hlinkfile"/>
          </p:cNvPr>
          <p:cNvSpPr/>
          <p:nvPr/>
        </p:nvSpPr>
        <p:spPr>
          <a:xfrm>
            <a:off x="990600" y="3505200"/>
            <a:ext cx="3200400" cy="297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u="sng" dirty="0" smtClean="0"/>
              <a:t>Authentic Assessment #1</a:t>
            </a:r>
          </a:p>
          <a:p>
            <a:pPr algn="ctr"/>
            <a:r>
              <a:rPr lang="en-US" sz="3000" dirty="0" smtClean="0"/>
              <a:t>Presenting an Interview Narrative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5130800" y="3505200"/>
            <a:ext cx="3200400" cy="297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u="sng" dirty="0" smtClean="0"/>
              <a:t>Authentic Assessment #2</a:t>
            </a:r>
          </a:p>
          <a:p>
            <a:pPr algn="ctr"/>
            <a:r>
              <a:rPr lang="en-US" sz="3000" dirty="0" smtClean="0"/>
              <a:t>Independent Reading Book Ad Campaign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7230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These are </a:t>
            </a:r>
            <a:r>
              <a:rPr lang="en-US" sz="3000" smtClean="0"/>
              <a:t>the two LARGEST </a:t>
            </a:r>
            <a:r>
              <a:rPr lang="en-US" sz="3000" dirty="0" smtClean="0"/>
              <a:t>parts of your grade.  It is VERY important that you understand these assignments, so PLEEEEEEASE ask some questions.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 smtClean="0"/>
              <a:t>1</a:t>
            </a:r>
            <a:r>
              <a:rPr lang="en-US" sz="3000" dirty="0" smtClean="0"/>
              <a:t>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Completing a Think-Pair-</a:t>
            </a:r>
            <a:r>
              <a:rPr lang="en-US" sz="10000" dirty="0" smtClean="0"/>
              <a:t>Share about the essential questions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Reading and notating the Unit </a:t>
            </a:r>
            <a:r>
              <a:rPr lang="en-US" sz="10000" dirty="0" smtClean="0"/>
              <a:t>Preview as well as Authentic Assessment </a:t>
            </a:r>
            <a:r>
              <a:rPr lang="en-US" sz="10000" dirty="0" smtClean="0"/>
              <a:t>materials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35127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Initiate </a:t>
            </a:r>
            <a:r>
              <a:rPr lang="en-US" sz="2600" dirty="0"/>
              <a:t>and participate effectively in</a:t>
            </a:r>
            <a:r>
              <a:rPr lang="en-US" sz="2600" dirty="0" smtClean="0"/>
              <a:t> discussions with </a:t>
            </a:r>
            <a:r>
              <a:rPr lang="en-US" sz="2600" dirty="0"/>
              <a:t>diverse </a:t>
            </a:r>
            <a:r>
              <a:rPr lang="en-US" sz="2600" dirty="0" smtClean="0"/>
              <a:t>partners, </a:t>
            </a:r>
            <a:r>
              <a:rPr lang="en-US" sz="2600" dirty="0"/>
              <a:t>building on others’ ideas and expressing</a:t>
            </a:r>
            <a:r>
              <a:rPr lang="en-US" sz="2600" dirty="0" smtClean="0"/>
              <a:t> your own </a:t>
            </a:r>
            <a:r>
              <a:rPr lang="en-US" sz="2600" dirty="0"/>
              <a:t>clearly and persuasively</a:t>
            </a:r>
            <a:r>
              <a:rPr lang="en-US" sz="2600" dirty="0" smtClean="0"/>
              <a:t>.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</a:t>
            </a:r>
            <a:r>
              <a:rPr lang="en-US" sz="2600" dirty="0"/>
              <a:t>a central idea of a </a:t>
            </a:r>
            <a:r>
              <a:rPr lang="en-US" sz="2600" dirty="0" smtClean="0"/>
              <a:t>text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144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r>
              <a:rPr lang="en-US" sz="3500" dirty="0" smtClean="0"/>
              <a:t>What is </a:t>
            </a:r>
            <a:r>
              <a:rPr lang="en-US" sz="3500" dirty="0" smtClean="0"/>
              <a:t>Unit 1 about?</a:t>
            </a:r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are the essential questions from Unit 1?</a:t>
            </a:r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are the names of the </a:t>
            </a:r>
            <a:r>
              <a:rPr lang="en-US" sz="3500" u="sng" dirty="0" smtClean="0"/>
              <a:t>two largest</a:t>
            </a:r>
            <a:r>
              <a:rPr lang="en-US" sz="3500" dirty="0" smtClean="0"/>
              <a:t> assignments you have in this class?</a:t>
            </a:r>
            <a:endParaRPr lang="en-US" sz="3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Coming of Age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Unit Overview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Unit Goals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Learning Focus </a:t>
            </a:r>
            <a:r>
              <a:rPr lang="en-US" dirty="0" smtClean="0"/>
              <a:t>(5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Previewing the Unit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Think-Pair-Share Essential Questions (5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Essential Question as a Class </a:t>
            </a:r>
            <a:r>
              <a:rPr lang="en-US" b="1" dirty="0" smtClean="0"/>
              <a:t>Chart Paper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</a:t>
            </a:r>
            <a:r>
              <a:rPr lang="en-US" dirty="0" smtClean="0"/>
              <a:t>Authentic Assessment </a:t>
            </a:r>
            <a:r>
              <a:rPr lang="en-US" dirty="0" smtClean="0"/>
              <a:t>(</a:t>
            </a:r>
            <a:r>
              <a:rPr lang="en-US" dirty="0" smtClean="0"/>
              <a:t>2</a:t>
            </a:r>
            <a:r>
              <a:rPr lang="en-US" dirty="0" smtClean="0"/>
              <a:t>0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0480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Completing a Think-Pair-Share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notating the Unit </a:t>
            </a:r>
            <a:r>
              <a:rPr lang="en-US" sz="8000" dirty="0" smtClean="0"/>
              <a:t>Preview as well as Authentic Assessment </a:t>
            </a:r>
            <a:r>
              <a:rPr lang="en-US" sz="8000" dirty="0" smtClean="0"/>
              <a:t>materials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Initiate </a:t>
            </a:r>
            <a:r>
              <a:rPr lang="en-US" sz="2600" dirty="0"/>
              <a:t>and participate effectively in</a:t>
            </a:r>
            <a:r>
              <a:rPr lang="en-US" sz="2600" dirty="0" smtClean="0"/>
              <a:t> discussions with</a:t>
            </a:r>
            <a:r>
              <a:rPr lang="en-US" sz="2600" dirty="0" smtClean="0"/>
              <a:t> diverse partners</a:t>
            </a:r>
            <a:r>
              <a:rPr lang="en-US" sz="2600" dirty="0" smtClean="0"/>
              <a:t>, </a:t>
            </a:r>
            <a:r>
              <a:rPr lang="en-US" sz="2600" dirty="0"/>
              <a:t>building on others’ ideas and expressing</a:t>
            </a:r>
            <a:r>
              <a:rPr lang="en-US" sz="2600" dirty="0" smtClean="0"/>
              <a:t> your own </a:t>
            </a:r>
            <a:r>
              <a:rPr lang="en-US" sz="2600" dirty="0"/>
              <a:t>clearly and persuasively</a:t>
            </a:r>
            <a:r>
              <a:rPr lang="en-US" sz="2600" dirty="0" smtClean="0"/>
              <a:t>.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</a:t>
            </a:r>
            <a:r>
              <a:rPr lang="en-US" sz="2600" dirty="0"/>
              <a:t>a central idea of a </a:t>
            </a:r>
            <a:r>
              <a:rPr lang="en-US" sz="2600" dirty="0" smtClean="0"/>
              <a:t>text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Unit Overview 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</a:t>
            </a:r>
            <a:r>
              <a:rPr lang="en-US" dirty="0" smtClean="0"/>
              <a:t>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295400"/>
            <a:ext cx="3073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Unit Overview </a:t>
            </a:r>
            <a:r>
              <a:rPr lang="en-US" sz="2500" dirty="0" smtClean="0"/>
              <a:t>(p.</a:t>
            </a:r>
            <a:r>
              <a:rPr lang="en-US" sz="2500" dirty="0" smtClean="0"/>
              <a:t>1)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 smtClean="0"/>
          </a:p>
          <a:p>
            <a:endParaRPr lang="en-US" sz="2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1362"/>
          <a:stretch>
            <a:fillRect/>
          </a:stretch>
        </p:blipFill>
        <p:spPr>
          <a:xfrm>
            <a:off x="3124200" y="1295400"/>
            <a:ext cx="6019801" cy="551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Unit Goals 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</a:t>
            </a:r>
            <a:r>
              <a:rPr lang="en-US" dirty="0" smtClean="0"/>
              <a:t>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295400"/>
            <a:ext cx="30734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Unit Goals </a:t>
            </a:r>
            <a:r>
              <a:rPr lang="en-US" sz="2500" dirty="0" smtClean="0"/>
              <a:t>(p</a:t>
            </a:r>
            <a:r>
              <a:rPr lang="en-US" sz="2500" dirty="0" smtClean="0"/>
              <a:t>.</a:t>
            </a:r>
            <a:r>
              <a:rPr lang="en-US" sz="2500" dirty="0"/>
              <a:t>2</a:t>
            </a:r>
            <a:r>
              <a:rPr lang="en-US" sz="2500" dirty="0" smtClean="0"/>
              <a:t>)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-Notate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219200"/>
            <a:ext cx="27432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Learning Focus </a:t>
            </a:r>
            <a:r>
              <a:rPr lang="en-US" sz="3000" dirty="0" smtClean="0"/>
              <a:t>(</a:t>
            </a:r>
            <a:r>
              <a:rPr lang="en-US" sz="3000" dirty="0"/>
              <a:t>5</a:t>
            </a:r>
            <a:r>
              <a:rPr lang="en-US" sz="3000" dirty="0" smtClean="0"/>
              <a:t> </a:t>
            </a:r>
            <a:r>
              <a:rPr lang="en-US" sz="3000" dirty="0" smtClean="0"/>
              <a:t>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</a:t>
            </a:r>
            <a:r>
              <a:rPr lang="en-US" dirty="0" smtClean="0"/>
              <a:t>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295400"/>
            <a:ext cx="30734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Learning Focus </a:t>
            </a:r>
            <a:r>
              <a:rPr lang="en-US" sz="2500" dirty="0" smtClean="0"/>
              <a:t>(p.188)</a:t>
            </a:r>
          </a:p>
          <a:p>
            <a:endParaRPr lang="en-US" sz="2500" dirty="0" smtClean="0"/>
          </a:p>
          <a:p>
            <a:r>
              <a:rPr lang="en-US" sz="2500" dirty="0" smtClean="0"/>
              <a:t>-Notate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219200"/>
            <a:ext cx="59436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Think-Pair-Share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Essential Questions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Initiate and participate effectively in discussions with diverse partners, building on others’ ideas and expressing your own clearly and persuasively by completing a Think-Pair-</a:t>
            </a:r>
            <a:r>
              <a:rPr lang="en-US" dirty="0" smtClean="0"/>
              <a:t>Share about the essential questions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-76200" y="1981200"/>
            <a:ext cx="305692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Please</a:t>
            </a:r>
          </a:p>
          <a:p>
            <a:r>
              <a:rPr lang="en-US" sz="3000" b="1" dirty="0" smtClean="0"/>
              <a:t>Think-Pair-Share</a:t>
            </a:r>
            <a:endParaRPr lang="en-US" sz="3000" dirty="0" smtClean="0"/>
          </a:p>
          <a:p>
            <a:r>
              <a:rPr lang="en-US" sz="3000" dirty="0" smtClean="0"/>
              <a:t>for both questions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0" y="1777999"/>
            <a:ext cx="6445250" cy="49418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 a Class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Essential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Initiate and participate effectively in discussions with diverse partners, building on others’ ideas and expressing your own clearly and persuasively by completing a Think-Pair-</a:t>
            </a:r>
            <a:r>
              <a:rPr lang="en-US" dirty="0" smtClean="0"/>
              <a:t>Share about the essential questions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-76200" y="1981200"/>
            <a:ext cx="30458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Let’s discuss these</a:t>
            </a:r>
          </a:p>
          <a:p>
            <a:r>
              <a:rPr lang="en-US" sz="3000" dirty="0" smtClean="0"/>
              <a:t>as a class.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0" y="1752600"/>
            <a:ext cx="6108700" cy="50843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906</Words>
  <Application>Microsoft Macintosh PowerPoint</Application>
  <PresentationFormat>On-screen Show (4:3)</PresentationFormat>
  <Paragraphs>116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Coming of Age</vt:lpstr>
      <vt:lpstr>Slide 3</vt:lpstr>
      <vt:lpstr>Objectives (2 min)</vt:lpstr>
      <vt:lpstr>Unit Overview (5 min)</vt:lpstr>
      <vt:lpstr>Unit Goals (5 min)</vt:lpstr>
      <vt:lpstr>Learning Focus (5 min)</vt:lpstr>
      <vt:lpstr>Slide 8</vt:lpstr>
      <vt:lpstr>Slide 9</vt:lpstr>
      <vt:lpstr>Slide 10</vt:lpstr>
      <vt:lpstr>Closing (1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7</cp:revision>
  <dcterms:created xsi:type="dcterms:W3CDTF">2012-08-28T21:59:27Z</dcterms:created>
  <dcterms:modified xsi:type="dcterms:W3CDTF">2012-08-28T22:38:13Z</dcterms:modified>
</cp:coreProperties>
</file>