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docx" ContentType="application/vnd.openxmlformats-officedocument.wordprocessingml.document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9" r:id="rId7"/>
    <p:sldId id="270" r:id="rId8"/>
    <p:sldId id="262" r:id="rId9"/>
    <p:sldId id="271" r:id="rId10"/>
    <p:sldId id="273" r:id="rId11"/>
    <p:sldId id="274" r:id="rId12"/>
    <p:sldId id="263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14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0B586-EBAD-3A46-8345-79B41F06E20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0851E-261F-1B44-982F-C3AD2A1E9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00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3FFCB-C14C-0F45-8788-D8C8A519D14B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66CCD-050B-774B-9131-3C973A958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sethschy/Documents/1Teaching/'12-'13%20CLA/Classes/Intro%20to%20Lit%20S2/Intro%20to%20Lit%20S2_Authentic%20Assessment%201_Creating%20a%20Poetry%20Anthology.docx" TargetMode="External"/><Relationship Id="rId4" Type="http://schemas.openxmlformats.org/officeDocument/2006/relationships/hyperlink" Target="file://localhost/Users/sethschy/Documents/1Teaching/'12-'13%20CLA/Classes/Intro%20to%20Lit%20S2/Intro%20to%20Lit%20S2_Authentic%20Assessment%202_Analyzing%20and%20Presenting%20a%20Poet.docx" TargetMode="External"/><Relationship Id="rId5" Type="http://schemas.openxmlformats.org/officeDocument/2006/relationships/package" Target="../embeddings/Microsoft_Word_Document1.docx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500" y="1066800"/>
            <a:ext cx="8001000" cy="4953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/>
              <a:t>Please, write an answer in your notebook.</a:t>
            </a:r>
          </a:p>
          <a:p>
            <a:pPr algn="ctr">
              <a:buNone/>
            </a:pPr>
            <a:r>
              <a:rPr lang="en-US" sz="5000" dirty="0" err="1" smtClean="0">
                <a:sym typeface="Wingdings"/>
              </a:rPr>
              <a:t></a:t>
            </a:r>
            <a:endParaRPr lang="en-US" sz="5000" dirty="0" smtClean="0"/>
          </a:p>
          <a:p>
            <a:pPr algn="ctr">
              <a:buNone/>
            </a:pPr>
            <a:r>
              <a:rPr lang="en-US" sz="6000" dirty="0" smtClean="0"/>
              <a:t>What is poetry?</a:t>
            </a:r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9200" y="274638"/>
            <a:ext cx="70866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Authentic Assessment (20 min)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838201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as well as Authentic Assessment materials</a:t>
            </a:r>
          </a:p>
        </p:txBody>
      </p: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990600" y="3505200"/>
            <a:ext cx="3200400" cy="2971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u="sng" dirty="0" smtClean="0"/>
              <a:t>Authentic Assessment #1</a:t>
            </a:r>
          </a:p>
          <a:p>
            <a:pPr algn="ctr"/>
            <a:r>
              <a:rPr lang="en-US" sz="3000" dirty="0" smtClean="0"/>
              <a:t>Creating a Poetry Anthology</a:t>
            </a:r>
            <a:endParaRPr lang="en-US" sz="3000" dirty="0"/>
          </a:p>
        </p:txBody>
      </p:sp>
      <p:sp>
        <p:nvSpPr>
          <p:cNvPr id="11" name="Rectangle 10">
            <a:hlinkClick r:id="rId4" action="ppaction://hlinkfile"/>
          </p:cNvPr>
          <p:cNvSpPr/>
          <p:nvPr/>
        </p:nvSpPr>
        <p:spPr>
          <a:xfrm>
            <a:off x="5130800" y="3505200"/>
            <a:ext cx="3200400" cy="2971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u="sng" dirty="0" smtClean="0"/>
              <a:t>Authentic Assessment #2</a:t>
            </a:r>
          </a:p>
          <a:p>
            <a:pPr algn="ctr"/>
            <a:r>
              <a:rPr lang="en-US" sz="3000" dirty="0" smtClean="0"/>
              <a:t>Analyzing and Presenting a Poet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0" y="17230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These </a:t>
            </a:r>
            <a:r>
              <a:rPr lang="en-US" sz="3000" smtClean="0"/>
              <a:t>are the two LARGEST </a:t>
            </a:r>
            <a:r>
              <a:rPr lang="en-US" sz="3000" dirty="0" smtClean="0"/>
              <a:t>parts of your grade.  It is VERY important that you understand these assignments, so PLEEEEEEASE ask some questions.</a:t>
            </a:r>
            <a:endParaRPr lang="en-US" sz="3000" dirty="0"/>
          </a:p>
        </p:txBody>
      </p:sp>
      <p:graphicFrame>
        <p:nvGraphicFramePr>
          <p:cNvPr id="9" name="Object 8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1066800" y="5842000"/>
          <a:ext cx="584200" cy="558800"/>
        </p:xfrm>
        <a:graphic>
          <a:graphicData uri="http://schemas.openxmlformats.org/presentationml/2006/ole">
            <p:oleObj spid="_x0000_s19459" name="Document" showAsIcon="1" r:id="rId5" imgW="584200" imgH="55880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(1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0480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Completing a Think-Pair-Share about the essential questions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10000" dirty="0" smtClean="0"/>
              <a:t>Reading and notating the Unit Preview as well as Authentic Assessment materials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351270"/>
            <a:ext cx="9220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Initiate </a:t>
            </a:r>
            <a:r>
              <a:rPr lang="en-US" sz="2600" dirty="0"/>
              <a:t>and participate effectively in</a:t>
            </a:r>
            <a:r>
              <a:rPr lang="en-US" sz="2600" dirty="0" smtClean="0"/>
              <a:t> discussions with </a:t>
            </a:r>
            <a:r>
              <a:rPr lang="en-US" sz="2600" dirty="0"/>
              <a:t>diverse </a:t>
            </a:r>
            <a:r>
              <a:rPr lang="en-US" sz="2600" dirty="0" smtClean="0"/>
              <a:t>partners, </a:t>
            </a:r>
            <a:r>
              <a:rPr lang="en-US" sz="2600" dirty="0"/>
              <a:t>building on others’ ideas and expressing</a:t>
            </a:r>
            <a:r>
              <a:rPr lang="en-US" sz="2600" dirty="0" smtClean="0"/>
              <a:t> your own </a:t>
            </a:r>
            <a:r>
              <a:rPr lang="en-US" sz="2600" dirty="0"/>
              <a:t>clearly and persuasively</a:t>
            </a:r>
            <a:r>
              <a:rPr lang="en-US" sz="2600" dirty="0" smtClean="0"/>
              <a:t>.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</a:t>
            </a:r>
            <a:r>
              <a:rPr lang="en-US" sz="2600" dirty="0"/>
              <a:t>a central idea of a </a:t>
            </a:r>
            <a:r>
              <a:rPr lang="en-US" sz="2600" dirty="0" smtClean="0"/>
              <a:t>text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96938" y="914400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0"/>
            <a:ext cx="7391400" cy="5334000"/>
          </a:xfrm>
        </p:spPr>
        <p:txBody>
          <a:bodyPr>
            <a:normAutofit/>
          </a:bodyPr>
          <a:lstStyle/>
          <a:p>
            <a:pPr marL="1371600" lvl="2" indent="-457200" algn="ctr">
              <a:buAutoNum type="arabicPeriod"/>
            </a:pPr>
            <a:r>
              <a:rPr lang="en-US" sz="3500" dirty="0" smtClean="0"/>
              <a:t>What is Unit 3 about?</a:t>
            </a:r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are the essential questions from Unit 3?</a:t>
            </a:r>
          </a:p>
          <a:p>
            <a:pPr marL="1371600" lvl="2" indent="-457200" algn="ctr">
              <a:buAutoNum type="arabicPeriod"/>
            </a:pPr>
            <a:endParaRPr lang="en-US" sz="3500" dirty="0" smtClean="0"/>
          </a:p>
          <a:p>
            <a:pPr marL="1371600" lvl="2" indent="-457200" algn="ctr">
              <a:buAutoNum type="arabicPeriod"/>
            </a:pPr>
            <a:r>
              <a:rPr lang="en-US" sz="3500" dirty="0" smtClean="0"/>
              <a:t>What are the names of the </a:t>
            </a:r>
            <a:r>
              <a:rPr lang="en-US" sz="3500" u="sng" dirty="0" smtClean="0"/>
              <a:t>two largest</a:t>
            </a:r>
            <a:r>
              <a:rPr lang="en-US" sz="3500" dirty="0" smtClean="0"/>
              <a:t> assignments you have in this class?</a:t>
            </a:r>
            <a:endParaRPr lang="en-US" sz="35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(3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39762"/>
            <a:ext cx="8915400" cy="5532438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Each day </a:t>
            </a:r>
            <a:r>
              <a:rPr lang="en-US" sz="2000" b="1" dirty="0" smtClean="0"/>
              <a:t>YOU</a:t>
            </a:r>
            <a:r>
              <a:rPr lang="en-US" sz="2000" dirty="0" smtClean="0"/>
              <a:t> will decide the grade you deserve.*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3000" dirty="0" smtClean="0"/>
              <a:t>CLA Students are S.M.A.R.T.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S </a:t>
            </a:r>
            <a:r>
              <a:rPr lang="en-US" sz="2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M </a:t>
            </a:r>
            <a:r>
              <a:rPr lang="en-US" sz="2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A </a:t>
            </a:r>
            <a:r>
              <a:rPr lang="en-US" sz="2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R </a:t>
            </a:r>
            <a:r>
              <a:rPr lang="en-US" sz="2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2000" b="1" dirty="0" smtClean="0"/>
              <a:t>T </a:t>
            </a:r>
            <a:r>
              <a:rPr lang="en-US" sz="2000" dirty="0" smtClean="0"/>
              <a:t>= Timely</a:t>
            </a:r>
          </a:p>
          <a:p>
            <a:pPr algn="ctr">
              <a:buNone/>
            </a:pPr>
            <a:r>
              <a:rPr lang="en-US" sz="3000" dirty="0" smtClean="0"/>
              <a:t>What do you deserve today?</a:t>
            </a:r>
            <a:endParaRPr lang="en-US" sz="2000" dirty="0" smtClean="0"/>
          </a:p>
          <a:p>
            <a:pPr algn="r">
              <a:buNone/>
            </a:pPr>
            <a:r>
              <a:rPr lang="en-US" sz="1400" dirty="0" smtClean="0"/>
              <a:t>*One point for each core-value (5 points possible each day).  I reserve the right to change these grades.</a:t>
            </a:r>
          </a:p>
          <a:p>
            <a:pPr algn="ctr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57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Exploring Poetic Voices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Unit 3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(2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Unit Overview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Unit Goals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Learning Focus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Previewing the Unit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Think-Pair-Share Essential Questions (5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Essential Question as a Class </a:t>
            </a:r>
            <a:r>
              <a:rPr lang="en-US" b="1" dirty="0" smtClean="0"/>
              <a:t>Chart Paper</a:t>
            </a:r>
            <a:r>
              <a:rPr lang="en-US" dirty="0" smtClean="0"/>
              <a:t>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Preview Authentic Assessment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(3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(5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0480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Completing a Think-Pair-Share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Reading and notating the Unit Preview as well as Authentic Assessment materials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Initiate </a:t>
            </a:r>
            <a:r>
              <a:rPr lang="en-US" sz="2600" dirty="0"/>
              <a:t>and participate effectively in</a:t>
            </a:r>
            <a:r>
              <a:rPr lang="en-US" sz="2600" dirty="0" smtClean="0"/>
              <a:t> discussions with </a:t>
            </a:r>
            <a:r>
              <a:rPr lang="en-US" sz="2600" dirty="0"/>
              <a:t>diverse </a:t>
            </a:r>
            <a:r>
              <a:rPr lang="en-US" sz="2600" dirty="0" smtClean="0"/>
              <a:t>partners, </a:t>
            </a:r>
            <a:r>
              <a:rPr lang="en-US" sz="2600" dirty="0"/>
              <a:t>building on others’ ideas and expressing</a:t>
            </a:r>
            <a:r>
              <a:rPr lang="en-US" sz="2600" dirty="0" smtClean="0"/>
              <a:t> your own </a:t>
            </a:r>
            <a:r>
              <a:rPr lang="en-US" sz="2600" dirty="0"/>
              <a:t>clearly and persuasively</a:t>
            </a:r>
            <a:r>
              <a:rPr lang="en-US" sz="2600" dirty="0" smtClean="0"/>
              <a:t>.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Determine </a:t>
            </a:r>
            <a:r>
              <a:rPr lang="en-US" sz="2600" dirty="0"/>
              <a:t>a central idea of a </a:t>
            </a:r>
            <a:r>
              <a:rPr lang="en-US" sz="2600" dirty="0" smtClean="0"/>
              <a:t>text</a:t>
            </a:r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Unit Overview (5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999" y="1295399"/>
            <a:ext cx="5842001" cy="55626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1295400"/>
            <a:ext cx="3073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Read the </a:t>
            </a:r>
            <a:r>
              <a:rPr lang="en-US" sz="2500" b="1" dirty="0" smtClean="0"/>
              <a:t>Unit Overview </a:t>
            </a:r>
            <a:r>
              <a:rPr lang="en-US" sz="2500" dirty="0" smtClean="0"/>
              <a:t>(p.185)</a:t>
            </a:r>
          </a:p>
          <a:p>
            <a:endParaRPr lang="en-US" sz="2500" dirty="0" smtClean="0"/>
          </a:p>
          <a:p>
            <a:r>
              <a:rPr lang="en-US" sz="2500" dirty="0" smtClean="0"/>
              <a:t>Notate (mark with your pen/pencil) the text to identify important details.</a:t>
            </a:r>
          </a:p>
          <a:p>
            <a:r>
              <a:rPr lang="en-US" sz="2500" dirty="0" smtClean="0"/>
              <a:t>-Circle unfamiliar words</a:t>
            </a:r>
          </a:p>
          <a:p>
            <a:r>
              <a:rPr lang="en-US" sz="2500" dirty="0" smtClean="0"/>
              <a:t>-</a:t>
            </a:r>
            <a:r>
              <a:rPr lang="en-US" sz="2500" u="sng" dirty="0" smtClean="0"/>
              <a:t>underline</a:t>
            </a:r>
            <a:r>
              <a:rPr lang="en-US" sz="2500" dirty="0" smtClean="0"/>
              <a:t> = stuff you know</a:t>
            </a:r>
          </a:p>
          <a:p>
            <a:r>
              <a:rPr lang="en-US" sz="2500" dirty="0" smtClean="0"/>
              <a:t>-? = stuff you </a:t>
            </a:r>
            <a:r>
              <a:rPr lang="en-US" sz="2500" b="1" dirty="0" smtClean="0"/>
              <a:t>do not</a:t>
            </a:r>
            <a:r>
              <a:rPr lang="en-US" sz="2500" dirty="0" smtClean="0"/>
              <a:t> </a:t>
            </a:r>
            <a:r>
              <a:rPr lang="en-US" sz="2500" b="1" dirty="0" smtClean="0"/>
              <a:t>know</a:t>
            </a:r>
            <a:endParaRPr lang="en-US" sz="2500" dirty="0" smtClean="0"/>
          </a:p>
          <a:p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Unit Goals (5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28600" y="1295400"/>
            <a:ext cx="30734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Read the </a:t>
            </a:r>
            <a:r>
              <a:rPr lang="en-US" sz="2500" b="1" dirty="0" smtClean="0"/>
              <a:t>Unit Goals </a:t>
            </a:r>
            <a:r>
              <a:rPr lang="en-US" sz="2500" dirty="0" smtClean="0"/>
              <a:t>(p.186)</a:t>
            </a:r>
          </a:p>
          <a:p>
            <a:endParaRPr lang="en-US" sz="2500" dirty="0" smtClean="0"/>
          </a:p>
          <a:p>
            <a:r>
              <a:rPr lang="en-US" sz="2500" dirty="0" smtClean="0"/>
              <a:t>-Notate (mark with your pen/pencil) the text to identify important details.</a:t>
            </a:r>
          </a:p>
          <a:p>
            <a:r>
              <a:rPr lang="en-US" sz="2500" dirty="0" smtClean="0"/>
              <a:t>-Circle unfamiliar words</a:t>
            </a:r>
          </a:p>
          <a:p>
            <a:r>
              <a:rPr lang="en-US" sz="2500" dirty="0" smtClean="0"/>
              <a:t>-</a:t>
            </a:r>
            <a:r>
              <a:rPr lang="en-US" sz="2500" u="sng" dirty="0" smtClean="0"/>
              <a:t>underline</a:t>
            </a:r>
            <a:r>
              <a:rPr lang="en-US" sz="2500" dirty="0" smtClean="0"/>
              <a:t> = stuff you know</a:t>
            </a:r>
          </a:p>
          <a:p>
            <a:r>
              <a:rPr lang="en-US" sz="2500" dirty="0" smtClean="0"/>
              <a:t>-? = stuff you </a:t>
            </a:r>
            <a:r>
              <a:rPr lang="en-US" sz="2500" b="1" dirty="0" smtClean="0"/>
              <a:t>do not</a:t>
            </a:r>
            <a:r>
              <a:rPr lang="en-US" sz="2500" dirty="0" smtClean="0"/>
              <a:t> </a:t>
            </a:r>
            <a:r>
              <a:rPr lang="en-US" sz="2500" b="1" dirty="0" smtClean="0"/>
              <a:t>know</a:t>
            </a:r>
            <a:endParaRPr lang="en-US" sz="2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219200"/>
            <a:ext cx="307975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19300" y="460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Learning Focus (</a:t>
            </a:r>
            <a:r>
              <a:rPr lang="en-US" sz="3000" dirty="0"/>
              <a:t>5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12" name="Rectangle 11"/>
          <p:cNvSpPr/>
          <p:nvPr/>
        </p:nvSpPr>
        <p:spPr>
          <a:xfrm>
            <a:off x="660400" y="609600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Determine a central idea of a text by reading and notating the Unit Preview materials as well as Authentic Assessment materials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28600" y="1295400"/>
            <a:ext cx="30734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Read the </a:t>
            </a:r>
            <a:r>
              <a:rPr lang="en-US" sz="2500" b="1" dirty="0" smtClean="0"/>
              <a:t>Learning Focus </a:t>
            </a:r>
            <a:r>
              <a:rPr lang="en-US" sz="2500" dirty="0" smtClean="0"/>
              <a:t>(p.188)</a:t>
            </a:r>
          </a:p>
          <a:p>
            <a:endParaRPr lang="en-US" sz="2500" dirty="0" smtClean="0"/>
          </a:p>
          <a:p>
            <a:r>
              <a:rPr lang="en-US" sz="2500" dirty="0" smtClean="0"/>
              <a:t>-Notate (mark with your pen/pencil) the text to identify important details.</a:t>
            </a:r>
          </a:p>
          <a:p>
            <a:r>
              <a:rPr lang="en-US" sz="2500" dirty="0" smtClean="0"/>
              <a:t>-Circle unfamiliar words</a:t>
            </a:r>
          </a:p>
          <a:p>
            <a:r>
              <a:rPr lang="en-US" sz="2500" dirty="0" smtClean="0"/>
              <a:t>-</a:t>
            </a:r>
            <a:r>
              <a:rPr lang="en-US" sz="2500" u="sng" dirty="0" smtClean="0"/>
              <a:t>underline</a:t>
            </a:r>
            <a:r>
              <a:rPr lang="en-US" sz="2500" dirty="0" smtClean="0"/>
              <a:t> = stuff you know</a:t>
            </a:r>
          </a:p>
          <a:p>
            <a:r>
              <a:rPr lang="en-US" sz="2500" dirty="0" smtClean="0"/>
              <a:t>-? = stuff you </a:t>
            </a:r>
            <a:r>
              <a:rPr lang="en-US" sz="2500" b="1" dirty="0" smtClean="0"/>
              <a:t>do not</a:t>
            </a:r>
            <a:r>
              <a:rPr lang="en-US" sz="2500" dirty="0" smtClean="0"/>
              <a:t> </a:t>
            </a:r>
            <a:r>
              <a:rPr lang="en-US" sz="2500" b="1" dirty="0" smtClean="0"/>
              <a:t>know</a:t>
            </a:r>
            <a:endParaRPr lang="en-US" sz="2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295400"/>
            <a:ext cx="5333999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9200" y="274638"/>
            <a:ext cx="70866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Think-Pair-Share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Essential Questions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838201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Initiate and participate effectively in discussions with diverse partners, building on others’ ideas and expressing your own clearly and persuasively by completing a Think-Pair-Share about the essential questions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395" y="2089169"/>
            <a:ext cx="6258605" cy="42354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76200" y="1981200"/>
            <a:ext cx="305692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Please</a:t>
            </a:r>
          </a:p>
          <a:p>
            <a:r>
              <a:rPr lang="en-US" sz="3000" b="1" dirty="0" smtClean="0"/>
              <a:t>Think-Pair-Share</a:t>
            </a:r>
            <a:endParaRPr lang="en-US" sz="3000" dirty="0" smtClean="0"/>
          </a:p>
          <a:p>
            <a:r>
              <a:rPr lang="en-US" sz="3000" dirty="0" smtClean="0"/>
              <a:t>for both questions</a:t>
            </a:r>
            <a:endParaRPr lang="en-US" sz="3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9200" y="274638"/>
            <a:ext cx="70866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 a Class 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Essential Questions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838201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	Objective: SWBAT: </a:t>
            </a:r>
            <a:r>
              <a:rPr lang="en-US" dirty="0" smtClean="0"/>
              <a:t>Initiate and participate effectively in discussions with diverse partners, building on others’ ideas and expressing your own clearly and persuasively by completing a Think-Pair-Share about the essential questions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395" y="2089169"/>
            <a:ext cx="6258605" cy="42354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76200" y="1981200"/>
            <a:ext cx="30458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Let’s discuss these</a:t>
            </a:r>
          </a:p>
          <a:p>
            <a:r>
              <a:rPr lang="en-US" sz="3000" dirty="0" smtClean="0"/>
              <a:t>as a class.</a:t>
            </a:r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904</Words>
  <Application>Microsoft Macintosh PowerPoint</Application>
  <PresentationFormat>On-screen Show (4:3)</PresentationFormat>
  <Paragraphs>116</Paragraphs>
  <Slides>13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Microsoft Word Document</vt:lpstr>
      <vt:lpstr>Slide 1</vt:lpstr>
      <vt:lpstr>Exploring Poetic Voices</vt:lpstr>
      <vt:lpstr>Slide 3</vt:lpstr>
      <vt:lpstr>Objectives (2 min)</vt:lpstr>
      <vt:lpstr>Unit Overview (5 min)</vt:lpstr>
      <vt:lpstr>Unit Goals (5 min)</vt:lpstr>
      <vt:lpstr>Learning Focus (5 min)</vt:lpstr>
      <vt:lpstr>Slide 8</vt:lpstr>
      <vt:lpstr>Slide 9</vt:lpstr>
      <vt:lpstr>Slide 10</vt:lpstr>
      <vt:lpstr>Closing (1 min)</vt:lpstr>
      <vt:lpstr>Slide 12</vt:lpstr>
      <vt:lpstr>Slide 13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23</cp:revision>
  <dcterms:created xsi:type="dcterms:W3CDTF">2012-08-28T22:45:42Z</dcterms:created>
  <dcterms:modified xsi:type="dcterms:W3CDTF">2012-08-28T22:51:34Z</dcterms:modified>
</cp:coreProperties>
</file>