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57" r:id="rId2"/>
    <p:sldId id="258" r:id="rId3"/>
    <p:sldId id="259" r:id="rId4"/>
    <p:sldId id="260" r:id="rId5"/>
    <p:sldId id="261" r:id="rId6"/>
    <p:sldId id="262" r:id="rId7"/>
    <p:sldId id="263" r:id="rId8"/>
    <p:sldId id="270" r:id="rId9"/>
    <p:sldId id="264" r:id="rId10"/>
    <p:sldId id="271" r:id="rId11"/>
    <p:sldId id="272"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DD37D0-CF57-E347-8E4D-7F8B9C8F0B09}" type="datetimeFigureOut">
              <a:rPr lang="en-US" smtClean="0"/>
              <a:t>8/30/12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4D8D03-3A13-9B46-AEED-3A827E432BB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5F2000-AA19-ED43-94BE-9FFBECADD53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5F2000-AA19-ED43-94BE-9FFBECADD534}"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5F2000-AA19-ED43-94BE-9FFBECADD534}"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476410-5E11-C64B-8383-20AB7EF94355}" type="datetimeFigureOut">
              <a:rPr lang="en-US" smtClean="0"/>
              <a:t>8/30/12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476410-5E11-C64B-8383-20AB7EF94355}" type="datetimeFigureOut">
              <a:rPr lang="en-US" smtClean="0"/>
              <a:t>8/30/12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476410-5E11-C64B-8383-20AB7EF94355}" type="datetimeFigureOut">
              <a:rPr lang="en-US" smtClean="0"/>
              <a:t>8/30/12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476410-5E11-C64B-8383-20AB7EF94355}" type="datetimeFigureOut">
              <a:rPr lang="en-US" smtClean="0"/>
              <a:t>8/30/12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476410-5E11-C64B-8383-20AB7EF94355}" type="datetimeFigureOut">
              <a:rPr lang="en-US" smtClean="0"/>
              <a:t>8/30/12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476410-5E11-C64B-8383-20AB7EF94355}" type="datetimeFigureOut">
              <a:rPr lang="en-US" smtClean="0"/>
              <a:t>8/30/12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476410-5E11-C64B-8383-20AB7EF94355}" type="datetimeFigureOut">
              <a:rPr lang="en-US" smtClean="0"/>
              <a:t>8/30/12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476410-5E11-C64B-8383-20AB7EF94355}" type="datetimeFigureOut">
              <a:rPr lang="en-US" smtClean="0"/>
              <a:t>8/30/12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76410-5E11-C64B-8383-20AB7EF94355}" type="datetimeFigureOut">
              <a:rPr lang="en-US" smtClean="0"/>
              <a:t>8/30/12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476410-5E11-C64B-8383-20AB7EF94355}" type="datetimeFigureOut">
              <a:rPr lang="en-US" smtClean="0"/>
              <a:t>8/30/12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476410-5E11-C64B-8383-20AB7EF94355}" type="datetimeFigureOut">
              <a:rPr lang="en-US" smtClean="0"/>
              <a:t>8/30/12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2F787-D244-9548-8CFF-FAC9EE81A63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rgbClr val="FFFF00"/>
            </a:gs>
            <a:gs pos="100000">
              <a:srgbClr val="FFFF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476410-5E11-C64B-8383-20AB7EF94355}" type="datetimeFigureOut">
              <a:rPr lang="en-US" smtClean="0"/>
              <a:t>8/30/12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32F787-D244-9548-8CFF-FAC9EE81A63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5.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5.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1500" y="1066800"/>
            <a:ext cx="8001000" cy="4953000"/>
          </a:xfrm>
        </p:spPr>
        <p:txBody>
          <a:bodyPr>
            <a:noAutofit/>
          </a:bodyPr>
          <a:lstStyle/>
          <a:p>
            <a:pPr algn="ctr">
              <a:buNone/>
            </a:pPr>
            <a:r>
              <a:rPr lang="en-US" sz="4000" dirty="0" smtClean="0"/>
              <a:t>In writing, explain what you think Robert Frost means in the following quote?</a:t>
            </a:r>
            <a:endParaRPr lang="en-US" sz="4000" dirty="0" smtClean="0"/>
          </a:p>
          <a:p>
            <a:pPr algn="ctr">
              <a:buNone/>
            </a:pPr>
            <a:r>
              <a:rPr lang="en-US" sz="5000" dirty="0" err="1" smtClean="0">
                <a:sym typeface="Wingdings"/>
              </a:rPr>
              <a:t></a:t>
            </a:r>
            <a:endParaRPr lang="en-US" sz="5000" dirty="0" smtClean="0"/>
          </a:p>
          <a:p>
            <a:pPr>
              <a:buNone/>
            </a:pPr>
            <a:r>
              <a:rPr lang="en-US" sz="3000" dirty="0" smtClean="0"/>
              <a:t>	“A poem begins as a lump in the throat, a sense of wrong, a homesickness, a lovesickness.”</a:t>
            </a:r>
          </a:p>
          <a:p>
            <a:pPr>
              <a:buNone/>
            </a:pPr>
            <a:r>
              <a:rPr lang="en-US" sz="3000" dirty="0" smtClean="0"/>
              <a:t>		~Robert Frost</a:t>
            </a:r>
            <a:br>
              <a:rPr lang="en-US" sz="3000" dirty="0" smtClean="0"/>
            </a:br>
            <a:endParaRPr lang="en-US" sz="3000" dirty="0" smtClean="0"/>
          </a:p>
        </p:txBody>
      </p:sp>
      <p:sp>
        <p:nvSpPr>
          <p:cNvPr id="5" name="Title 2"/>
          <p:cNvSpPr txBox="1">
            <a:spLocks/>
          </p:cNvSpPr>
          <p:nvPr/>
        </p:nvSpPr>
        <p:spPr>
          <a:xfrm>
            <a:off x="2019300" y="274638"/>
            <a:ext cx="55245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Do Now (5 min)</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7620000" cy="639762"/>
          </a:xfrm>
          <a:ln>
            <a:solidFill>
              <a:schemeClr val="tx1"/>
            </a:solidFill>
          </a:ln>
        </p:spPr>
        <p:txBody>
          <a:bodyPr>
            <a:normAutofit/>
          </a:bodyPr>
          <a:lstStyle/>
          <a:p>
            <a:pPr marL="624078" indent="-514350"/>
            <a:r>
              <a:rPr lang="en-US" sz="3200" dirty="0" smtClean="0"/>
              <a:t>Make inferences about the author (23 min)</a:t>
            </a:r>
            <a:endParaRPr lang="en-US" sz="3200" dirty="0" smtClean="0"/>
          </a:p>
        </p:txBody>
      </p:sp>
      <p:sp>
        <p:nvSpPr>
          <p:cNvPr id="12" name="Rectangle 11"/>
          <p:cNvSpPr/>
          <p:nvPr/>
        </p:nvSpPr>
        <p:spPr>
          <a:xfrm>
            <a:off x="660400" y="609600"/>
            <a:ext cx="8178800" cy="923330"/>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Analyze </a:t>
            </a:r>
            <a:r>
              <a:rPr lang="en-US" b="1" dirty="0" smtClean="0"/>
              <a:t>diction</a:t>
            </a:r>
            <a:r>
              <a:rPr lang="en-US" dirty="0" smtClean="0"/>
              <a:t>, </a:t>
            </a:r>
            <a:r>
              <a:rPr lang="en-US" b="1" dirty="0" smtClean="0"/>
              <a:t>syntax</a:t>
            </a:r>
            <a:r>
              <a:rPr lang="en-US" dirty="0" smtClean="0"/>
              <a:t>, </a:t>
            </a:r>
            <a:r>
              <a:rPr lang="en-US" b="1" dirty="0" smtClean="0"/>
              <a:t>imagery</a:t>
            </a:r>
            <a:r>
              <a:rPr lang="en-US" dirty="0" smtClean="0"/>
              <a:t>, </a:t>
            </a:r>
            <a:r>
              <a:rPr lang="en-US" b="1" dirty="0" smtClean="0"/>
              <a:t>tone</a:t>
            </a:r>
            <a:r>
              <a:rPr lang="en-US" dirty="0" smtClean="0"/>
              <a:t>, and </a:t>
            </a:r>
            <a:r>
              <a:rPr lang="en-US" b="1" dirty="0" smtClean="0"/>
              <a:t>voice </a:t>
            </a:r>
            <a:r>
              <a:rPr lang="en-US" dirty="0" smtClean="0"/>
              <a:t>to make inferences about the author by filling out a graphic organizer</a:t>
            </a:r>
          </a:p>
          <a:p>
            <a:pPr marL="1088136" lvl="2" indent="-457200">
              <a:buFont typeface="+mj-lt"/>
              <a:buAutoNum type="arabicPeriod"/>
            </a:pPr>
            <a:endParaRPr lang="en-US" dirty="0" smtClean="0"/>
          </a:p>
        </p:txBody>
      </p:sp>
      <p:sp>
        <p:nvSpPr>
          <p:cNvPr id="5" name="Rectangle 4"/>
          <p:cNvSpPr/>
          <p:nvPr/>
        </p:nvSpPr>
        <p:spPr>
          <a:xfrm>
            <a:off x="0" y="1270337"/>
            <a:ext cx="8764677" cy="553998"/>
          </a:xfrm>
          <a:prstGeom prst="rect">
            <a:avLst/>
          </a:prstGeom>
        </p:spPr>
        <p:txBody>
          <a:bodyPr wrap="none">
            <a:spAutoFit/>
          </a:bodyPr>
          <a:lstStyle/>
          <a:p>
            <a:pPr marL="624078" indent="-514350"/>
            <a:r>
              <a:rPr lang="en-US" sz="3000" dirty="0" smtClean="0"/>
              <a:t>#2 </a:t>
            </a:r>
            <a:r>
              <a:rPr lang="en-US" sz="3000" dirty="0" smtClean="0">
                <a:solidFill>
                  <a:srgbClr val="FF0000"/>
                </a:solidFill>
              </a:rPr>
              <a:t>WE</a:t>
            </a:r>
            <a:r>
              <a:rPr lang="en-US" sz="3000" dirty="0" smtClean="0"/>
              <a:t> DO (Let’s do it together)</a:t>
            </a:r>
            <a:r>
              <a:rPr lang="en-US" sz="2000" dirty="0" smtClean="0"/>
              <a:t> (passage p.</a:t>
            </a:r>
            <a:r>
              <a:rPr lang="en-US" sz="2000" b="1" dirty="0" smtClean="0"/>
              <a:t>7</a:t>
            </a:r>
            <a:r>
              <a:rPr lang="en-US" sz="2000" dirty="0" smtClean="0"/>
              <a:t>, graphic organizer p.</a:t>
            </a:r>
            <a:r>
              <a:rPr lang="en-US" sz="2000" b="1" dirty="0" smtClean="0"/>
              <a:t>8</a:t>
            </a:r>
            <a:r>
              <a:rPr lang="en-US" sz="2000" dirty="0" smtClean="0"/>
              <a:t>) </a:t>
            </a:r>
            <a:endParaRPr lang="en-US" sz="3000" dirty="0" smtClean="0"/>
          </a:p>
        </p:txBody>
      </p:sp>
      <p:pic>
        <p:nvPicPr>
          <p:cNvPr id="7" name="Picture 6"/>
          <p:cNvPicPr>
            <a:picLocks noChangeAspect="1"/>
          </p:cNvPicPr>
          <p:nvPr/>
        </p:nvPicPr>
        <p:blipFill>
          <a:blip r:embed="rId2"/>
          <a:srcRect b="55184"/>
          <a:stretch>
            <a:fillRect/>
          </a:stretch>
        </p:blipFill>
        <p:spPr>
          <a:xfrm>
            <a:off x="0" y="3170733"/>
            <a:ext cx="9144000" cy="3687267"/>
          </a:xfrm>
          <a:prstGeom prst="rect">
            <a:avLst/>
          </a:prstGeom>
        </p:spPr>
      </p:pic>
      <p:pic>
        <p:nvPicPr>
          <p:cNvPr id="8" name="Picture 7"/>
          <p:cNvPicPr>
            <a:picLocks noChangeAspect="1"/>
          </p:cNvPicPr>
          <p:nvPr/>
        </p:nvPicPr>
        <p:blipFill>
          <a:blip r:embed="rId3"/>
          <a:stretch>
            <a:fillRect/>
          </a:stretch>
        </p:blipFill>
        <p:spPr>
          <a:xfrm>
            <a:off x="0" y="1824334"/>
            <a:ext cx="9144000" cy="1604665"/>
          </a:xfrm>
          <a:prstGeom prst="rect">
            <a:avLst/>
          </a:prstGeom>
        </p:spPr>
      </p:pic>
      <p:pic>
        <p:nvPicPr>
          <p:cNvPr id="9" name="Picture 8"/>
          <p:cNvPicPr>
            <a:picLocks noChangeAspect="1"/>
          </p:cNvPicPr>
          <p:nvPr/>
        </p:nvPicPr>
        <p:blipFill>
          <a:blip r:embed="rId4"/>
          <a:stretch>
            <a:fillRect/>
          </a:stretch>
        </p:blipFill>
        <p:spPr>
          <a:xfrm>
            <a:off x="0" y="5334000"/>
            <a:ext cx="9144000" cy="1524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7620000" cy="639762"/>
          </a:xfrm>
          <a:ln>
            <a:solidFill>
              <a:schemeClr val="tx1"/>
            </a:solidFill>
          </a:ln>
        </p:spPr>
        <p:txBody>
          <a:bodyPr>
            <a:normAutofit/>
          </a:bodyPr>
          <a:lstStyle/>
          <a:p>
            <a:pPr marL="624078" indent="-514350"/>
            <a:r>
              <a:rPr lang="en-US" sz="3200" dirty="0" smtClean="0"/>
              <a:t>Make inferences about the author (23 min)</a:t>
            </a:r>
            <a:endParaRPr lang="en-US" sz="3200" dirty="0" smtClean="0"/>
          </a:p>
        </p:txBody>
      </p:sp>
      <p:sp>
        <p:nvSpPr>
          <p:cNvPr id="12" name="Rectangle 11"/>
          <p:cNvSpPr/>
          <p:nvPr/>
        </p:nvSpPr>
        <p:spPr>
          <a:xfrm>
            <a:off x="660400" y="609600"/>
            <a:ext cx="8178800" cy="923330"/>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Analyze </a:t>
            </a:r>
            <a:r>
              <a:rPr lang="en-US" b="1" dirty="0" smtClean="0"/>
              <a:t>diction</a:t>
            </a:r>
            <a:r>
              <a:rPr lang="en-US" dirty="0" smtClean="0"/>
              <a:t>, </a:t>
            </a:r>
            <a:r>
              <a:rPr lang="en-US" b="1" dirty="0" smtClean="0"/>
              <a:t>syntax</a:t>
            </a:r>
            <a:r>
              <a:rPr lang="en-US" dirty="0" smtClean="0"/>
              <a:t>, </a:t>
            </a:r>
            <a:r>
              <a:rPr lang="en-US" b="1" dirty="0" smtClean="0"/>
              <a:t>imagery</a:t>
            </a:r>
            <a:r>
              <a:rPr lang="en-US" dirty="0" smtClean="0"/>
              <a:t>, </a:t>
            </a:r>
            <a:r>
              <a:rPr lang="en-US" b="1" dirty="0" smtClean="0"/>
              <a:t>tone</a:t>
            </a:r>
            <a:r>
              <a:rPr lang="en-US" dirty="0" smtClean="0"/>
              <a:t>, and </a:t>
            </a:r>
            <a:r>
              <a:rPr lang="en-US" b="1" dirty="0" smtClean="0"/>
              <a:t>voice </a:t>
            </a:r>
            <a:r>
              <a:rPr lang="en-US" dirty="0" smtClean="0"/>
              <a:t>to make inferences about the author by filling out a graphic organizer</a:t>
            </a:r>
          </a:p>
          <a:p>
            <a:pPr marL="1088136" lvl="2" indent="-457200">
              <a:buFont typeface="+mj-lt"/>
              <a:buAutoNum type="arabicPeriod"/>
            </a:pPr>
            <a:endParaRPr lang="en-US" dirty="0" smtClean="0"/>
          </a:p>
        </p:txBody>
      </p:sp>
      <p:sp>
        <p:nvSpPr>
          <p:cNvPr id="5" name="Rectangle 4"/>
          <p:cNvSpPr/>
          <p:nvPr/>
        </p:nvSpPr>
        <p:spPr>
          <a:xfrm>
            <a:off x="0" y="1270337"/>
            <a:ext cx="9112203" cy="553998"/>
          </a:xfrm>
          <a:prstGeom prst="rect">
            <a:avLst/>
          </a:prstGeom>
        </p:spPr>
        <p:txBody>
          <a:bodyPr wrap="none">
            <a:spAutoFit/>
          </a:bodyPr>
          <a:lstStyle/>
          <a:p>
            <a:pPr marL="624078" indent="-514350"/>
            <a:r>
              <a:rPr lang="en-US" sz="3000" dirty="0" smtClean="0"/>
              <a:t>#3 and 4 </a:t>
            </a:r>
            <a:r>
              <a:rPr lang="en-US" sz="3000" dirty="0" smtClean="0">
                <a:solidFill>
                  <a:srgbClr val="FF0000"/>
                </a:solidFill>
              </a:rPr>
              <a:t>YOU</a:t>
            </a:r>
            <a:r>
              <a:rPr lang="en-US" sz="3000" dirty="0" smtClean="0"/>
              <a:t> DO (alone/partner)</a:t>
            </a:r>
            <a:r>
              <a:rPr lang="en-US" sz="2000" dirty="0" smtClean="0"/>
              <a:t> (passage p.</a:t>
            </a:r>
            <a:r>
              <a:rPr lang="en-US" sz="2000" b="1" dirty="0" smtClean="0"/>
              <a:t>7</a:t>
            </a:r>
            <a:r>
              <a:rPr lang="en-US" sz="2000" dirty="0" smtClean="0"/>
              <a:t>, graphic organizer p.</a:t>
            </a:r>
            <a:r>
              <a:rPr lang="en-US" sz="2000" b="1" dirty="0" smtClean="0"/>
              <a:t>8</a:t>
            </a:r>
            <a:r>
              <a:rPr lang="en-US" sz="2000" dirty="0" smtClean="0"/>
              <a:t>) </a:t>
            </a:r>
            <a:endParaRPr lang="en-US" sz="3000" dirty="0" smtClean="0"/>
          </a:p>
        </p:txBody>
      </p:sp>
      <p:pic>
        <p:nvPicPr>
          <p:cNvPr id="7" name="Picture 6"/>
          <p:cNvPicPr>
            <a:picLocks noChangeAspect="1"/>
          </p:cNvPicPr>
          <p:nvPr/>
        </p:nvPicPr>
        <p:blipFill>
          <a:blip r:embed="rId2"/>
          <a:srcRect b="55184"/>
          <a:stretch>
            <a:fillRect/>
          </a:stretch>
        </p:blipFill>
        <p:spPr>
          <a:xfrm>
            <a:off x="0" y="3170733"/>
            <a:ext cx="9144000" cy="3687267"/>
          </a:xfrm>
          <a:prstGeom prst="rect">
            <a:avLst/>
          </a:prstGeom>
        </p:spPr>
      </p:pic>
      <p:pic>
        <p:nvPicPr>
          <p:cNvPr id="8" name="Picture 7"/>
          <p:cNvPicPr>
            <a:picLocks noChangeAspect="1"/>
          </p:cNvPicPr>
          <p:nvPr/>
        </p:nvPicPr>
        <p:blipFill>
          <a:blip r:embed="rId3"/>
          <a:stretch>
            <a:fillRect/>
          </a:stretch>
        </p:blipFill>
        <p:spPr>
          <a:xfrm>
            <a:off x="0" y="1824334"/>
            <a:ext cx="9144000" cy="1604665"/>
          </a:xfrm>
          <a:prstGeom prst="rect">
            <a:avLst/>
          </a:prstGeom>
        </p:spPr>
      </p:pic>
      <p:pic>
        <p:nvPicPr>
          <p:cNvPr id="10" name="Picture 9"/>
          <p:cNvPicPr>
            <a:picLocks noChangeAspect="1"/>
          </p:cNvPicPr>
          <p:nvPr/>
        </p:nvPicPr>
        <p:blipFill>
          <a:blip r:embed="rId4"/>
          <a:stretch>
            <a:fillRect/>
          </a:stretch>
        </p:blipFill>
        <p:spPr>
          <a:xfrm>
            <a:off x="0" y="5334000"/>
            <a:ext cx="9144000" cy="17526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2019300" y="274638"/>
            <a:ext cx="5524500" cy="639762"/>
          </a:xfrm>
          <a:ln>
            <a:solidFill>
              <a:schemeClr val="tx1"/>
            </a:solidFill>
          </a:ln>
        </p:spPr>
        <p:txBody>
          <a:bodyPr/>
          <a:lstStyle/>
          <a:p>
            <a:r>
              <a:rPr lang="en-US" sz="3000" dirty="0" smtClean="0"/>
              <a:t>Closing (</a:t>
            </a:r>
            <a:r>
              <a:rPr lang="en-US" sz="3000" dirty="0"/>
              <a:t>1</a:t>
            </a:r>
            <a:r>
              <a:rPr lang="en-US" sz="3000" dirty="0" smtClean="0"/>
              <a:t> </a:t>
            </a:r>
            <a:r>
              <a:rPr lang="en-US" sz="3000" dirty="0" smtClean="0"/>
              <a:t>min)</a:t>
            </a:r>
            <a:endParaRPr lang="en-US" sz="3000" dirty="0"/>
          </a:p>
        </p:txBody>
      </p:sp>
      <p:sp>
        <p:nvSpPr>
          <p:cNvPr id="4" name="Rectangle 3"/>
          <p:cNvSpPr/>
          <p:nvPr/>
        </p:nvSpPr>
        <p:spPr>
          <a:xfrm>
            <a:off x="2286000" y="-25494302"/>
            <a:ext cx="4572000" cy="3139321"/>
          </a:xfrm>
          <a:prstGeom prst="rect">
            <a:avLst/>
          </a:prstGeom>
        </p:spPr>
        <p:txBody>
          <a:bodyPr>
            <a:spAutoFit/>
          </a:bodyPr>
          <a:lstStyle/>
          <a:p>
            <a:r>
              <a:rPr lang="en-US" dirty="0" smtClean="0"/>
              <a:t>Content (The knowledge you’ll master today)</a:t>
            </a:r>
          </a:p>
          <a:p>
            <a:r>
              <a:rPr lang="en-US" u="sng" dirty="0" smtClean="0"/>
              <a:t>SWBAT</a:t>
            </a:r>
            <a:r>
              <a:rPr lang="en-US" dirty="0" smtClean="0"/>
              <a:t>:</a:t>
            </a:r>
          </a:p>
          <a:p>
            <a:pPr marL="1088136" lvl="2" indent="-457200">
              <a:buFont typeface="+mj-lt"/>
              <a:buAutoNum type="arabicPeriod"/>
            </a:pPr>
            <a:r>
              <a:rPr lang="en-US" dirty="0" smtClean="0"/>
              <a:t>Create rough draft classroom norms for 10 different situations</a:t>
            </a:r>
          </a:p>
          <a:p>
            <a:pPr marL="1088136" lvl="2" indent="-457200">
              <a:buFont typeface="+mj-lt"/>
              <a:buAutoNum type="arabicPeriod"/>
            </a:pPr>
            <a:r>
              <a:rPr lang="en-US" dirty="0" smtClean="0"/>
              <a:t>Create class-wide final-draft classroom norms for 10 different situations</a:t>
            </a:r>
          </a:p>
          <a:p>
            <a:pPr marL="1088136" lvl="2" indent="-457200">
              <a:buFont typeface="+mj-lt"/>
              <a:buAutoNum type="arabicPeriod"/>
            </a:pPr>
            <a:r>
              <a:rPr lang="en-US" dirty="0" smtClean="0"/>
              <a:t>Define the word “norm” and explain why it is important to have norms</a:t>
            </a:r>
          </a:p>
          <a:p>
            <a:pPr marL="1088136" lvl="2" indent="-457200">
              <a:buNone/>
            </a:pPr>
            <a:endParaRPr lang="en-US" b="1" dirty="0" smtClean="0"/>
          </a:p>
        </p:txBody>
      </p:sp>
      <p:sp>
        <p:nvSpPr>
          <p:cNvPr id="6" name="Rectangle 5"/>
          <p:cNvSpPr/>
          <p:nvPr/>
        </p:nvSpPr>
        <p:spPr>
          <a:xfrm>
            <a:off x="0" y="817602"/>
            <a:ext cx="8742261" cy="553998"/>
          </a:xfrm>
          <a:prstGeom prst="rect">
            <a:avLst/>
          </a:prstGeom>
        </p:spPr>
        <p:txBody>
          <a:bodyPr wrap="square">
            <a:spAutoFit/>
          </a:bodyPr>
          <a:lstStyle/>
          <a:p>
            <a:pPr marL="365760" lvl="0" indent="-256032" algn="ctr" defTabSz="914400">
              <a:spcBef>
                <a:spcPts val="400"/>
              </a:spcBef>
              <a:buClr>
                <a:schemeClr val="accent1"/>
              </a:buClr>
              <a:buSzPct val="68000"/>
              <a:buFont typeface="Wingdings 3"/>
              <a:buChar char=""/>
              <a:defRPr/>
            </a:pPr>
            <a:r>
              <a:rPr lang="en-US" sz="3000" dirty="0" smtClean="0">
                <a:solidFill>
                  <a:srgbClr val="FF0000"/>
                </a:solidFill>
              </a:rPr>
              <a:t>Did you master the following objectives?</a:t>
            </a:r>
          </a:p>
        </p:txBody>
      </p:sp>
      <p:sp>
        <p:nvSpPr>
          <p:cNvPr id="8" name="Content Placeholder 1"/>
          <p:cNvSpPr txBox="1">
            <a:spLocks/>
          </p:cNvSpPr>
          <p:nvPr/>
        </p:nvSpPr>
        <p:spPr>
          <a:xfrm>
            <a:off x="0" y="4001839"/>
            <a:ext cx="9144000" cy="3505200"/>
          </a:xfrm>
          <a:prstGeom prst="rect">
            <a:avLst/>
          </a:prstGeom>
        </p:spPr>
        <p:txBody>
          <a:bodyPr vert="horz" lIns="91440" tIns="45720" rIns="91440" bIns="45720" rtlCol="0">
            <a:normAutofit fontScale="250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n-US" sz="12000" b="0" i="0" u="none" strike="noStrike" kern="1200" cap="none" spc="0" normalizeH="0" baseline="0" noProof="0" smtClean="0">
                <a:ln>
                  <a:noFill/>
                </a:ln>
                <a:solidFill>
                  <a:schemeClr val="tx1"/>
                </a:solidFill>
                <a:effectLst/>
                <a:uLnTx/>
                <a:uFillTx/>
                <a:latin typeface="+mn-lt"/>
                <a:ea typeface="+mn-ea"/>
                <a:cs typeface="+mn-cs"/>
              </a:rPr>
              <a:t>Language (How you will master the knowledge)</a:t>
            </a:r>
          </a:p>
          <a:p>
            <a:pPr marL="342900" marR="0" lvl="0" indent="-342900" algn="l" defTabSz="457200" rtl="0" eaLnBrk="1" fontAlgn="auto" latinLnBrk="0" hangingPunct="1">
              <a:lnSpc>
                <a:spcPct val="100000"/>
              </a:lnSpc>
              <a:spcBef>
                <a:spcPct val="20000"/>
              </a:spcBef>
              <a:spcAft>
                <a:spcPts val="600"/>
              </a:spcAft>
              <a:buClrTx/>
              <a:buSzTx/>
              <a:buFont typeface="Arial"/>
              <a:buNone/>
              <a:tabLst/>
              <a:defRPr/>
            </a:pPr>
            <a:r>
              <a:rPr kumimoji="0" lang="en-US" sz="8000" b="0" i="0" u="none" strike="noStrike" kern="1200" cap="none" spc="0" normalizeH="0" baseline="0" noProof="0" smtClean="0">
                <a:ln>
                  <a:noFill/>
                </a:ln>
                <a:solidFill>
                  <a:schemeClr val="tx1"/>
                </a:solidFill>
                <a:effectLst/>
                <a:uLnTx/>
                <a:uFillTx/>
                <a:latin typeface="+mn-lt"/>
                <a:ea typeface="+mn-ea"/>
                <a:cs typeface="+mn-cs"/>
              </a:rPr>
              <a:t>	</a:t>
            </a:r>
            <a:r>
              <a:rPr kumimoji="0" lang="en-US" sz="8000" b="0" i="0" u="sng" strike="noStrike" kern="1200" cap="none" spc="0" normalizeH="0" baseline="0" noProof="0" smtClean="0">
                <a:ln>
                  <a:noFill/>
                </a:ln>
                <a:solidFill>
                  <a:schemeClr val="tx1"/>
                </a:solidFill>
                <a:effectLst/>
                <a:uLnTx/>
                <a:uFillTx/>
                <a:latin typeface="+mn-lt"/>
                <a:ea typeface="+mn-ea"/>
                <a:cs typeface="+mn-cs"/>
              </a:rPr>
              <a:t>By:</a:t>
            </a:r>
            <a:endParaRPr kumimoji="0" lang="en-US" sz="8000" b="0" i="0" u="none" strike="noStrike" kern="1200" cap="none" spc="0" normalizeH="0" baseline="0" noProof="0" smtClean="0">
              <a:ln>
                <a:noFill/>
              </a:ln>
              <a:solidFill>
                <a:schemeClr val="tx1"/>
              </a:solidFill>
              <a:effectLst/>
              <a:uLnTx/>
              <a:uFillTx/>
              <a:latin typeface="+mn-lt"/>
              <a:ea typeface="+mn-ea"/>
              <a:cs typeface="+mn-cs"/>
            </a:endParaRPr>
          </a:p>
          <a:p>
            <a:pPr marL="1117854" marR="0" lvl="2" indent="-514350" algn="l" defTabSz="457200" rtl="0" eaLnBrk="1" fontAlgn="auto" latinLnBrk="0" hangingPunct="1">
              <a:lnSpc>
                <a:spcPct val="100000"/>
              </a:lnSpc>
              <a:spcBef>
                <a:spcPct val="20000"/>
              </a:spcBef>
              <a:spcAft>
                <a:spcPts val="600"/>
              </a:spcAft>
              <a:buClrTx/>
              <a:buSzTx/>
              <a:buFont typeface="+mj-lt"/>
              <a:buAutoNum type="arabicPeriod"/>
              <a:tabLst/>
              <a:defRPr/>
            </a:pPr>
            <a:r>
              <a:rPr kumimoji="0" lang="en-US" sz="8000" b="0" i="0" u="none" strike="noStrike" kern="1200" cap="none" spc="0" normalizeH="0" baseline="0" noProof="0" smtClean="0">
                <a:ln>
                  <a:noFill/>
                </a:ln>
                <a:solidFill>
                  <a:schemeClr val="tx1"/>
                </a:solidFill>
                <a:effectLst/>
                <a:uLnTx/>
                <a:uFillTx/>
                <a:latin typeface="+mn-lt"/>
                <a:ea typeface="+mn-ea"/>
                <a:cs typeface="+mn-cs"/>
              </a:rPr>
              <a:t>Talking with a partner</a:t>
            </a:r>
          </a:p>
          <a:p>
            <a:pPr marL="2432304" marR="0" lvl="3" indent="-1371600" algn="l" defTabSz="457200" rtl="0" eaLnBrk="1" fontAlgn="auto" latinLnBrk="0" hangingPunct="1">
              <a:lnSpc>
                <a:spcPct val="100000"/>
              </a:lnSpc>
              <a:spcBef>
                <a:spcPct val="20000"/>
              </a:spcBef>
              <a:spcAft>
                <a:spcPts val="600"/>
              </a:spcAft>
              <a:buClrTx/>
              <a:buSzTx/>
              <a:buFont typeface="+mj-lt"/>
              <a:buAutoNum type="alphaLcParenR"/>
              <a:tabLst/>
              <a:defRPr/>
            </a:pPr>
            <a:r>
              <a:rPr kumimoji="0" lang="en-US" sz="7600" b="0" i="0" u="none" strike="noStrike" kern="1200" cap="none" spc="0" normalizeH="0" baseline="0" noProof="0" smtClean="0">
                <a:ln>
                  <a:noFill/>
                </a:ln>
                <a:solidFill>
                  <a:schemeClr val="tx1"/>
                </a:solidFill>
                <a:effectLst/>
                <a:uLnTx/>
                <a:uFillTx/>
                <a:latin typeface="+mn-lt"/>
                <a:ea typeface="+mn-ea"/>
                <a:cs typeface="+mn-cs"/>
              </a:rPr>
              <a:t>Plotting coming of age privileges and responsibilities on a timeline</a:t>
            </a:r>
          </a:p>
          <a:p>
            <a:pPr marL="1117854" marR="0" lvl="2" indent="-514350" algn="l" defTabSz="457200" rtl="0" eaLnBrk="1" fontAlgn="auto" latinLnBrk="0" hangingPunct="1">
              <a:lnSpc>
                <a:spcPct val="100000"/>
              </a:lnSpc>
              <a:spcBef>
                <a:spcPct val="20000"/>
              </a:spcBef>
              <a:spcAft>
                <a:spcPts val="600"/>
              </a:spcAft>
              <a:buClrTx/>
              <a:buSzTx/>
              <a:buFont typeface="+mj-lt"/>
              <a:buAutoNum type="arabicPeriod"/>
              <a:tabLst/>
              <a:defRPr/>
            </a:pPr>
            <a:r>
              <a:rPr kumimoji="0" lang="en-US" sz="8000" b="0" i="0" u="none" strike="noStrike" kern="1200" cap="none" spc="0" normalizeH="0" baseline="0" noProof="0" smtClean="0">
                <a:ln>
                  <a:noFill/>
                </a:ln>
                <a:solidFill>
                  <a:schemeClr val="tx1"/>
                </a:solidFill>
                <a:effectLst/>
                <a:uLnTx/>
                <a:uFillTx/>
                <a:latin typeface="+mn-lt"/>
                <a:ea typeface="+mn-ea"/>
                <a:cs typeface="+mn-cs"/>
              </a:rPr>
              <a:t>Taking notes based on the text</a:t>
            </a:r>
          </a:p>
          <a:p>
            <a:pPr marL="2432304" marR="0" lvl="3" indent="-1371600" algn="l" defTabSz="457200" rtl="0" eaLnBrk="1" fontAlgn="auto" latinLnBrk="0" hangingPunct="1">
              <a:lnSpc>
                <a:spcPct val="100000"/>
              </a:lnSpc>
              <a:spcBef>
                <a:spcPct val="20000"/>
              </a:spcBef>
              <a:spcAft>
                <a:spcPts val="600"/>
              </a:spcAft>
              <a:buClrTx/>
              <a:buSzTx/>
              <a:buFont typeface="+mj-lt"/>
              <a:buAutoNum type="alphaLcParenR"/>
              <a:tabLst/>
              <a:defRPr/>
            </a:pPr>
            <a:r>
              <a:rPr kumimoji="0" lang="en-US" sz="7600" b="0" i="0" u="none" strike="noStrike" kern="1200" cap="none" spc="0" normalizeH="0" baseline="0" noProof="0" smtClean="0">
                <a:ln>
                  <a:noFill/>
                </a:ln>
                <a:solidFill>
                  <a:schemeClr val="tx1"/>
                </a:solidFill>
                <a:effectLst/>
                <a:uLnTx/>
                <a:uFillTx/>
                <a:latin typeface="+mn-lt"/>
                <a:ea typeface="+mn-ea"/>
                <a:cs typeface="+mn-cs"/>
              </a:rPr>
              <a:t>Discussing as a class</a:t>
            </a:r>
          </a:p>
          <a:p>
            <a:pPr marL="1117854" marR="0" lvl="2" indent="-514350" algn="l" defTabSz="457200" rtl="0" eaLnBrk="1" fontAlgn="auto" latinLnBrk="0" hangingPunct="1">
              <a:lnSpc>
                <a:spcPct val="100000"/>
              </a:lnSpc>
              <a:spcBef>
                <a:spcPct val="20000"/>
              </a:spcBef>
              <a:spcAft>
                <a:spcPts val="600"/>
              </a:spcAft>
              <a:buClrTx/>
              <a:buSzTx/>
              <a:buFont typeface="+mj-lt"/>
              <a:buAutoNum type="arabicPeriod"/>
              <a:tabLst/>
              <a:defRPr/>
            </a:pPr>
            <a:r>
              <a:rPr kumimoji="0" lang="en-US" sz="8000" b="0" i="0" u="none" strike="noStrike" kern="1200" cap="none" spc="0" normalizeH="0" baseline="0" noProof="0" smtClean="0">
                <a:ln>
                  <a:noFill/>
                </a:ln>
                <a:solidFill>
                  <a:schemeClr val="tx1"/>
                </a:solidFill>
                <a:effectLst/>
                <a:uLnTx/>
                <a:uFillTx/>
                <a:latin typeface="+mn-lt"/>
                <a:ea typeface="+mn-ea"/>
                <a:cs typeface="+mn-cs"/>
              </a:rPr>
              <a:t>Filling out a graphic organizer</a:t>
            </a:r>
            <a:endParaRPr kumimoji="0" lang="en-US" sz="8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Rectangle 8"/>
          <p:cNvSpPr/>
          <p:nvPr/>
        </p:nvSpPr>
        <p:spPr>
          <a:xfrm>
            <a:off x="0" y="1219200"/>
            <a:ext cx="9220200" cy="3924151"/>
          </a:xfrm>
          <a:prstGeom prst="rect">
            <a:avLst/>
          </a:prstGeom>
        </p:spPr>
        <p:txBody>
          <a:bodyPr wrap="square">
            <a:spAutoFit/>
          </a:bodyPr>
          <a:lstStyle/>
          <a:p>
            <a:r>
              <a:rPr lang="en-US" sz="3900" dirty="0" smtClean="0"/>
              <a:t>Content (The knowledge you’ll master today)</a:t>
            </a:r>
          </a:p>
          <a:p>
            <a:r>
              <a:rPr lang="en-US" sz="2000" u="sng" dirty="0" smtClean="0"/>
              <a:t>SWBAT</a:t>
            </a:r>
            <a:r>
              <a:rPr lang="en-US" sz="2000" dirty="0" smtClean="0"/>
              <a:t>:</a:t>
            </a:r>
            <a:endParaRPr lang="en-US" sz="2000" dirty="0" smtClean="0"/>
          </a:p>
          <a:p>
            <a:pPr marL="1088136" lvl="2" indent="-457200">
              <a:buFont typeface="+mj-lt"/>
              <a:buAutoNum type="arabicPeriod"/>
            </a:pPr>
            <a:r>
              <a:rPr lang="en-US" sz="2400" dirty="0" smtClean="0"/>
              <a:t>Further explore the essential question, “What is Coming of Age?”</a:t>
            </a:r>
          </a:p>
          <a:p>
            <a:pPr marL="1088136" lvl="2" indent="-457200">
              <a:buFont typeface="+mj-lt"/>
              <a:buAutoNum type="arabicPeriod"/>
            </a:pPr>
            <a:r>
              <a:rPr lang="en-US" sz="2400" dirty="0" smtClean="0"/>
              <a:t>Define and diagram </a:t>
            </a:r>
            <a:r>
              <a:rPr lang="en-US" sz="2400" b="1" dirty="0" smtClean="0"/>
              <a:t>diction</a:t>
            </a:r>
            <a:r>
              <a:rPr lang="en-US" sz="2400" dirty="0" smtClean="0"/>
              <a:t>, </a:t>
            </a:r>
            <a:r>
              <a:rPr lang="en-US" sz="2400" b="1" dirty="0" smtClean="0"/>
              <a:t>syntax</a:t>
            </a:r>
            <a:r>
              <a:rPr lang="en-US" sz="2400" dirty="0" smtClean="0"/>
              <a:t>, </a:t>
            </a:r>
            <a:r>
              <a:rPr lang="en-US" sz="2400" b="1" dirty="0" smtClean="0"/>
              <a:t>imagery</a:t>
            </a:r>
            <a:r>
              <a:rPr lang="en-US" sz="2400" dirty="0" smtClean="0"/>
              <a:t>, </a:t>
            </a:r>
            <a:r>
              <a:rPr lang="en-US" sz="2400" b="1" dirty="0" smtClean="0"/>
              <a:t>tone</a:t>
            </a:r>
            <a:r>
              <a:rPr lang="en-US" sz="2400" dirty="0" smtClean="0"/>
              <a:t>, and </a:t>
            </a:r>
            <a:r>
              <a:rPr lang="en-US" sz="2400" b="1" dirty="0" smtClean="0"/>
              <a:t>voice</a:t>
            </a:r>
            <a:endParaRPr lang="en-US" sz="2400" dirty="0" smtClean="0"/>
          </a:p>
          <a:p>
            <a:pPr marL="1088136" lvl="2" indent="-457200">
              <a:buFont typeface="+mj-lt"/>
              <a:buAutoNum type="arabicPeriod"/>
            </a:pPr>
            <a:r>
              <a:rPr lang="en-US" sz="2400" dirty="0" smtClean="0"/>
              <a:t>Analyze </a:t>
            </a:r>
            <a:r>
              <a:rPr lang="en-US" sz="2400" b="1" dirty="0" smtClean="0"/>
              <a:t>diction</a:t>
            </a:r>
            <a:r>
              <a:rPr lang="en-US" sz="2400" dirty="0" smtClean="0"/>
              <a:t>, </a:t>
            </a:r>
            <a:r>
              <a:rPr lang="en-US" sz="2400" b="1" dirty="0" smtClean="0"/>
              <a:t>syntax</a:t>
            </a:r>
            <a:r>
              <a:rPr lang="en-US" sz="2400" dirty="0" smtClean="0"/>
              <a:t>, </a:t>
            </a:r>
            <a:r>
              <a:rPr lang="en-US" sz="2400" b="1" dirty="0" smtClean="0"/>
              <a:t>imagery</a:t>
            </a:r>
            <a:r>
              <a:rPr lang="en-US" sz="2400" dirty="0" smtClean="0"/>
              <a:t>, </a:t>
            </a:r>
            <a:r>
              <a:rPr lang="en-US" sz="2400" b="1" dirty="0" smtClean="0"/>
              <a:t>tone</a:t>
            </a:r>
            <a:r>
              <a:rPr lang="en-US" sz="2400" dirty="0" smtClean="0"/>
              <a:t>,</a:t>
            </a:r>
            <a:r>
              <a:rPr lang="en-US" sz="2400" dirty="0" smtClean="0"/>
              <a:t> and </a:t>
            </a:r>
            <a:r>
              <a:rPr lang="en-US" sz="2400" b="1" dirty="0" smtClean="0"/>
              <a:t>voice </a:t>
            </a:r>
            <a:r>
              <a:rPr lang="en-US" sz="2400" dirty="0" smtClean="0"/>
              <a:t>to make inferences about the author</a:t>
            </a:r>
            <a:endParaRPr lang="en-US" sz="2400" dirty="0" smtClean="0"/>
          </a:p>
          <a:p>
            <a:pPr marL="1088136" lvl="2" indent="-457200"/>
            <a:endParaRPr lang="en-US" sz="2000" b="1" dirty="0" smtClean="0"/>
          </a:p>
          <a:p>
            <a:pPr marL="1088136" lvl="2" indent="-457200"/>
            <a:endParaRPr lang="en-US" sz="2000" b="1" dirty="0" smtClean="0"/>
          </a:p>
          <a:p>
            <a:pPr marL="1088136" lvl="2" indent="-457200"/>
            <a:endParaRPr lang="en-US" sz="2000" b="1" dirty="0"/>
          </a:p>
          <a:p>
            <a:pPr marL="1088136" lvl="2" indent="-457200"/>
            <a:endParaRPr lang="en-US" sz="1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143000"/>
            <a:ext cx="7391400" cy="5334000"/>
          </a:xfrm>
        </p:spPr>
        <p:txBody>
          <a:bodyPr>
            <a:normAutofit lnSpcReduction="10000"/>
          </a:bodyPr>
          <a:lstStyle/>
          <a:p>
            <a:pPr marL="1371600" lvl="2" indent="-457200" algn="ctr">
              <a:buNone/>
            </a:pPr>
            <a:r>
              <a:rPr lang="en-US" sz="3500" dirty="0" smtClean="0"/>
              <a:t>Analyze the speakers </a:t>
            </a:r>
            <a:r>
              <a:rPr lang="en-US" sz="3500" b="1" dirty="0" smtClean="0"/>
              <a:t>voice</a:t>
            </a:r>
            <a:r>
              <a:rPr lang="en-US" sz="3500" dirty="0" smtClean="0"/>
              <a:t> to make an inference about the speaker. </a:t>
            </a:r>
            <a:endParaRPr lang="en-US" sz="3500" dirty="0" smtClean="0"/>
          </a:p>
          <a:p>
            <a:pPr marL="1371600" lvl="2" indent="-457200" algn="ctr">
              <a:buNone/>
            </a:pPr>
            <a:endParaRPr lang="en-US" sz="2000" i="1" dirty="0" smtClean="0">
              <a:sym typeface="Wingdings"/>
            </a:endParaRPr>
          </a:p>
          <a:p>
            <a:pPr marL="1371600" lvl="2" indent="-457200" algn="ctr">
              <a:buNone/>
            </a:pPr>
            <a:r>
              <a:rPr lang="en-US" sz="2200" i="1" dirty="0" smtClean="0">
                <a:sym typeface="Wingdings"/>
              </a:rPr>
              <a:t>At You-Jin’s house tonight, I had pizza for my first and last time.  Who ever thought to combine cheese, tomato, and bread?  What a foreign idea.  The greasy cheese and tart tomato sauce was really hard to get down too.  The crust was really crunchy and cut the top of my mouth.  I’m definitely going to see if I can just bring over some </a:t>
            </a:r>
            <a:r>
              <a:rPr lang="en-US" sz="2200" i="1" dirty="0" err="1" smtClean="0">
                <a:sym typeface="Wingdings"/>
              </a:rPr>
              <a:t>kim</a:t>
            </a:r>
            <a:r>
              <a:rPr lang="en-US" sz="2200" i="1" dirty="0" smtClean="0">
                <a:sym typeface="Wingdings"/>
              </a:rPr>
              <a:t>-chi* the next time I go to You-Jin’s house  </a:t>
            </a:r>
          </a:p>
          <a:p>
            <a:pPr marL="1371600" lvl="2" indent="-457200" algn="ctr">
              <a:buNone/>
            </a:pPr>
            <a:r>
              <a:rPr lang="en-US" sz="3500" dirty="0" err="1" smtClean="0">
                <a:sym typeface="Wingdings"/>
              </a:rPr>
              <a:t></a:t>
            </a:r>
            <a:endParaRPr lang="en-US" sz="3500" dirty="0" smtClean="0">
              <a:sym typeface="Wingdings"/>
            </a:endParaRPr>
          </a:p>
          <a:p>
            <a:pPr marL="1371600" lvl="2" indent="-457200" algn="ctr">
              <a:buNone/>
            </a:pPr>
            <a:r>
              <a:rPr lang="en-US" sz="2162" dirty="0" smtClean="0">
                <a:sym typeface="Wingdings"/>
              </a:rPr>
              <a:t>*</a:t>
            </a:r>
            <a:r>
              <a:rPr lang="en-US" sz="2162" dirty="0" err="1" smtClean="0">
                <a:sym typeface="Wingdings"/>
              </a:rPr>
              <a:t>kim</a:t>
            </a:r>
            <a:r>
              <a:rPr lang="en-US" sz="2162" dirty="0" smtClean="0">
                <a:sym typeface="Wingdings"/>
              </a:rPr>
              <a:t>-chi is the national food of Korea</a:t>
            </a:r>
            <a:endParaRPr lang="en-US" sz="2162" dirty="0" smtClean="0"/>
          </a:p>
        </p:txBody>
      </p:sp>
      <p:sp>
        <p:nvSpPr>
          <p:cNvPr id="9" name="Title 2"/>
          <p:cNvSpPr txBox="1">
            <a:spLocks/>
          </p:cNvSpPr>
          <p:nvPr/>
        </p:nvSpPr>
        <p:spPr>
          <a:xfrm>
            <a:off x="2019300" y="274638"/>
            <a:ext cx="55245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Exit Slip </a:t>
            </a:r>
            <a:r>
              <a:rPr kumimoji="0" lang="en-US" sz="3000" b="0" i="0" u="none" strike="noStrike" kern="1200" cap="none" spc="0" normalizeH="0" baseline="0" noProof="0" dirty="0" smtClean="0">
                <a:ln>
                  <a:noFill/>
                </a:ln>
                <a:solidFill>
                  <a:schemeClr val="tx1"/>
                </a:solidFill>
                <a:effectLst/>
                <a:uLnTx/>
                <a:uFillTx/>
                <a:latin typeface="+mj-lt"/>
                <a:ea typeface="+mj-ea"/>
                <a:cs typeface="+mj-cs"/>
              </a:rPr>
              <a:t>(5 </a:t>
            </a:r>
            <a:r>
              <a:rPr kumimoji="0" lang="en-US" sz="3000" b="0" i="0" u="none" strike="noStrike" kern="1200" cap="none" spc="0" normalizeH="0" baseline="0" noProof="0" dirty="0" smtClean="0">
                <a:ln>
                  <a:noFill/>
                </a:ln>
                <a:solidFill>
                  <a:schemeClr val="tx1"/>
                </a:solidFill>
                <a:effectLst/>
                <a:uLnTx/>
                <a:uFillTx/>
                <a:latin typeface="+mj-lt"/>
                <a:ea typeface="+mj-ea"/>
                <a:cs typeface="+mj-cs"/>
              </a:rPr>
              <a:t>min)</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639762"/>
            <a:ext cx="8915400" cy="5532438"/>
          </a:xfrm>
        </p:spPr>
        <p:txBody>
          <a:bodyPr anchor="t">
            <a:noAutofit/>
          </a:bodyPr>
          <a:lstStyle/>
          <a:p>
            <a:pPr algn="ctr">
              <a:buNone/>
            </a:pPr>
            <a:r>
              <a:rPr lang="en-US" sz="2000" dirty="0" smtClean="0"/>
              <a:t>Each day </a:t>
            </a:r>
            <a:r>
              <a:rPr lang="en-US" sz="2000" b="1" dirty="0" smtClean="0"/>
              <a:t>YOU</a:t>
            </a:r>
            <a:r>
              <a:rPr lang="en-US" sz="2000" dirty="0" smtClean="0"/>
              <a:t> will decide the grade you deserve.*</a:t>
            </a:r>
          </a:p>
          <a:p>
            <a:pPr>
              <a:buNone/>
            </a:pPr>
            <a:endParaRPr lang="en-US" sz="2000" dirty="0" smtClean="0"/>
          </a:p>
          <a:p>
            <a:pPr>
              <a:buNone/>
            </a:pPr>
            <a:r>
              <a:rPr lang="en-US" sz="2000" dirty="0" smtClean="0"/>
              <a:t>Your 5-point daily participation grade is based on </a:t>
            </a:r>
            <a:r>
              <a:rPr lang="en-US" sz="2000" dirty="0" err="1" smtClean="0"/>
              <a:t>CLA’s</a:t>
            </a:r>
            <a:r>
              <a:rPr lang="en-US" sz="2000" dirty="0" smtClean="0"/>
              <a:t> core-values:</a:t>
            </a:r>
          </a:p>
          <a:p>
            <a:pPr algn="ctr">
              <a:buNone/>
            </a:pPr>
            <a:r>
              <a:rPr lang="en-US" sz="3000" dirty="0" smtClean="0"/>
              <a:t>CLA Students are S.M.A.R.T.</a:t>
            </a:r>
          </a:p>
          <a:p>
            <a:pPr>
              <a:spcAft>
                <a:spcPts val="1400"/>
              </a:spcAft>
              <a:buNone/>
            </a:pPr>
            <a:r>
              <a:rPr lang="en-US" sz="2000" b="1" dirty="0" smtClean="0"/>
              <a:t>S </a:t>
            </a:r>
            <a:r>
              <a:rPr lang="en-US" sz="2000" dirty="0" smtClean="0"/>
              <a:t>= Self-Controlled</a:t>
            </a:r>
          </a:p>
          <a:p>
            <a:pPr>
              <a:spcAft>
                <a:spcPts val="1400"/>
              </a:spcAft>
              <a:buNone/>
            </a:pPr>
            <a:r>
              <a:rPr lang="en-US" sz="2000" b="1" dirty="0" smtClean="0"/>
              <a:t>M </a:t>
            </a:r>
            <a:r>
              <a:rPr lang="en-US" sz="2000" dirty="0" smtClean="0"/>
              <a:t>= Motivated</a:t>
            </a:r>
          </a:p>
          <a:p>
            <a:pPr>
              <a:spcAft>
                <a:spcPts val="1400"/>
              </a:spcAft>
              <a:buNone/>
            </a:pPr>
            <a:r>
              <a:rPr lang="en-US" sz="2000" b="1" dirty="0" smtClean="0"/>
              <a:t>A </a:t>
            </a:r>
            <a:r>
              <a:rPr lang="en-US" sz="2000" dirty="0" smtClean="0"/>
              <a:t>= Accountable</a:t>
            </a:r>
          </a:p>
          <a:p>
            <a:pPr>
              <a:spcAft>
                <a:spcPts val="1400"/>
              </a:spcAft>
              <a:buNone/>
            </a:pPr>
            <a:r>
              <a:rPr lang="en-US" sz="2000" b="1" dirty="0" smtClean="0"/>
              <a:t>R </a:t>
            </a:r>
            <a:r>
              <a:rPr lang="en-US" sz="2000" dirty="0" smtClean="0"/>
              <a:t>= Respectful</a:t>
            </a:r>
          </a:p>
          <a:p>
            <a:pPr>
              <a:spcAft>
                <a:spcPts val="1400"/>
              </a:spcAft>
              <a:buNone/>
            </a:pPr>
            <a:r>
              <a:rPr lang="en-US" sz="2000" b="1" dirty="0" smtClean="0"/>
              <a:t>T </a:t>
            </a:r>
            <a:r>
              <a:rPr lang="en-US" sz="2000" dirty="0" smtClean="0"/>
              <a:t>= Timely</a:t>
            </a:r>
          </a:p>
          <a:p>
            <a:pPr algn="ctr">
              <a:buNone/>
            </a:pPr>
            <a:r>
              <a:rPr lang="en-US" sz="3000" dirty="0" smtClean="0"/>
              <a:t>What do you deserve today?</a:t>
            </a:r>
            <a:endParaRPr lang="en-US" sz="2000" dirty="0" smtClean="0"/>
          </a:p>
          <a:p>
            <a:pPr algn="r">
              <a:buNone/>
            </a:pPr>
            <a:r>
              <a:rPr lang="en-US" sz="1400" dirty="0" smtClean="0"/>
              <a:t>*One point for each core-value (5 points possible each day).  I reserve the right to change these grades.</a:t>
            </a:r>
          </a:p>
          <a:p>
            <a:pPr algn="ctr">
              <a:buNone/>
            </a:pPr>
            <a:endParaRPr lang="en-US" sz="2000" dirty="0" smtClean="0"/>
          </a:p>
          <a:p>
            <a:endParaRPr lang="en-US" sz="2000" dirty="0" smtClean="0"/>
          </a:p>
          <a:p>
            <a:endParaRPr lang="en-US" sz="2000" dirty="0"/>
          </a:p>
        </p:txBody>
      </p:sp>
      <p:sp>
        <p:nvSpPr>
          <p:cNvPr id="5" name="Title 2"/>
          <p:cNvSpPr txBox="1">
            <a:spLocks/>
          </p:cNvSpPr>
          <p:nvPr/>
        </p:nvSpPr>
        <p:spPr>
          <a:xfrm>
            <a:off x="914400" y="76200"/>
            <a:ext cx="76200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SMART (Participation) Grade </a:t>
            </a:r>
            <a:r>
              <a:rPr kumimoji="0" lang="en-US" sz="3000" b="0" i="0" u="none" strike="noStrike" kern="1200" cap="none" spc="0" normalizeH="0" baseline="0" noProof="0" dirty="0" smtClean="0">
                <a:ln>
                  <a:noFill/>
                </a:ln>
                <a:solidFill>
                  <a:schemeClr val="tx1"/>
                </a:solidFill>
                <a:effectLst/>
                <a:uLnTx/>
                <a:uFillTx/>
                <a:latin typeface="+mj-lt"/>
                <a:ea typeface="+mj-ea"/>
                <a:cs typeface="+mj-cs"/>
              </a:rPr>
              <a:t>(3 </a:t>
            </a:r>
            <a:r>
              <a:rPr kumimoji="0" lang="en-US" sz="3000" b="0" i="0" u="none" strike="noStrike" kern="1200" cap="none" spc="0" normalizeH="0" baseline="0" noProof="0" dirty="0" smtClean="0">
                <a:ln>
                  <a:noFill/>
                </a:ln>
                <a:solidFill>
                  <a:schemeClr val="tx1"/>
                </a:solidFill>
                <a:effectLst/>
                <a:uLnTx/>
                <a:uFillTx/>
                <a:latin typeface="+mj-lt"/>
                <a:ea typeface="+mj-ea"/>
                <a:cs typeface="+mj-cs"/>
              </a:rPr>
              <a:t>min)</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87575"/>
            <a:ext cx="7772400" cy="1470025"/>
          </a:xfrm>
        </p:spPr>
        <p:txBody>
          <a:bodyPr>
            <a:normAutofit/>
          </a:bodyPr>
          <a:lstStyle/>
          <a:p>
            <a:pPr algn="ctr"/>
            <a:r>
              <a:rPr lang="en-US" sz="6000" dirty="0" smtClean="0"/>
              <a:t>What is Poetry</a:t>
            </a:r>
            <a:endParaRPr lang="en-US" sz="6000" dirty="0"/>
          </a:p>
        </p:txBody>
      </p:sp>
      <p:sp>
        <p:nvSpPr>
          <p:cNvPr id="3" name="Title 1"/>
          <p:cNvSpPr txBox="1">
            <a:spLocks/>
          </p:cNvSpPr>
          <p:nvPr/>
        </p:nvSpPr>
        <p:spPr>
          <a:xfrm>
            <a:off x="685800" y="3711575"/>
            <a:ext cx="7772400" cy="1470025"/>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sym typeface="Wingdings"/>
              </a:rPr>
              <a:t>Activity 1.2 and 1.3 (part 1)</a:t>
            </a:r>
            <a:endParaRPr kumimoji="0" lang="en-US" sz="4400" b="0" i="0" u="none" strike="noStrike" kern="1200" cap="none" spc="0" normalizeH="0" baseline="0" noProof="0" dirty="0" smtClean="0">
              <a:ln>
                <a:noFill/>
              </a:ln>
              <a:solidFill>
                <a:schemeClr val="tx1"/>
              </a:solidFill>
              <a:effectLst/>
              <a:uLnTx/>
              <a:uFillTx/>
              <a:latin typeface="+mj-lt"/>
              <a:ea typeface="+mj-ea"/>
              <a:cs typeface="+mj-cs"/>
              <a:sym typeface="Wingdings"/>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mj-lt"/>
                <a:ea typeface="+mj-ea"/>
                <a:cs typeface="+mj-cs"/>
                <a:sym typeface="Wingdings"/>
              </a:rPr>
              <a:t></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638800"/>
          </a:xfrm>
        </p:spPr>
        <p:txBody>
          <a:bodyPr>
            <a:normAutofit fontScale="92500" lnSpcReduction="20000"/>
          </a:bodyPr>
          <a:lstStyle/>
          <a:p>
            <a:pPr marL="624078" indent="-514350">
              <a:buFont typeface="+mj-lt"/>
              <a:buAutoNum type="arabicPeriod"/>
            </a:pPr>
            <a:r>
              <a:rPr lang="en-US" dirty="0" smtClean="0"/>
              <a:t>Do Now (5 min)</a:t>
            </a:r>
          </a:p>
          <a:p>
            <a:pPr marL="624078" indent="-514350">
              <a:buFont typeface="+mj-lt"/>
              <a:buAutoNum type="arabicPeriod"/>
            </a:pPr>
            <a:r>
              <a:rPr lang="en-US" dirty="0" smtClean="0"/>
              <a:t>Objectives (2 min)</a:t>
            </a:r>
            <a:endParaRPr lang="en-US" dirty="0" smtClean="0"/>
          </a:p>
          <a:p>
            <a:pPr marL="624078" indent="-514350">
              <a:buFont typeface="+mj-lt"/>
              <a:buAutoNum type="arabicPeriod"/>
            </a:pPr>
            <a:r>
              <a:rPr lang="en-US" dirty="0" smtClean="0"/>
              <a:t>What is Coming of Age?  Plot the privileges /responsibilities(5 min)</a:t>
            </a:r>
          </a:p>
          <a:p>
            <a:pPr marL="1024128" lvl="1" indent="-514350">
              <a:buFont typeface="+mj-lt"/>
              <a:buAutoNum type="alphaLcParenR"/>
            </a:pPr>
            <a:r>
              <a:rPr lang="en-US" dirty="0" smtClean="0"/>
              <a:t>Share with the class (2 min)</a:t>
            </a:r>
          </a:p>
          <a:p>
            <a:pPr marL="624078" indent="-514350">
              <a:buFont typeface="+mj-lt"/>
              <a:buAutoNum type="arabicPeriod"/>
            </a:pPr>
            <a:r>
              <a:rPr lang="en-US" dirty="0" smtClean="0"/>
              <a:t>Revise your definition (2 min)</a:t>
            </a:r>
          </a:p>
          <a:p>
            <a:pPr marL="624078" indent="-514350">
              <a:buFont typeface="+mj-lt"/>
              <a:buAutoNum type="arabicPeriod"/>
            </a:pPr>
            <a:r>
              <a:rPr lang="en-US" dirty="0" smtClean="0"/>
              <a:t>Define </a:t>
            </a:r>
            <a:r>
              <a:rPr lang="en-US" u="sng" dirty="0" smtClean="0"/>
              <a:t>and</a:t>
            </a:r>
            <a:r>
              <a:rPr lang="en-US" dirty="0" smtClean="0"/>
              <a:t> diagram </a:t>
            </a:r>
            <a:r>
              <a:rPr lang="en-US" b="1" dirty="0" smtClean="0"/>
              <a:t>diction</a:t>
            </a:r>
            <a:r>
              <a:rPr lang="en-US" dirty="0" smtClean="0"/>
              <a:t>, </a:t>
            </a:r>
            <a:r>
              <a:rPr lang="en-US" b="1" dirty="0" smtClean="0"/>
              <a:t>syntax</a:t>
            </a:r>
            <a:r>
              <a:rPr lang="en-US" dirty="0" smtClean="0"/>
              <a:t>, </a:t>
            </a:r>
            <a:r>
              <a:rPr lang="en-US" b="1" dirty="0" smtClean="0"/>
              <a:t>imagery</a:t>
            </a:r>
            <a:r>
              <a:rPr lang="en-US" dirty="0" smtClean="0"/>
              <a:t>, </a:t>
            </a:r>
            <a:r>
              <a:rPr lang="en-US" b="1" dirty="0" smtClean="0"/>
              <a:t>tone</a:t>
            </a:r>
            <a:r>
              <a:rPr lang="en-US" dirty="0" smtClean="0"/>
              <a:t>, </a:t>
            </a:r>
            <a:r>
              <a:rPr lang="en-US" dirty="0" smtClean="0"/>
              <a:t>and </a:t>
            </a:r>
            <a:r>
              <a:rPr lang="en-US" b="1" dirty="0" smtClean="0"/>
              <a:t>voice</a:t>
            </a:r>
            <a:r>
              <a:rPr lang="en-US" dirty="0" smtClean="0"/>
              <a:t> (8 min)</a:t>
            </a:r>
          </a:p>
          <a:p>
            <a:pPr marL="1024128" lvl="2" indent="-514350">
              <a:buFont typeface="+mj-lt"/>
              <a:buAutoNum type="alphaLcParenR"/>
            </a:pPr>
            <a:r>
              <a:rPr lang="en-US" dirty="0" smtClean="0"/>
              <a:t>Share with the class (3 min)</a:t>
            </a:r>
          </a:p>
          <a:p>
            <a:pPr marL="624078" indent="-514350">
              <a:buFont typeface="+mj-lt"/>
              <a:buAutoNum type="arabicPeriod"/>
            </a:pPr>
            <a:r>
              <a:rPr lang="en-US" dirty="0"/>
              <a:t>M</a:t>
            </a:r>
            <a:r>
              <a:rPr lang="en-US" dirty="0" smtClean="0"/>
              <a:t>ake inferences about the author (23 min)</a:t>
            </a:r>
          </a:p>
          <a:p>
            <a:pPr marL="624078" indent="-514350">
              <a:buFont typeface="+mj-lt"/>
              <a:buAutoNum type="arabicPeriod"/>
            </a:pPr>
            <a:r>
              <a:rPr lang="en-US" dirty="0" smtClean="0"/>
              <a:t>Closing (1 min)</a:t>
            </a:r>
          </a:p>
          <a:p>
            <a:pPr marL="624078" indent="-514350">
              <a:buFont typeface="+mj-lt"/>
              <a:buAutoNum type="arabicPeriod"/>
            </a:pPr>
            <a:r>
              <a:rPr lang="en-US" dirty="0" smtClean="0"/>
              <a:t>Exit </a:t>
            </a:r>
            <a:r>
              <a:rPr lang="en-US" dirty="0" smtClean="0"/>
              <a:t>Slip </a:t>
            </a:r>
            <a:r>
              <a:rPr lang="en-US" dirty="0" smtClean="0"/>
              <a:t>(5 </a:t>
            </a:r>
            <a:r>
              <a:rPr lang="en-US" dirty="0" smtClean="0"/>
              <a:t>min)</a:t>
            </a:r>
          </a:p>
          <a:p>
            <a:pPr marL="624078" indent="-514350">
              <a:buFont typeface="+mj-lt"/>
              <a:buAutoNum type="arabicPeriod"/>
            </a:pPr>
            <a:r>
              <a:rPr lang="en-US" dirty="0" smtClean="0"/>
              <a:t>Participation Grades </a:t>
            </a:r>
            <a:r>
              <a:rPr lang="en-US" dirty="0" smtClean="0"/>
              <a:t>(3 </a:t>
            </a:r>
            <a:r>
              <a:rPr lang="en-US" dirty="0" smtClean="0"/>
              <a:t>min)</a:t>
            </a:r>
            <a:endParaRPr lang="en-US" dirty="0"/>
          </a:p>
        </p:txBody>
      </p:sp>
      <p:sp>
        <p:nvSpPr>
          <p:cNvPr id="4" name="Title 2"/>
          <p:cNvSpPr txBox="1">
            <a:spLocks/>
          </p:cNvSpPr>
          <p:nvPr/>
        </p:nvSpPr>
        <p:spPr>
          <a:xfrm>
            <a:off x="2019300" y="274638"/>
            <a:ext cx="55245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Agenda</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2019300" y="274638"/>
            <a:ext cx="5524500" cy="639762"/>
          </a:xfrm>
          <a:ln>
            <a:solidFill>
              <a:schemeClr val="tx1"/>
            </a:solidFill>
          </a:ln>
        </p:spPr>
        <p:txBody>
          <a:bodyPr/>
          <a:lstStyle/>
          <a:p>
            <a:r>
              <a:rPr lang="en-US" sz="3000" dirty="0" smtClean="0"/>
              <a:t>Objectives (2 min)</a:t>
            </a:r>
            <a:endParaRPr lang="en-US" sz="3000" dirty="0"/>
          </a:p>
        </p:txBody>
      </p:sp>
      <p:sp>
        <p:nvSpPr>
          <p:cNvPr id="2" name="Content Placeholder 1"/>
          <p:cNvSpPr>
            <a:spLocks noGrp="1"/>
          </p:cNvSpPr>
          <p:nvPr>
            <p:ph idx="1"/>
          </p:nvPr>
        </p:nvSpPr>
        <p:spPr>
          <a:xfrm>
            <a:off x="0" y="3581400"/>
            <a:ext cx="9144000" cy="3505200"/>
          </a:xfrm>
        </p:spPr>
        <p:txBody>
          <a:bodyPr>
            <a:normAutofit fontScale="25000" lnSpcReduction="20000"/>
          </a:bodyPr>
          <a:lstStyle/>
          <a:p>
            <a:endParaRPr lang="en-US" dirty="0" smtClean="0"/>
          </a:p>
          <a:p>
            <a:pPr>
              <a:buNone/>
            </a:pPr>
            <a:r>
              <a:rPr lang="en-US" sz="12000" dirty="0" smtClean="0"/>
              <a:t>Language (How you will master the knowledge)</a:t>
            </a:r>
          </a:p>
          <a:p>
            <a:pPr>
              <a:spcAft>
                <a:spcPts val="600"/>
              </a:spcAft>
              <a:buNone/>
            </a:pPr>
            <a:r>
              <a:rPr lang="en-US" sz="8000" dirty="0" smtClean="0"/>
              <a:t>	</a:t>
            </a:r>
            <a:r>
              <a:rPr lang="en-US" sz="8000" u="sng" dirty="0" smtClean="0"/>
              <a:t>By:</a:t>
            </a:r>
            <a:endParaRPr lang="en-US" sz="8000" dirty="0" smtClean="0"/>
          </a:p>
          <a:p>
            <a:pPr marL="1117854" lvl="2" indent="-514350">
              <a:spcAft>
                <a:spcPts val="600"/>
              </a:spcAft>
              <a:buFont typeface="+mj-lt"/>
              <a:buAutoNum type="arabicPeriod"/>
            </a:pPr>
            <a:r>
              <a:rPr lang="en-US" sz="8000" dirty="0" smtClean="0"/>
              <a:t>Talking with </a:t>
            </a:r>
            <a:r>
              <a:rPr lang="en-US" sz="8000" dirty="0" smtClean="0"/>
              <a:t>a partner</a:t>
            </a:r>
          </a:p>
          <a:p>
            <a:pPr marL="2432304" lvl="3" indent="-1371600">
              <a:spcAft>
                <a:spcPts val="600"/>
              </a:spcAft>
              <a:buFont typeface="+mj-lt"/>
              <a:buAutoNum type="alphaLcParenR"/>
            </a:pPr>
            <a:r>
              <a:rPr lang="en-US" sz="7600" dirty="0" smtClean="0"/>
              <a:t>Plotting coming of age privileges and responsibilities on a timeline</a:t>
            </a:r>
          </a:p>
          <a:p>
            <a:pPr marL="1117854" lvl="2" indent="-514350">
              <a:spcAft>
                <a:spcPts val="600"/>
              </a:spcAft>
              <a:buFont typeface="+mj-lt"/>
              <a:buAutoNum type="arabicPeriod"/>
            </a:pPr>
            <a:r>
              <a:rPr lang="en-US" sz="8000" dirty="0" smtClean="0"/>
              <a:t>Taking notes based on the text</a:t>
            </a:r>
          </a:p>
          <a:p>
            <a:pPr marL="2432304" lvl="3" indent="-1371600">
              <a:spcAft>
                <a:spcPts val="600"/>
              </a:spcAft>
              <a:buFont typeface="+mj-lt"/>
              <a:buAutoNum type="alphaLcParenR"/>
            </a:pPr>
            <a:r>
              <a:rPr lang="en-US" sz="7600" dirty="0" smtClean="0"/>
              <a:t>Discussing as a class</a:t>
            </a:r>
          </a:p>
          <a:p>
            <a:pPr marL="1117854" lvl="2" indent="-514350">
              <a:spcAft>
                <a:spcPts val="600"/>
              </a:spcAft>
              <a:buFont typeface="+mj-lt"/>
              <a:buAutoNum type="arabicPeriod"/>
            </a:pPr>
            <a:r>
              <a:rPr lang="en-US" sz="8000" dirty="0" smtClean="0"/>
              <a:t>Filling out a graphic organizer</a:t>
            </a:r>
          </a:p>
        </p:txBody>
      </p:sp>
      <p:sp>
        <p:nvSpPr>
          <p:cNvPr id="4" name="Rectangle 3"/>
          <p:cNvSpPr/>
          <p:nvPr/>
        </p:nvSpPr>
        <p:spPr>
          <a:xfrm>
            <a:off x="2286000" y="-25494302"/>
            <a:ext cx="4572000" cy="3139321"/>
          </a:xfrm>
          <a:prstGeom prst="rect">
            <a:avLst/>
          </a:prstGeom>
        </p:spPr>
        <p:txBody>
          <a:bodyPr>
            <a:spAutoFit/>
          </a:bodyPr>
          <a:lstStyle/>
          <a:p>
            <a:r>
              <a:rPr lang="en-US" dirty="0" smtClean="0"/>
              <a:t>Content (The knowledge you’ll master today)</a:t>
            </a:r>
          </a:p>
          <a:p>
            <a:r>
              <a:rPr lang="en-US" u="sng" dirty="0" smtClean="0"/>
              <a:t>SWBAT</a:t>
            </a:r>
            <a:r>
              <a:rPr lang="en-US" dirty="0" smtClean="0"/>
              <a:t>:</a:t>
            </a:r>
          </a:p>
          <a:p>
            <a:pPr marL="1088136" lvl="2" indent="-457200">
              <a:buFont typeface="+mj-lt"/>
              <a:buAutoNum type="arabicPeriod"/>
            </a:pPr>
            <a:r>
              <a:rPr lang="en-US" dirty="0" smtClean="0"/>
              <a:t>Create rough draft classroom norms for 10 different situations</a:t>
            </a:r>
          </a:p>
          <a:p>
            <a:pPr marL="1088136" lvl="2" indent="-457200">
              <a:buFont typeface="+mj-lt"/>
              <a:buAutoNum type="arabicPeriod"/>
            </a:pPr>
            <a:r>
              <a:rPr lang="en-US" dirty="0" smtClean="0"/>
              <a:t>Create class-wide final-draft classroom norms for 10 different situations</a:t>
            </a:r>
          </a:p>
          <a:p>
            <a:pPr marL="1088136" lvl="2" indent="-457200">
              <a:buFont typeface="+mj-lt"/>
              <a:buAutoNum type="arabicPeriod"/>
            </a:pPr>
            <a:r>
              <a:rPr lang="en-US" dirty="0" smtClean="0"/>
              <a:t>Define the word “norm” and explain why it is important to have norms</a:t>
            </a:r>
          </a:p>
          <a:p>
            <a:pPr marL="1088136" lvl="2" indent="-457200">
              <a:buNone/>
            </a:pPr>
            <a:endParaRPr lang="en-US" b="1" dirty="0" smtClean="0"/>
          </a:p>
        </p:txBody>
      </p:sp>
      <p:sp>
        <p:nvSpPr>
          <p:cNvPr id="5" name="Rectangle 4"/>
          <p:cNvSpPr/>
          <p:nvPr/>
        </p:nvSpPr>
        <p:spPr>
          <a:xfrm>
            <a:off x="0" y="798761"/>
            <a:ext cx="9220200" cy="3924151"/>
          </a:xfrm>
          <a:prstGeom prst="rect">
            <a:avLst/>
          </a:prstGeom>
        </p:spPr>
        <p:txBody>
          <a:bodyPr wrap="square">
            <a:spAutoFit/>
          </a:bodyPr>
          <a:lstStyle/>
          <a:p>
            <a:r>
              <a:rPr lang="en-US" sz="3900" dirty="0" smtClean="0"/>
              <a:t>Content (The knowledge you’ll master today)</a:t>
            </a:r>
          </a:p>
          <a:p>
            <a:r>
              <a:rPr lang="en-US" sz="2000" u="sng" dirty="0" smtClean="0"/>
              <a:t>SWBAT</a:t>
            </a:r>
            <a:r>
              <a:rPr lang="en-US" sz="2000" dirty="0" smtClean="0"/>
              <a:t>:</a:t>
            </a:r>
            <a:endParaRPr lang="en-US" sz="2000" dirty="0" smtClean="0"/>
          </a:p>
          <a:p>
            <a:pPr marL="1088136" lvl="2" indent="-457200">
              <a:buFont typeface="+mj-lt"/>
              <a:buAutoNum type="arabicPeriod"/>
            </a:pPr>
            <a:r>
              <a:rPr lang="en-US" sz="2400" dirty="0" smtClean="0"/>
              <a:t>Further explore the essential question, “What is Coming of Age?”</a:t>
            </a:r>
          </a:p>
          <a:p>
            <a:pPr marL="1088136" lvl="2" indent="-457200">
              <a:buFont typeface="+mj-lt"/>
              <a:buAutoNum type="arabicPeriod"/>
            </a:pPr>
            <a:r>
              <a:rPr lang="en-US" sz="2400" dirty="0" smtClean="0"/>
              <a:t>Define and diagram </a:t>
            </a:r>
            <a:r>
              <a:rPr lang="en-US" sz="2400" b="1" dirty="0" smtClean="0"/>
              <a:t>diction</a:t>
            </a:r>
            <a:r>
              <a:rPr lang="en-US" sz="2400" dirty="0" smtClean="0"/>
              <a:t>, </a:t>
            </a:r>
            <a:r>
              <a:rPr lang="en-US" sz="2400" b="1" dirty="0" smtClean="0"/>
              <a:t>syntax</a:t>
            </a:r>
            <a:r>
              <a:rPr lang="en-US" sz="2400" dirty="0" smtClean="0"/>
              <a:t>, </a:t>
            </a:r>
            <a:r>
              <a:rPr lang="en-US" sz="2400" b="1" dirty="0" smtClean="0"/>
              <a:t>imagery</a:t>
            </a:r>
            <a:r>
              <a:rPr lang="en-US" sz="2400" dirty="0" smtClean="0"/>
              <a:t>, </a:t>
            </a:r>
            <a:r>
              <a:rPr lang="en-US" sz="2400" b="1" dirty="0" smtClean="0"/>
              <a:t>tone</a:t>
            </a:r>
            <a:r>
              <a:rPr lang="en-US" sz="2400" dirty="0" smtClean="0"/>
              <a:t>, and </a:t>
            </a:r>
            <a:r>
              <a:rPr lang="en-US" sz="2400" b="1" dirty="0" smtClean="0"/>
              <a:t>voice</a:t>
            </a:r>
            <a:endParaRPr lang="en-US" sz="2400" dirty="0" smtClean="0"/>
          </a:p>
          <a:p>
            <a:pPr marL="1088136" lvl="2" indent="-457200">
              <a:buFont typeface="+mj-lt"/>
              <a:buAutoNum type="arabicPeriod"/>
            </a:pPr>
            <a:r>
              <a:rPr lang="en-US" sz="2400" dirty="0" smtClean="0"/>
              <a:t>Analyze </a:t>
            </a:r>
            <a:r>
              <a:rPr lang="en-US" sz="2400" b="1" dirty="0" smtClean="0"/>
              <a:t>diction</a:t>
            </a:r>
            <a:r>
              <a:rPr lang="en-US" sz="2400" dirty="0" smtClean="0"/>
              <a:t>, </a:t>
            </a:r>
            <a:r>
              <a:rPr lang="en-US" sz="2400" b="1" dirty="0" smtClean="0"/>
              <a:t>syntax</a:t>
            </a:r>
            <a:r>
              <a:rPr lang="en-US" sz="2400" dirty="0" smtClean="0"/>
              <a:t>, </a:t>
            </a:r>
            <a:r>
              <a:rPr lang="en-US" sz="2400" b="1" dirty="0" smtClean="0"/>
              <a:t>imagery</a:t>
            </a:r>
            <a:r>
              <a:rPr lang="en-US" sz="2400" dirty="0" smtClean="0"/>
              <a:t>, </a:t>
            </a:r>
            <a:r>
              <a:rPr lang="en-US" sz="2400" b="1" dirty="0" smtClean="0"/>
              <a:t>tone</a:t>
            </a:r>
            <a:r>
              <a:rPr lang="en-US" sz="2400" dirty="0" smtClean="0"/>
              <a:t>,</a:t>
            </a:r>
            <a:r>
              <a:rPr lang="en-US" sz="2400" dirty="0" smtClean="0"/>
              <a:t> and </a:t>
            </a:r>
            <a:r>
              <a:rPr lang="en-US" sz="2400" b="1" dirty="0" smtClean="0"/>
              <a:t>voice </a:t>
            </a:r>
            <a:r>
              <a:rPr lang="en-US" sz="2400" dirty="0" smtClean="0"/>
              <a:t>to make inferences about the author</a:t>
            </a:r>
            <a:endParaRPr lang="en-US" sz="2400" dirty="0" smtClean="0"/>
          </a:p>
          <a:p>
            <a:pPr marL="1088136" lvl="2" indent="-457200"/>
            <a:endParaRPr lang="en-US" sz="2000" b="1" dirty="0" smtClean="0"/>
          </a:p>
          <a:p>
            <a:pPr marL="1088136" lvl="2" indent="-457200"/>
            <a:endParaRPr lang="en-US" sz="2000" b="1" dirty="0" smtClean="0"/>
          </a:p>
          <a:p>
            <a:pPr marL="1088136" lvl="2" indent="-457200"/>
            <a:endParaRPr lang="en-US" sz="2000" b="1" dirty="0"/>
          </a:p>
          <a:p>
            <a:pPr marL="1088136" lvl="2" indent="-457200"/>
            <a:endParaRPr lang="en-US" sz="1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214548" y="46038"/>
            <a:ext cx="8929452" cy="639762"/>
          </a:xfrm>
          <a:ln>
            <a:solidFill>
              <a:schemeClr val="tx1"/>
            </a:solidFill>
          </a:ln>
        </p:spPr>
        <p:txBody>
          <a:bodyPr>
            <a:noAutofit/>
          </a:bodyPr>
          <a:lstStyle/>
          <a:p>
            <a:pPr marL="624078" indent="-514350"/>
            <a:r>
              <a:rPr lang="en-US" sz="2500" dirty="0" smtClean="0"/>
              <a:t>What is Coming of Age?  Plot the privileges /responsibilities(7 min)</a:t>
            </a:r>
            <a:endParaRPr lang="en-US" sz="2500" dirty="0" smtClean="0"/>
          </a:p>
        </p:txBody>
      </p:sp>
      <p:sp>
        <p:nvSpPr>
          <p:cNvPr id="12" name="Rectangle 11"/>
          <p:cNvSpPr/>
          <p:nvPr/>
        </p:nvSpPr>
        <p:spPr>
          <a:xfrm>
            <a:off x="660400" y="609600"/>
            <a:ext cx="8178800" cy="923330"/>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Further explore the essential question, “What is Coming of Age?” by talking with a partner and </a:t>
            </a:r>
            <a:r>
              <a:rPr lang="en-US" dirty="0"/>
              <a:t>p</a:t>
            </a:r>
            <a:r>
              <a:rPr lang="en-US" dirty="0" smtClean="0"/>
              <a:t>lotting coming of age privileges and responsibilities on a timeline</a:t>
            </a:r>
          </a:p>
        </p:txBody>
      </p:sp>
      <p:sp>
        <p:nvSpPr>
          <p:cNvPr id="11" name="Rectangle 10"/>
          <p:cNvSpPr/>
          <p:nvPr/>
        </p:nvSpPr>
        <p:spPr>
          <a:xfrm>
            <a:off x="304800" y="4911804"/>
            <a:ext cx="5801588" cy="1107996"/>
          </a:xfrm>
          <a:prstGeom prst="rect">
            <a:avLst/>
          </a:prstGeom>
        </p:spPr>
        <p:txBody>
          <a:bodyPr wrap="none">
            <a:spAutoFit/>
          </a:bodyPr>
          <a:lstStyle/>
          <a:p>
            <a:r>
              <a:rPr lang="en-US" sz="3000" dirty="0" smtClean="0"/>
              <a:t>Pair/Share: (5 min)</a:t>
            </a:r>
          </a:p>
          <a:p>
            <a:r>
              <a:rPr lang="en-US" dirty="0" smtClean="0"/>
              <a:t>-On </a:t>
            </a:r>
            <a:r>
              <a:rPr lang="en-US" b="1" dirty="0" err="1" smtClean="0"/>
              <a:t>p</a:t>
            </a:r>
            <a:r>
              <a:rPr lang="en-US" b="1" dirty="0" smtClean="0"/>
              <a:t>. 6</a:t>
            </a:r>
            <a:r>
              <a:rPr lang="en-US" dirty="0" smtClean="0"/>
              <a:t>, With the person next to you, complete this activity</a:t>
            </a:r>
            <a:endParaRPr lang="en-US" dirty="0" smtClean="0"/>
          </a:p>
          <a:p>
            <a:endParaRPr lang="en-US" dirty="0"/>
          </a:p>
        </p:txBody>
      </p:sp>
      <p:sp>
        <p:nvSpPr>
          <p:cNvPr id="13" name="Rectangle 12"/>
          <p:cNvSpPr/>
          <p:nvPr/>
        </p:nvSpPr>
        <p:spPr>
          <a:xfrm>
            <a:off x="214548" y="5902404"/>
            <a:ext cx="4018160" cy="1107996"/>
          </a:xfrm>
          <a:prstGeom prst="rect">
            <a:avLst/>
          </a:prstGeom>
        </p:spPr>
        <p:txBody>
          <a:bodyPr wrap="none">
            <a:spAutoFit/>
          </a:bodyPr>
          <a:lstStyle/>
          <a:p>
            <a:r>
              <a:rPr lang="en-US" sz="3000" dirty="0" smtClean="0"/>
              <a:t>Share with Class: (2 min)</a:t>
            </a:r>
          </a:p>
          <a:p>
            <a:r>
              <a:rPr lang="en-US" dirty="0" smtClean="0"/>
              <a:t>-Tell the class what you came up with</a:t>
            </a:r>
            <a:endParaRPr lang="en-US" dirty="0" smtClean="0"/>
          </a:p>
          <a:p>
            <a:endParaRPr lang="en-US" dirty="0"/>
          </a:p>
        </p:txBody>
      </p:sp>
      <p:pic>
        <p:nvPicPr>
          <p:cNvPr id="8" name="Picture 7"/>
          <p:cNvPicPr>
            <a:picLocks noChangeAspect="1"/>
          </p:cNvPicPr>
          <p:nvPr/>
        </p:nvPicPr>
        <p:blipFill>
          <a:blip r:embed="rId2"/>
          <a:srcRect t="4794"/>
          <a:stretch>
            <a:fillRect/>
          </a:stretch>
        </p:blipFill>
        <p:spPr>
          <a:xfrm>
            <a:off x="304800" y="1828800"/>
            <a:ext cx="8839200" cy="3026270"/>
          </a:xfrm>
          <a:prstGeom prst="rect">
            <a:avLst/>
          </a:prstGeom>
        </p:spPr>
      </p:pic>
      <p:sp>
        <p:nvSpPr>
          <p:cNvPr id="14" name="Donut 13"/>
          <p:cNvSpPr/>
          <p:nvPr/>
        </p:nvSpPr>
        <p:spPr>
          <a:xfrm>
            <a:off x="304800" y="1743670"/>
            <a:ext cx="1295400" cy="466130"/>
          </a:xfrm>
          <a:prstGeom prst="donut">
            <a:avLst>
              <a:gd name="adj" fmla="val 8290"/>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Donut 14"/>
          <p:cNvSpPr/>
          <p:nvPr/>
        </p:nvSpPr>
        <p:spPr>
          <a:xfrm>
            <a:off x="381000" y="4495800"/>
            <a:ext cx="1600200" cy="466130"/>
          </a:xfrm>
          <a:prstGeom prst="donut">
            <a:avLst>
              <a:gd name="adj" fmla="val 8290"/>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Rectangle 15"/>
          <p:cNvSpPr/>
          <p:nvPr/>
        </p:nvSpPr>
        <p:spPr>
          <a:xfrm>
            <a:off x="1600200" y="1752600"/>
            <a:ext cx="6240886" cy="400110"/>
          </a:xfrm>
          <a:prstGeom prst="rect">
            <a:avLst/>
          </a:prstGeom>
        </p:spPr>
        <p:txBody>
          <a:bodyPr wrap="none">
            <a:spAutoFit/>
          </a:bodyPr>
          <a:lstStyle/>
          <a:p>
            <a:r>
              <a:rPr lang="en-US" sz="2000" dirty="0" smtClean="0">
                <a:solidFill>
                  <a:srgbClr val="FF0000"/>
                </a:solidFill>
              </a:rPr>
              <a:t>Privilege: a special right or advantage (something positive)</a:t>
            </a:r>
            <a:endParaRPr lang="en-US" sz="2000" dirty="0">
              <a:solidFill>
                <a:srgbClr val="FF0000"/>
              </a:solidFill>
            </a:endParaRPr>
          </a:p>
        </p:txBody>
      </p:sp>
      <p:sp>
        <p:nvSpPr>
          <p:cNvPr id="17" name="Rectangle 16"/>
          <p:cNvSpPr/>
          <p:nvPr/>
        </p:nvSpPr>
        <p:spPr>
          <a:xfrm>
            <a:off x="1947700" y="4400490"/>
            <a:ext cx="5367500" cy="400110"/>
          </a:xfrm>
          <a:prstGeom prst="rect">
            <a:avLst/>
          </a:prstGeom>
        </p:spPr>
        <p:txBody>
          <a:bodyPr wrap="none">
            <a:spAutoFit/>
          </a:bodyPr>
          <a:lstStyle/>
          <a:p>
            <a:r>
              <a:rPr lang="en-US" sz="2000" dirty="0" smtClean="0">
                <a:solidFill>
                  <a:srgbClr val="FF0000"/>
                </a:solidFill>
              </a:rPr>
              <a:t>Responsibility: a duty (something a little negative)</a:t>
            </a:r>
            <a:endParaRPr lang="en-US"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6" grpId="0"/>
      <p:bldP spid="17"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2019300" y="46038"/>
            <a:ext cx="5524500" cy="639762"/>
          </a:xfrm>
          <a:ln>
            <a:solidFill>
              <a:schemeClr val="tx1"/>
            </a:solidFill>
          </a:ln>
        </p:spPr>
        <p:txBody>
          <a:bodyPr>
            <a:normAutofit/>
          </a:bodyPr>
          <a:lstStyle/>
          <a:p>
            <a:pPr marL="624078" indent="-514350"/>
            <a:r>
              <a:rPr lang="en-US" sz="2800" dirty="0" smtClean="0"/>
              <a:t>Revise your definition (2 min)</a:t>
            </a:r>
            <a:endParaRPr lang="en-US" sz="2800" dirty="0" smtClean="0"/>
          </a:p>
        </p:txBody>
      </p:sp>
      <p:sp>
        <p:nvSpPr>
          <p:cNvPr id="5" name="Rectangle 4"/>
          <p:cNvSpPr/>
          <p:nvPr/>
        </p:nvSpPr>
        <p:spPr>
          <a:xfrm>
            <a:off x="1219200" y="2362200"/>
            <a:ext cx="6781800" cy="1938992"/>
          </a:xfrm>
          <a:prstGeom prst="rect">
            <a:avLst/>
          </a:prstGeom>
        </p:spPr>
        <p:txBody>
          <a:bodyPr wrap="square">
            <a:spAutoFit/>
          </a:bodyPr>
          <a:lstStyle/>
          <a:p>
            <a:pPr marL="1088136" lvl="2" indent="-457200" algn="ctr"/>
            <a:r>
              <a:rPr lang="en-US" sz="4000" dirty="0" smtClean="0"/>
              <a:t>On the bottom of </a:t>
            </a:r>
            <a:r>
              <a:rPr lang="en-US" sz="4000" dirty="0" err="1" smtClean="0"/>
              <a:t>p</a:t>
            </a:r>
            <a:r>
              <a:rPr lang="en-US" sz="4000" dirty="0" smtClean="0"/>
              <a:t>. </a:t>
            </a:r>
            <a:r>
              <a:rPr lang="en-US" sz="4000" b="1" dirty="0" smtClean="0"/>
              <a:t>6 </a:t>
            </a:r>
            <a:r>
              <a:rPr lang="en-US" sz="4000" dirty="0" smtClean="0"/>
              <a:t>write a revised definition of “Coming of Age.”</a:t>
            </a:r>
            <a:endParaRPr lang="en-US" sz="4000" dirty="0" smtClean="0"/>
          </a:p>
        </p:txBody>
      </p:sp>
      <p:sp>
        <p:nvSpPr>
          <p:cNvPr id="7" name="Rectangle 6"/>
          <p:cNvSpPr/>
          <p:nvPr/>
        </p:nvSpPr>
        <p:spPr>
          <a:xfrm>
            <a:off x="660400" y="609600"/>
            <a:ext cx="8178800" cy="923330"/>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Further explore the essential question, “What is Coming of Age?” by talking with a partner and </a:t>
            </a:r>
            <a:r>
              <a:rPr lang="en-US" dirty="0"/>
              <a:t>p</a:t>
            </a:r>
            <a:r>
              <a:rPr lang="en-US" dirty="0" smtClean="0"/>
              <a:t>lotting coming of age privileges and responsibilities on a timeline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261442" y="46038"/>
            <a:ext cx="8577758" cy="1000164"/>
          </a:xfrm>
          <a:ln>
            <a:solidFill>
              <a:schemeClr val="tx1"/>
            </a:solidFill>
          </a:ln>
        </p:spPr>
        <p:txBody>
          <a:bodyPr>
            <a:normAutofit/>
          </a:bodyPr>
          <a:lstStyle/>
          <a:p>
            <a:pPr marL="624078" indent="-514350"/>
            <a:r>
              <a:rPr lang="en-US" sz="2800" dirty="0" smtClean="0"/>
              <a:t>Define and diagram </a:t>
            </a:r>
            <a:r>
              <a:rPr lang="en-US" sz="2800" b="1" dirty="0" smtClean="0"/>
              <a:t>diction</a:t>
            </a:r>
            <a:r>
              <a:rPr lang="en-US" sz="2800" dirty="0" smtClean="0"/>
              <a:t>, </a:t>
            </a:r>
            <a:r>
              <a:rPr lang="en-US" sz="2800" b="1" dirty="0" smtClean="0"/>
              <a:t>syntax</a:t>
            </a:r>
            <a:r>
              <a:rPr lang="en-US" sz="2800" dirty="0" smtClean="0"/>
              <a:t>, </a:t>
            </a:r>
            <a:r>
              <a:rPr lang="en-US" sz="2800" b="1" dirty="0" smtClean="0"/>
              <a:t>imagery</a:t>
            </a:r>
            <a:r>
              <a:rPr lang="en-US" sz="2800" dirty="0" smtClean="0"/>
              <a:t>, </a:t>
            </a:r>
            <a:r>
              <a:rPr lang="en-US" sz="2800" b="1" dirty="0" smtClean="0"/>
              <a:t>tone</a:t>
            </a:r>
            <a:r>
              <a:rPr lang="en-US" sz="2800" dirty="0" smtClean="0"/>
              <a:t>, and </a:t>
            </a:r>
            <a:r>
              <a:rPr lang="en-US" sz="2800" b="1" dirty="0" smtClean="0"/>
              <a:t>voice</a:t>
            </a:r>
            <a:r>
              <a:rPr lang="en-US" sz="2800" dirty="0" smtClean="0"/>
              <a:t> (8 min)</a:t>
            </a:r>
            <a:endParaRPr lang="en-US" sz="2800" dirty="0" smtClean="0"/>
          </a:p>
        </p:txBody>
      </p:sp>
      <p:sp>
        <p:nvSpPr>
          <p:cNvPr id="12" name="Rectangle 11"/>
          <p:cNvSpPr/>
          <p:nvPr/>
        </p:nvSpPr>
        <p:spPr>
          <a:xfrm>
            <a:off x="660400" y="981670"/>
            <a:ext cx="8178800" cy="646331"/>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Define and diagram </a:t>
            </a:r>
            <a:r>
              <a:rPr lang="en-US" b="1" dirty="0" smtClean="0"/>
              <a:t>diction</a:t>
            </a:r>
            <a:r>
              <a:rPr lang="en-US" dirty="0" smtClean="0"/>
              <a:t>, </a:t>
            </a:r>
            <a:r>
              <a:rPr lang="en-US" b="1" dirty="0" smtClean="0"/>
              <a:t>syntax</a:t>
            </a:r>
            <a:r>
              <a:rPr lang="en-US" dirty="0" smtClean="0"/>
              <a:t>, </a:t>
            </a:r>
            <a:r>
              <a:rPr lang="en-US" b="1" dirty="0" smtClean="0"/>
              <a:t>imagery</a:t>
            </a:r>
            <a:r>
              <a:rPr lang="en-US" dirty="0" smtClean="0"/>
              <a:t>, </a:t>
            </a:r>
            <a:r>
              <a:rPr lang="en-US" b="1" dirty="0" smtClean="0"/>
              <a:t>tone</a:t>
            </a:r>
            <a:r>
              <a:rPr lang="en-US" dirty="0" smtClean="0"/>
              <a:t>, and </a:t>
            </a:r>
            <a:r>
              <a:rPr lang="en-US" b="1" dirty="0" smtClean="0"/>
              <a:t>voice</a:t>
            </a:r>
            <a:r>
              <a:rPr lang="en-US" dirty="0" smtClean="0"/>
              <a:t> by t</a:t>
            </a:r>
            <a:r>
              <a:rPr lang="en-US" dirty="0" smtClean="0"/>
              <a:t>aking notes based on the text and discussing as a class</a:t>
            </a:r>
          </a:p>
        </p:txBody>
      </p:sp>
      <p:grpSp>
        <p:nvGrpSpPr>
          <p:cNvPr id="14" name="Group 13"/>
          <p:cNvGrpSpPr/>
          <p:nvPr/>
        </p:nvGrpSpPr>
        <p:grpSpPr>
          <a:xfrm>
            <a:off x="2438400" y="2070100"/>
            <a:ext cx="6705600" cy="4635500"/>
            <a:chOff x="152400" y="1689100"/>
            <a:chExt cx="6705600" cy="4635500"/>
          </a:xfrm>
        </p:grpSpPr>
        <p:grpSp>
          <p:nvGrpSpPr>
            <p:cNvPr id="11" name="Group 10"/>
            <p:cNvGrpSpPr/>
            <p:nvPr/>
          </p:nvGrpSpPr>
          <p:grpSpPr>
            <a:xfrm>
              <a:off x="152400" y="1689100"/>
              <a:ext cx="6705600" cy="3416300"/>
              <a:chOff x="228600" y="1536700"/>
              <a:chExt cx="6725742" cy="2501900"/>
            </a:xfrm>
          </p:grpSpPr>
          <p:pic>
            <p:nvPicPr>
              <p:cNvPr id="7" name="Picture 6"/>
              <p:cNvPicPr>
                <a:picLocks noChangeAspect="1"/>
              </p:cNvPicPr>
              <p:nvPr/>
            </p:nvPicPr>
            <p:blipFill>
              <a:blip r:embed="rId2"/>
              <a:stretch>
                <a:fillRect/>
              </a:stretch>
            </p:blipFill>
            <p:spPr>
              <a:xfrm>
                <a:off x="261442" y="1536700"/>
                <a:ext cx="6692900" cy="1892300"/>
              </a:xfrm>
              <a:prstGeom prst="rect">
                <a:avLst/>
              </a:prstGeom>
            </p:spPr>
          </p:pic>
          <p:pic>
            <p:nvPicPr>
              <p:cNvPr id="10" name="Picture 9"/>
              <p:cNvPicPr>
                <a:picLocks noChangeAspect="1"/>
              </p:cNvPicPr>
              <p:nvPr/>
            </p:nvPicPr>
            <p:blipFill>
              <a:blip r:embed="rId3"/>
              <a:srcRect r="35104"/>
              <a:stretch>
                <a:fillRect/>
              </a:stretch>
            </p:blipFill>
            <p:spPr>
              <a:xfrm>
                <a:off x="228600" y="3429000"/>
                <a:ext cx="4343400" cy="609600"/>
              </a:xfrm>
              <a:prstGeom prst="rect">
                <a:avLst/>
              </a:prstGeom>
            </p:spPr>
          </p:pic>
        </p:grpSp>
        <p:pic>
          <p:nvPicPr>
            <p:cNvPr id="13" name="Picture 12"/>
            <p:cNvPicPr>
              <a:picLocks noChangeAspect="1"/>
            </p:cNvPicPr>
            <p:nvPr/>
          </p:nvPicPr>
          <p:blipFill>
            <a:blip r:embed="rId4"/>
            <a:srcRect t="17476"/>
            <a:stretch>
              <a:fillRect/>
            </a:stretch>
          </p:blipFill>
          <p:spPr>
            <a:xfrm>
              <a:off x="533400" y="4999717"/>
              <a:ext cx="1948358" cy="1324883"/>
            </a:xfrm>
            <a:prstGeom prst="rect">
              <a:avLst/>
            </a:prstGeom>
          </p:spPr>
        </p:pic>
      </p:grpSp>
      <p:sp>
        <p:nvSpPr>
          <p:cNvPr id="16" name="Rectangle 15"/>
          <p:cNvSpPr/>
          <p:nvPr/>
        </p:nvSpPr>
        <p:spPr>
          <a:xfrm>
            <a:off x="152400" y="2186494"/>
            <a:ext cx="2514600" cy="3985706"/>
          </a:xfrm>
          <a:prstGeom prst="rect">
            <a:avLst/>
          </a:prstGeom>
        </p:spPr>
        <p:txBody>
          <a:bodyPr wrap="square">
            <a:spAutoFit/>
          </a:bodyPr>
          <a:lstStyle/>
          <a:p>
            <a:r>
              <a:rPr lang="en-US" sz="3000" dirty="0" smtClean="0"/>
              <a:t>Pair/Share: (8 min)</a:t>
            </a:r>
          </a:p>
          <a:p>
            <a:r>
              <a:rPr lang="en-US" sz="2500" dirty="0" smtClean="0"/>
              <a:t>-On </a:t>
            </a:r>
            <a:r>
              <a:rPr lang="en-US" sz="2500" b="1" dirty="0" err="1" smtClean="0"/>
              <a:t>p</a:t>
            </a:r>
            <a:r>
              <a:rPr lang="en-US" sz="2500" b="1" dirty="0" smtClean="0"/>
              <a:t>. 7</a:t>
            </a:r>
            <a:r>
              <a:rPr lang="en-US" sz="2500" dirty="0" smtClean="0"/>
              <a:t>, define these terms</a:t>
            </a:r>
          </a:p>
          <a:p>
            <a:r>
              <a:rPr lang="en-US" sz="2500" dirty="0"/>
              <a:t>a</a:t>
            </a:r>
            <a:r>
              <a:rPr lang="en-US" sz="2500" dirty="0" smtClean="0"/>
              <a:t>nd draw a diagram to represent</a:t>
            </a:r>
          </a:p>
          <a:p>
            <a:r>
              <a:rPr lang="en-US" sz="2500" dirty="0"/>
              <a:t>h</a:t>
            </a:r>
            <a:r>
              <a:rPr lang="en-US" sz="2500" dirty="0" smtClean="0"/>
              <a:t>ow they relate to each other</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261442" y="46038"/>
            <a:ext cx="8577758" cy="1000164"/>
          </a:xfrm>
          <a:ln>
            <a:solidFill>
              <a:schemeClr val="tx1"/>
            </a:solidFill>
          </a:ln>
        </p:spPr>
        <p:txBody>
          <a:bodyPr>
            <a:normAutofit/>
          </a:bodyPr>
          <a:lstStyle/>
          <a:p>
            <a:pPr marL="624078" indent="-514350"/>
            <a:r>
              <a:rPr lang="en-US" sz="2800" dirty="0" smtClean="0"/>
              <a:t>Share with the class: Define and </a:t>
            </a:r>
            <a:r>
              <a:rPr lang="en-US" sz="2800" dirty="0" smtClean="0">
                <a:solidFill>
                  <a:srgbClr val="FF0000"/>
                </a:solidFill>
              </a:rPr>
              <a:t>diagram </a:t>
            </a:r>
            <a:r>
              <a:rPr lang="en-US" sz="2800" b="1" dirty="0" smtClean="0"/>
              <a:t>diction</a:t>
            </a:r>
            <a:r>
              <a:rPr lang="en-US" sz="2800" dirty="0" smtClean="0"/>
              <a:t>, </a:t>
            </a:r>
            <a:r>
              <a:rPr lang="en-US" sz="2800" b="1" dirty="0" smtClean="0"/>
              <a:t>syntax</a:t>
            </a:r>
            <a:r>
              <a:rPr lang="en-US" sz="2800" dirty="0" smtClean="0"/>
              <a:t>, </a:t>
            </a:r>
            <a:r>
              <a:rPr lang="en-US" sz="2800" b="1" dirty="0" smtClean="0"/>
              <a:t>imagery</a:t>
            </a:r>
            <a:r>
              <a:rPr lang="en-US" sz="2800" dirty="0" smtClean="0"/>
              <a:t>, </a:t>
            </a:r>
            <a:r>
              <a:rPr lang="en-US" sz="2800" b="1" dirty="0" smtClean="0"/>
              <a:t>tone</a:t>
            </a:r>
            <a:r>
              <a:rPr lang="en-US" sz="2800" dirty="0" smtClean="0"/>
              <a:t>, and </a:t>
            </a:r>
            <a:r>
              <a:rPr lang="en-US" sz="2800" b="1" dirty="0" smtClean="0"/>
              <a:t>voice</a:t>
            </a:r>
            <a:r>
              <a:rPr lang="en-US" sz="2800" dirty="0" smtClean="0"/>
              <a:t> (3 min)</a:t>
            </a:r>
            <a:endParaRPr lang="en-US" sz="2800" dirty="0" smtClean="0"/>
          </a:p>
        </p:txBody>
      </p:sp>
      <p:sp>
        <p:nvSpPr>
          <p:cNvPr id="12" name="Rectangle 11"/>
          <p:cNvSpPr/>
          <p:nvPr/>
        </p:nvSpPr>
        <p:spPr>
          <a:xfrm>
            <a:off x="660400" y="981670"/>
            <a:ext cx="8178800" cy="646331"/>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Define and </a:t>
            </a:r>
            <a:r>
              <a:rPr lang="en-US" dirty="0" smtClean="0">
                <a:solidFill>
                  <a:srgbClr val="FF0000"/>
                </a:solidFill>
              </a:rPr>
              <a:t>diagram </a:t>
            </a:r>
            <a:r>
              <a:rPr lang="en-US" b="1" dirty="0" smtClean="0"/>
              <a:t>diction</a:t>
            </a:r>
            <a:r>
              <a:rPr lang="en-US" dirty="0" smtClean="0"/>
              <a:t>, </a:t>
            </a:r>
            <a:r>
              <a:rPr lang="en-US" b="1" dirty="0" smtClean="0"/>
              <a:t>syntax</a:t>
            </a:r>
            <a:r>
              <a:rPr lang="en-US" dirty="0" smtClean="0"/>
              <a:t>, </a:t>
            </a:r>
            <a:r>
              <a:rPr lang="en-US" b="1" dirty="0" smtClean="0"/>
              <a:t>imagery</a:t>
            </a:r>
            <a:r>
              <a:rPr lang="en-US" dirty="0" smtClean="0"/>
              <a:t>, </a:t>
            </a:r>
            <a:r>
              <a:rPr lang="en-US" b="1" dirty="0" smtClean="0"/>
              <a:t>tone</a:t>
            </a:r>
            <a:r>
              <a:rPr lang="en-US" dirty="0" smtClean="0"/>
              <a:t>, and </a:t>
            </a:r>
            <a:r>
              <a:rPr lang="en-US" b="1" dirty="0" smtClean="0"/>
              <a:t>voice</a:t>
            </a:r>
            <a:r>
              <a:rPr lang="en-US" dirty="0" smtClean="0"/>
              <a:t> by t</a:t>
            </a:r>
            <a:r>
              <a:rPr lang="en-US" dirty="0" smtClean="0"/>
              <a:t>aking notes based on the text and discussing as a class</a:t>
            </a:r>
          </a:p>
        </p:txBody>
      </p:sp>
      <p:grpSp>
        <p:nvGrpSpPr>
          <p:cNvPr id="2" name="Group 13"/>
          <p:cNvGrpSpPr/>
          <p:nvPr/>
        </p:nvGrpSpPr>
        <p:grpSpPr>
          <a:xfrm>
            <a:off x="1752600" y="1600200"/>
            <a:ext cx="5257800" cy="4038600"/>
            <a:chOff x="152400" y="1689100"/>
            <a:chExt cx="6705600" cy="4635500"/>
          </a:xfrm>
        </p:grpSpPr>
        <p:grpSp>
          <p:nvGrpSpPr>
            <p:cNvPr id="3" name="Group 10"/>
            <p:cNvGrpSpPr/>
            <p:nvPr/>
          </p:nvGrpSpPr>
          <p:grpSpPr>
            <a:xfrm>
              <a:off x="152400" y="1689100"/>
              <a:ext cx="6705600" cy="3416300"/>
              <a:chOff x="228600" y="1536700"/>
              <a:chExt cx="6725742" cy="2501900"/>
            </a:xfrm>
          </p:grpSpPr>
          <p:pic>
            <p:nvPicPr>
              <p:cNvPr id="7" name="Picture 6"/>
              <p:cNvPicPr>
                <a:picLocks noChangeAspect="1"/>
              </p:cNvPicPr>
              <p:nvPr/>
            </p:nvPicPr>
            <p:blipFill>
              <a:blip r:embed="rId2"/>
              <a:stretch>
                <a:fillRect/>
              </a:stretch>
            </p:blipFill>
            <p:spPr>
              <a:xfrm>
                <a:off x="261442" y="1536700"/>
                <a:ext cx="6692900" cy="1892300"/>
              </a:xfrm>
              <a:prstGeom prst="rect">
                <a:avLst/>
              </a:prstGeom>
            </p:spPr>
          </p:pic>
          <p:pic>
            <p:nvPicPr>
              <p:cNvPr id="10" name="Picture 9"/>
              <p:cNvPicPr>
                <a:picLocks noChangeAspect="1"/>
              </p:cNvPicPr>
              <p:nvPr/>
            </p:nvPicPr>
            <p:blipFill>
              <a:blip r:embed="rId3"/>
              <a:srcRect r="35104"/>
              <a:stretch>
                <a:fillRect/>
              </a:stretch>
            </p:blipFill>
            <p:spPr>
              <a:xfrm>
                <a:off x="228600" y="3429000"/>
                <a:ext cx="4343400" cy="609600"/>
              </a:xfrm>
              <a:prstGeom prst="rect">
                <a:avLst/>
              </a:prstGeom>
            </p:spPr>
          </p:pic>
        </p:grpSp>
        <p:pic>
          <p:nvPicPr>
            <p:cNvPr id="13" name="Picture 12"/>
            <p:cNvPicPr>
              <a:picLocks noChangeAspect="1"/>
            </p:cNvPicPr>
            <p:nvPr/>
          </p:nvPicPr>
          <p:blipFill>
            <a:blip r:embed="rId4"/>
            <a:srcRect t="17476"/>
            <a:stretch>
              <a:fillRect/>
            </a:stretch>
          </p:blipFill>
          <p:spPr>
            <a:xfrm>
              <a:off x="533400" y="4999717"/>
              <a:ext cx="1948358" cy="1324883"/>
            </a:xfrm>
            <a:prstGeom prst="rect">
              <a:avLst/>
            </a:prstGeom>
          </p:spPr>
        </p:pic>
      </p:grpSp>
      <p:pic>
        <p:nvPicPr>
          <p:cNvPr id="15" name="Picture 14"/>
          <p:cNvPicPr>
            <a:picLocks noChangeAspect="1"/>
          </p:cNvPicPr>
          <p:nvPr/>
        </p:nvPicPr>
        <p:blipFill>
          <a:blip r:embed="rId5"/>
          <a:stretch>
            <a:fillRect/>
          </a:stretch>
        </p:blipFill>
        <p:spPr>
          <a:xfrm>
            <a:off x="5105400" y="3287983"/>
            <a:ext cx="3810000" cy="3493817"/>
          </a:xfrm>
          <a:prstGeom prst="rect">
            <a:avLst/>
          </a:prstGeom>
        </p:spPr>
      </p:pic>
      <p:sp>
        <p:nvSpPr>
          <p:cNvPr id="11" name="Rectangle 10"/>
          <p:cNvSpPr/>
          <p:nvPr/>
        </p:nvSpPr>
        <p:spPr>
          <a:xfrm>
            <a:off x="152400" y="1524000"/>
            <a:ext cx="2514600" cy="4524315"/>
          </a:xfrm>
          <a:prstGeom prst="rect">
            <a:avLst/>
          </a:prstGeom>
        </p:spPr>
        <p:txBody>
          <a:bodyPr wrap="square">
            <a:spAutoFit/>
          </a:bodyPr>
          <a:lstStyle/>
          <a:p>
            <a:r>
              <a:rPr lang="en-US" sz="3000" dirty="0" smtClean="0"/>
              <a:t>Share </a:t>
            </a:r>
          </a:p>
          <a:p>
            <a:r>
              <a:rPr lang="en-US" sz="3000" dirty="0" smtClean="0"/>
              <a:t>with</a:t>
            </a:r>
          </a:p>
          <a:p>
            <a:r>
              <a:rPr lang="en-US" sz="3000" dirty="0" smtClean="0"/>
              <a:t>class: </a:t>
            </a:r>
          </a:p>
          <a:p>
            <a:r>
              <a:rPr lang="en-US" sz="3000" dirty="0" smtClean="0"/>
              <a:t>(3 min)</a:t>
            </a:r>
          </a:p>
          <a:p>
            <a:r>
              <a:rPr lang="en-US" sz="2500" dirty="0" smtClean="0"/>
              <a:t>-</a:t>
            </a:r>
            <a:r>
              <a:rPr lang="en-US" sz="2500" dirty="0" smtClean="0"/>
              <a:t>draw a </a:t>
            </a:r>
          </a:p>
          <a:p>
            <a:r>
              <a:rPr lang="en-US" sz="2500" dirty="0" smtClean="0"/>
              <a:t>diagram to represent</a:t>
            </a:r>
          </a:p>
          <a:p>
            <a:r>
              <a:rPr lang="en-US" sz="2500" dirty="0"/>
              <a:t>h</a:t>
            </a:r>
            <a:r>
              <a:rPr lang="en-US" sz="2500" dirty="0" smtClean="0"/>
              <a:t>ow they</a:t>
            </a:r>
          </a:p>
          <a:p>
            <a:r>
              <a:rPr lang="en-US" sz="2500" dirty="0" smtClean="0"/>
              <a:t>relate to each other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7620000" cy="639762"/>
          </a:xfrm>
          <a:ln>
            <a:solidFill>
              <a:schemeClr val="tx1"/>
            </a:solidFill>
          </a:ln>
        </p:spPr>
        <p:txBody>
          <a:bodyPr>
            <a:normAutofit/>
          </a:bodyPr>
          <a:lstStyle/>
          <a:p>
            <a:pPr marL="624078" indent="-514350"/>
            <a:r>
              <a:rPr lang="en-US" sz="3200" dirty="0" smtClean="0"/>
              <a:t>Make inferences about the author (23 min)</a:t>
            </a:r>
            <a:endParaRPr lang="en-US" sz="3200" dirty="0" smtClean="0"/>
          </a:p>
        </p:txBody>
      </p:sp>
      <p:sp>
        <p:nvSpPr>
          <p:cNvPr id="12" name="Rectangle 11"/>
          <p:cNvSpPr/>
          <p:nvPr/>
        </p:nvSpPr>
        <p:spPr>
          <a:xfrm>
            <a:off x="660400" y="609600"/>
            <a:ext cx="8178800" cy="923330"/>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Analyze </a:t>
            </a:r>
            <a:r>
              <a:rPr lang="en-US" b="1" dirty="0" smtClean="0"/>
              <a:t>diction</a:t>
            </a:r>
            <a:r>
              <a:rPr lang="en-US" dirty="0" smtClean="0"/>
              <a:t>, </a:t>
            </a:r>
            <a:r>
              <a:rPr lang="en-US" b="1" dirty="0" smtClean="0"/>
              <a:t>syntax</a:t>
            </a:r>
            <a:r>
              <a:rPr lang="en-US" dirty="0" smtClean="0"/>
              <a:t>, </a:t>
            </a:r>
            <a:r>
              <a:rPr lang="en-US" b="1" dirty="0" smtClean="0"/>
              <a:t>imagery</a:t>
            </a:r>
            <a:r>
              <a:rPr lang="en-US" dirty="0" smtClean="0"/>
              <a:t>, </a:t>
            </a:r>
            <a:r>
              <a:rPr lang="en-US" b="1" dirty="0" smtClean="0"/>
              <a:t>tone</a:t>
            </a:r>
            <a:r>
              <a:rPr lang="en-US" dirty="0" smtClean="0"/>
              <a:t>, and </a:t>
            </a:r>
            <a:r>
              <a:rPr lang="en-US" b="1" dirty="0" smtClean="0"/>
              <a:t>voice </a:t>
            </a:r>
            <a:r>
              <a:rPr lang="en-US" dirty="0" smtClean="0"/>
              <a:t>to make inferences about the author by filling out a graphic organizer</a:t>
            </a:r>
          </a:p>
          <a:p>
            <a:pPr marL="1088136" lvl="2" indent="-457200">
              <a:buFont typeface="+mj-lt"/>
              <a:buAutoNum type="arabicPeriod"/>
            </a:pPr>
            <a:endParaRPr lang="en-US" dirty="0" smtClean="0"/>
          </a:p>
        </p:txBody>
      </p:sp>
      <p:sp>
        <p:nvSpPr>
          <p:cNvPr id="5" name="Rectangle 4"/>
          <p:cNvSpPr/>
          <p:nvPr/>
        </p:nvSpPr>
        <p:spPr>
          <a:xfrm>
            <a:off x="0" y="1270337"/>
            <a:ext cx="9110186" cy="553998"/>
          </a:xfrm>
          <a:prstGeom prst="rect">
            <a:avLst/>
          </a:prstGeom>
        </p:spPr>
        <p:txBody>
          <a:bodyPr wrap="none">
            <a:spAutoFit/>
          </a:bodyPr>
          <a:lstStyle/>
          <a:p>
            <a:pPr marL="624078" indent="-514350"/>
            <a:r>
              <a:rPr lang="en-US" sz="3000" dirty="0" smtClean="0"/>
              <a:t>#1 </a:t>
            </a:r>
            <a:r>
              <a:rPr lang="en-US" sz="3000" dirty="0" smtClean="0">
                <a:solidFill>
                  <a:srgbClr val="FF0000"/>
                </a:solidFill>
              </a:rPr>
              <a:t>I</a:t>
            </a:r>
            <a:r>
              <a:rPr lang="en-US" sz="3000" dirty="0" smtClean="0"/>
              <a:t> DO (Just watch/listen to me)</a:t>
            </a:r>
            <a:r>
              <a:rPr lang="en-US" sz="2000" dirty="0" smtClean="0"/>
              <a:t> (passage p.</a:t>
            </a:r>
            <a:r>
              <a:rPr lang="en-US" sz="2000" b="1" dirty="0" smtClean="0"/>
              <a:t>7</a:t>
            </a:r>
            <a:r>
              <a:rPr lang="en-US" sz="2000" dirty="0" smtClean="0"/>
              <a:t>, graphic organizer p.</a:t>
            </a:r>
            <a:r>
              <a:rPr lang="en-US" sz="2000" b="1" dirty="0" smtClean="0"/>
              <a:t>8</a:t>
            </a:r>
            <a:r>
              <a:rPr lang="en-US" sz="2000" dirty="0" smtClean="0"/>
              <a:t>) </a:t>
            </a:r>
            <a:endParaRPr lang="en-US" sz="3000" dirty="0" smtClean="0"/>
          </a:p>
        </p:txBody>
      </p:sp>
      <p:pic>
        <p:nvPicPr>
          <p:cNvPr id="7" name="Picture 6"/>
          <p:cNvPicPr>
            <a:picLocks noChangeAspect="1"/>
          </p:cNvPicPr>
          <p:nvPr/>
        </p:nvPicPr>
        <p:blipFill>
          <a:blip r:embed="rId2"/>
          <a:srcRect b="55184"/>
          <a:stretch>
            <a:fillRect/>
          </a:stretch>
        </p:blipFill>
        <p:spPr>
          <a:xfrm>
            <a:off x="0" y="3170733"/>
            <a:ext cx="9144000" cy="3687267"/>
          </a:xfrm>
          <a:prstGeom prst="rect">
            <a:avLst/>
          </a:prstGeom>
        </p:spPr>
      </p:pic>
      <p:pic>
        <p:nvPicPr>
          <p:cNvPr id="10" name="Picture 9"/>
          <p:cNvPicPr>
            <a:picLocks noChangeAspect="1"/>
          </p:cNvPicPr>
          <p:nvPr/>
        </p:nvPicPr>
        <p:blipFill>
          <a:blip r:embed="rId3"/>
          <a:stretch>
            <a:fillRect/>
          </a:stretch>
        </p:blipFill>
        <p:spPr>
          <a:xfrm>
            <a:off x="0" y="1900535"/>
            <a:ext cx="9144000" cy="160466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116</TotalTime>
  <Words>1166</Words>
  <Application>Microsoft Macintosh PowerPoint</Application>
  <PresentationFormat>On-screen Show (4:3)</PresentationFormat>
  <Paragraphs>121</Paragraphs>
  <Slides>14</Slides>
  <Notes>3</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Slide 1</vt:lpstr>
      <vt:lpstr>What is Poetry</vt:lpstr>
      <vt:lpstr>Slide 3</vt:lpstr>
      <vt:lpstr>Objectives (2 min)</vt:lpstr>
      <vt:lpstr>What is Coming of Age?  Plot the privileges /responsibilities(7 min)</vt:lpstr>
      <vt:lpstr>Revise your definition (2 min)</vt:lpstr>
      <vt:lpstr>Define and diagram diction, syntax, imagery, tone, and voice (8 min)</vt:lpstr>
      <vt:lpstr>Share with the class: Define and diagram diction, syntax, imagery, tone, and voice (3 min)</vt:lpstr>
      <vt:lpstr>Make inferences about the author (23 min)</vt:lpstr>
      <vt:lpstr>Make inferences about the author (23 min)</vt:lpstr>
      <vt:lpstr>Make inferences about the author (23 min)</vt:lpstr>
      <vt:lpstr>Closing (1 min)</vt:lpstr>
      <vt:lpstr>Slide 13</vt:lpstr>
      <vt:lpstr>Slide 14</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Seth Schy</dc:creator>
  <cp:lastModifiedBy>Seth Schy</cp:lastModifiedBy>
  <cp:revision>21</cp:revision>
  <dcterms:created xsi:type="dcterms:W3CDTF">2012-08-30T20:50:42Z</dcterms:created>
  <dcterms:modified xsi:type="dcterms:W3CDTF">2012-08-30T22:47:36Z</dcterms:modified>
</cp:coreProperties>
</file>