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9" r:id="rId11"/>
    <p:sldId id="270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12E2D-2E06-DC49-B052-C1039D9D82BE}" type="datetimeFigureOut">
              <a:rPr lang="en-US" smtClean="0"/>
              <a:t>8/30/12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B60CC-71B6-6648-A668-44596B9771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AECCC-84F2-A940-AEFE-DBCA7BE5F72F}" type="datetimeFigureOut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58523-538D-FC40-B3B3-697B4E1DB7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In writing, explain what you think Robert Frost means in the following quote?</a:t>
            </a:r>
            <a:endParaRPr lang="en-US" sz="4000" dirty="0" smtClean="0"/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>
              <a:buNone/>
            </a:pPr>
            <a:r>
              <a:rPr lang="en-US" sz="3000" dirty="0" smtClean="0"/>
              <a:t>	“A poem begins as a lump in the throat, a sense of wrong, a homesickness, a lovesickness.”</a:t>
            </a:r>
          </a:p>
          <a:p>
            <a:pPr>
              <a:buNone/>
            </a:pPr>
            <a:r>
              <a:rPr lang="en-US" sz="3000" dirty="0" smtClean="0"/>
              <a:t>		~Robert Frost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61442" y="46038"/>
            <a:ext cx="857775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Class Discussion: What is poetry (Neruda’s perspective) (10 min)</a:t>
            </a:r>
            <a:endParaRPr lang="en-US" sz="25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Tell how Neruda answers the essential question by </a:t>
            </a:r>
            <a:r>
              <a:rPr lang="en-US" dirty="0" smtClean="0"/>
              <a:t>discussing as a class and supporting comments with quotes.</a:t>
            </a:r>
            <a:endParaRPr lang="en-US" dirty="0" smtClean="0"/>
          </a:p>
          <a:p>
            <a:pPr marL="1088136" lvl="2" indent="-457200"/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6290" y="990600"/>
            <a:ext cx="79219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 algn="ctr"/>
            <a:r>
              <a:rPr lang="en-US" sz="4000" dirty="0" smtClean="0"/>
              <a:t>How would Pablo Neruda answer the </a:t>
            </a:r>
          </a:p>
          <a:p>
            <a:pPr marL="624078" indent="-514350" algn="ctr"/>
            <a:r>
              <a:rPr lang="en-US" sz="4000" dirty="0" smtClean="0"/>
              <a:t>question, “What is Poetry?”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t="34088" r="21299"/>
          <a:stretch>
            <a:fillRect/>
          </a:stretch>
        </p:blipFill>
        <p:spPr>
          <a:xfrm>
            <a:off x="261442" y="2743200"/>
            <a:ext cx="4135239" cy="411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t="2878"/>
          <a:stretch>
            <a:fillRect/>
          </a:stretch>
        </p:blipFill>
        <p:spPr>
          <a:xfrm>
            <a:off x="5105400" y="2781096"/>
            <a:ext cx="3505200" cy="40769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71600" y="2189946"/>
            <a:ext cx="659777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Make sure to find </a:t>
            </a:r>
            <a:r>
              <a:rPr lang="en-US" sz="2500" u="sng" dirty="0" smtClean="0">
                <a:solidFill>
                  <a:srgbClr val="FF0000"/>
                </a:solidFill>
              </a:rPr>
              <a:t>quotes</a:t>
            </a:r>
            <a:r>
              <a:rPr lang="en-US" sz="2500" dirty="0" smtClean="0">
                <a:solidFill>
                  <a:srgbClr val="FF0000"/>
                </a:solidFill>
              </a:rPr>
              <a:t> to support your answer.</a:t>
            </a:r>
            <a:endParaRPr lang="en-US" sz="2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</a:t>
            </a:r>
            <a:r>
              <a:rPr lang="en-US" sz="3000" dirty="0" smtClean="0"/>
              <a:t>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famous quotes about poetry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Notating </a:t>
            </a:r>
            <a:r>
              <a:rPr lang="en-US" sz="8000" i="1" dirty="0" smtClean="0"/>
              <a:t>Poetry</a:t>
            </a:r>
            <a:r>
              <a:rPr lang="en-US" sz="8000" dirty="0" smtClean="0"/>
              <a:t> by Pablo Neruda</a:t>
            </a:r>
          </a:p>
          <a:p>
            <a:pPr marL="2203704" lvl="3" indent="-1143000">
              <a:spcAft>
                <a:spcPts val="600"/>
              </a:spcAft>
              <a:buFont typeface="+mj-lt"/>
              <a:buAutoNum type="alphaLcParenR"/>
            </a:pPr>
            <a:r>
              <a:rPr lang="en-US" sz="7200" dirty="0" smtClean="0"/>
              <a:t>Reading as a class</a:t>
            </a:r>
          </a:p>
          <a:p>
            <a:pPr marL="2203704" lvl="3" indent="-1143000">
              <a:spcAft>
                <a:spcPts val="600"/>
              </a:spcAft>
              <a:buFont typeface="+mj-lt"/>
              <a:buAutoNum type="alphaLcParenR"/>
            </a:pPr>
            <a:r>
              <a:rPr lang="en-US" sz="7200" dirty="0" smtClean="0"/>
              <a:t>Reading in small groups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as a class</a:t>
            </a:r>
          </a:p>
          <a:p>
            <a:pPr marL="2340864" lvl="3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7600" dirty="0" smtClean="0"/>
              <a:t>Supporting comments with quotes</a:t>
            </a:r>
            <a:endParaRPr lang="en-US" sz="7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Further explore the essential question, “What is Poetry?”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</a:t>
            </a:r>
            <a:r>
              <a:rPr lang="en-US" sz="2600" i="1" dirty="0" smtClean="0"/>
              <a:t>Poetry</a:t>
            </a:r>
            <a:r>
              <a:rPr lang="en-US" sz="2600" dirty="0" smtClean="0"/>
              <a:t> by Pablo Neruda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Tell how Neruda answers the essential question.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How would Pablo Neruda answer </a:t>
            </a:r>
            <a:r>
              <a:rPr lang="en-US" sz="3500" dirty="0" smtClean="0"/>
              <a:t>the question, “What is poetry?”  Make sure to use a quote to answer this question.</a:t>
            </a:r>
          </a:p>
          <a:p>
            <a:pPr marL="1371600" lvl="2" indent="-457200" algn="ctr">
              <a:buNone/>
            </a:pPr>
            <a:endParaRPr lang="en-US" sz="3500" dirty="0" smtClean="0">
              <a:sym typeface="Wingdings"/>
            </a:endParaRPr>
          </a:p>
          <a:p>
            <a:pPr marL="1371600" lvl="2" indent="-457200" algn="ctr">
              <a:buNone/>
            </a:pPr>
            <a:r>
              <a:rPr lang="en-US" sz="3500" dirty="0" err="1" smtClean="0">
                <a:sym typeface="Wingdings"/>
              </a:rPr>
              <a:t></a:t>
            </a:r>
            <a:endParaRPr lang="en-US" sz="3500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39762"/>
            <a:ext cx="8915400" cy="5532438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Each day </a:t>
            </a:r>
            <a:r>
              <a:rPr lang="en-US" sz="2000" b="1" dirty="0" smtClean="0"/>
              <a:t>YOU</a:t>
            </a:r>
            <a:r>
              <a:rPr lang="en-US" sz="2000" dirty="0" smtClean="0"/>
              <a:t> will decide the grade you deserve.*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3000" dirty="0" smtClean="0"/>
              <a:t>CLA Students are S.M.A.R.T.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S </a:t>
            </a:r>
            <a:r>
              <a:rPr lang="en-US" sz="2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M </a:t>
            </a:r>
            <a:r>
              <a:rPr lang="en-US" sz="2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A </a:t>
            </a:r>
            <a:r>
              <a:rPr lang="en-US" sz="2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R </a:t>
            </a:r>
            <a:r>
              <a:rPr lang="en-US" sz="2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T </a:t>
            </a:r>
            <a:r>
              <a:rPr lang="en-US" sz="2000" dirty="0" smtClean="0"/>
              <a:t>= Timely</a:t>
            </a:r>
          </a:p>
          <a:p>
            <a:pPr algn="ctr">
              <a:buNone/>
            </a:pPr>
            <a:r>
              <a:rPr lang="en-US" sz="3000" dirty="0" smtClean="0"/>
              <a:t>What do you deserve today?</a:t>
            </a:r>
            <a:endParaRPr lang="en-US" sz="2000" dirty="0" smtClean="0"/>
          </a:p>
          <a:p>
            <a:pPr algn="r">
              <a:buNone/>
            </a:pPr>
            <a:r>
              <a:rPr lang="en-US" sz="1400" dirty="0" smtClean="0"/>
              <a:t>*One point for each core-value (5 points possible each day).  I reserve the right to change these grades.</a:t>
            </a:r>
          </a:p>
          <a:p>
            <a:pPr algn="ctr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What is Poetry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77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Poet’s Perspectives about Poetry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Think (2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Pair-Share (3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Share with the class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is poetry? (Chart </a:t>
            </a:r>
            <a:r>
              <a:rPr lang="en-US" dirty="0" smtClean="0"/>
              <a:t>paper)</a:t>
            </a:r>
            <a:r>
              <a:rPr lang="en-US" dirty="0" smtClean="0"/>
              <a:t> (5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i="1" dirty="0" smtClean="0"/>
              <a:t>Poetry</a:t>
            </a:r>
            <a:r>
              <a:rPr lang="en-US" dirty="0" smtClean="0"/>
              <a:t> by Pablo Neruda (</a:t>
            </a:r>
            <a:r>
              <a:rPr lang="en-US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min</a:t>
            </a:r>
            <a:r>
              <a:rPr lang="en-US" dirty="0" smtClean="0"/>
              <a:t>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Pair-Share images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Small Group re-read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Class Discussion: What is poetry (Neruda’s perspective) (10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</a:t>
            </a:r>
            <a:r>
              <a:rPr lang="en-US" dirty="0" smtClean="0"/>
              <a:t>(3 </a:t>
            </a:r>
            <a:r>
              <a:rPr lang="en-US" dirty="0" smtClean="0"/>
              <a:t>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famous quotes about poetry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Notating </a:t>
            </a:r>
            <a:r>
              <a:rPr lang="en-US" sz="8000" i="1" dirty="0" smtClean="0"/>
              <a:t>Poetry</a:t>
            </a:r>
            <a:r>
              <a:rPr lang="en-US" sz="8000" dirty="0" smtClean="0"/>
              <a:t> by Pablo Neruda</a:t>
            </a:r>
          </a:p>
          <a:p>
            <a:pPr marL="2203704" lvl="3" indent="-1143000">
              <a:spcAft>
                <a:spcPts val="600"/>
              </a:spcAft>
              <a:buFont typeface="+mj-lt"/>
              <a:buAutoNum type="alphaLcParenR"/>
            </a:pPr>
            <a:r>
              <a:rPr lang="en-US" sz="7200" dirty="0" smtClean="0"/>
              <a:t>Reading as a class</a:t>
            </a:r>
          </a:p>
          <a:p>
            <a:pPr marL="2203704" lvl="3" indent="-1143000">
              <a:spcAft>
                <a:spcPts val="600"/>
              </a:spcAft>
              <a:buFont typeface="+mj-lt"/>
              <a:buAutoNum type="alphaLcParenR"/>
            </a:pPr>
            <a:r>
              <a:rPr lang="en-US" sz="7200" dirty="0" smtClean="0"/>
              <a:t>Reading in small groups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as a class</a:t>
            </a:r>
          </a:p>
          <a:p>
            <a:pPr marL="2340864" lvl="3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7600" dirty="0" smtClean="0"/>
              <a:t>Supporting comments with quotes</a:t>
            </a:r>
            <a:endParaRPr lang="en-US" sz="7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Further explore the essential question, “What is Poetry?”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</a:t>
            </a:r>
            <a:r>
              <a:rPr lang="en-US" sz="2600" i="1" dirty="0" smtClean="0"/>
              <a:t>Poetry</a:t>
            </a:r>
            <a:r>
              <a:rPr lang="en-US" sz="2600" dirty="0" smtClean="0"/>
              <a:t> by Pablo Neruda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Tell how Neruda answers the essential question.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447800" y="46038"/>
            <a:ext cx="65913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000" dirty="0" smtClean="0"/>
              <a:t>Poet’s Perspective About Poetry (10 min total)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Further explore the essential question, “What is Poetry?” by reading famous quotes about poetry. 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904" y="1532930"/>
            <a:ext cx="4308096" cy="50964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4548" y="1348264"/>
            <a:ext cx="469130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Think: (2 min)</a:t>
            </a:r>
          </a:p>
          <a:p>
            <a:r>
              <a:rPr lang="en-US" dirty="0"/>
              <a:t>-</a:t>
            </a:r>
            <a:r>
              <a:rPr lang="en-US" dirty="0" smtClean="0"/>
              <a:t>On 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b="1" dirty="0" smtClean="0"/>
              <a:t>190</a:t>
            </a:r>
            <a:r>
              <a:rPr lang="en-US" dirty="0" smtClean="0"/>
              <a:t>, read </a:t>
            </a:r>
            <a:r>
              <a:rPr lang="en-US" dirty="0" smtClean="0"/>
              <a:t>one of the quotes about poetry, </a:t>
            </a:r>
          </a:p>
          <a:p>
            <a:r>
              <a:rPr lang="en-US" dirty="0"/>
              <a:t>a</a:t>
            </a:r>
            <a:r>
              <a:rPr lang="en-US" dirty="0" smtClean="0"/>
              <a:t>nd explain what you think it means.</a:t>
            </a: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4548" y="2609671"/>
            <a:ext cx="413598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Pair/Share: (3 min)</a:t>
            </a:r>
          </a:p>
          <a:p>
            <a:r>
              <a:rPr lang="en-US" dirty="0" smtClean="0"/>
              <a:t>-With the person next to you, discuss your </a:t>
            </a:r>
          </a:p>
          <a:p>
            <a:r>
              <a:rPr lang="en-US" dirty="0"/>
              <a:t>i</a:t>
            </a:r>
            <a:r>
              <a:rPr lang="en-US" dirty="0" smtClean="0"/>
              <a:t>nterpretation.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4548" y="4038600"/>
            <a:ext cx="469423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Share with Class: (5 min)</a:t>
            </a:r>
          </a:p>
          <a:p>
            <a:r>
              <a:rPr lang="en-US" dirty="0" smtClean="0"/>
              <a:t>-Tell the class what you think your quote means.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000" dirty="0" smtClean="0"/>
              <a:t>What is Poetry (Chart Paper) (5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Further explore the essential question, “What is Poetry?” by reading famous quotes about poetry.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524000" y="2362200"/>
            <a:ext cx="6781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 algn="ctr"/>
            <a:r>
              <a:rPr lang="en-US" sz="6000" dirty="0" smtClean="0"/>
              <a:t>Let’s reexamine</a:t>
            </a:r>
          </a:p>
          <a:p>
            <a:pPr marL="1088136" lvl="2" indent="-457200" algn="ctr"/>
            <a:r>
              <a:rPr lang="en-US" sz="6000" dirty="0" smtClean="0"/>
              <a:t> our definition!</a:t>
            </a:r>
            <a:endParaRPr lang="en-US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200" i="1" dirty="0" smtClean="0"/>
              <a:t>Poetry</a:t>
            </a:r>
            <a:r>
              <a:rPr lang="en-US" sz="3200" dirty="0" smtClean="0"/>
              <a:t> by Pablo Neruda (10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</a:t>
            </a:r>
            <a:r>
              <a:rPr lang="en-US" i="1" dirty="0" smtClean="0"/>
              <a:t>Poetry</a:t>
            </a:r>
            <a:r>
              <a:rPr lang="en-US" dirty="0" smtClean="0"/>
              <a:t> by Pablo Neruda by reading </a:t>
            </a:r>
            <a:r>
              <a:rPr lang="en-US" dirty="0" smtClean="0"/>
              <a:t>it as a class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046202"/>
            <a:ext cx="43966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/>
            <a:r>
              <a:rPr lang="en-US" sz="3000" dirty="0" smtClean="0"/>
              <a:t>Let’s read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191</a:t>
            </a:r>
            <a:r>
              <a:rPr lang="en-US" sz="3000" dirty="0" smtClean="0"/>
              <a:t> </a:t>
            </a:r>
            <a:r>
              <a:rPr lang="en-US" sz="3000" b="1" dirty="0" smtClean="0"/>
              <a:t>as a class</a:t>
            </a:r>
            <a:r>
              <a:rPr lang="en-US" sz="3000" dirty="0"/>
              <a:t>.</a:t>
            </a:r>
            <a:endParaRPr lang="en-US" sz="3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t="34088" r="21299"/>
          <a:stretch>
            <a:fillRect/>
          </a:stretch>
        </p:blipFill>
        <p:spPr>
          <a:xfrm>
            <a:off x="261442" y="1600200"/>
            <a:ext cx="4135239" cy="5105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t="2878"/>
          <a:stretch>
            <a:fillRect/>
          </a:stretch>
        </p:blipFill>
        <p:spPr>
          <a:xfrm>
            <a:off x="5105400" y="1600200"/>
            <a:ext cx="3505200" cy="5143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/>
              <a:t>Pair-Share Images </a:t>
            </a:r>
            <a:r>
              <a:rPr lang="en-US" sz="3200" dirty="0" smtClean="0"/>
              <a:t>(5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</a:t>
            </a:r>
            <a:r>
              <a:rPr lang="en-US" i="1" dirty="0" smtClean="0"/>
              <a:t>Poetry</a:t>
            </a:r>
            <a:r>
              <a:rPr lang="en-US" dirty="0" smtClean="0"/>
              <a:t> by Pablo Neruda by reading </a:t>
            </a:r>
            <a:r>
              <a:rPr lang="en-US" dirty="0" smtClean="0"/>
              <a:t>it in small groups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046202"/>
            <a:ext cx="890080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/>
            <a:r>
              <a:rPr lang="en-US" sz="3000" dirty="0" smtClean="0"/>
              <a:t>Talk with your partner about the </a:t>
            </a:r>
            <a:r>
              <a:rPr lang="en-US" sz="3000" b="1" dirty="0" smtClean="0"/>
              <a:t>images </a:t>
            </a:r>
            <a:r>
              <a:rPr lang="en-US" sz="3000" dirty="0" smtClean="0"/>
              <a:t>Neruda creates</a:t>
            </a:r>
          </a:p>
          <a:p>
            <a:pPr marL="624078" indent="-514350"/>
            <a:r>
              <a:rPr lang="en-US" sz="3000" dirty="0"/>
              <a:t>i</a:t>
            </a:r>
            <a:r>
              <a:rPr lang="en-US" sz="3000" dirty="0" smtClean="0"/>
              <a:t>n the poem.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t="34088" r="21299"/>
          <a:stretch>
            <a:fillRect/>
          </a:stretch>
        </p:blipFill>
        <p:spPr>
          <a:xfrm>
            <a:off x="261442" y="2061865"/>
            <a:ext cx="4135239" cy="47199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t="2878"/>
          <a:stretch>
            <a:fillRect/>
          </a:stretch>
        </p:blipFill>
        <p:spPr>
          <a:xfrm>
            <a:off x="5105400" y="2061865"/>
            <a:ext cx="3505200" cy="4682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3200" dirty="0" smtClean="0"/>
              <a:t>Small Group re-read (5 min)</a:t>
            </a:r>
            <a:endParaRPr lang="en-US" sz="3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</a:t>
            </a:r>
            <a:r>
              <a:rPr lang="en-US" i="1" dirty="0" smtClean="0"/>
              <a:t>Poetry</a:t>
            </a:r>
            <a:r>
              <a:rPr lang="en-US" dirty="0" smtClean="0"/>
              <a:t> by Pablo Neruda by reading </a:t>
            </a:r>
            <a:r>
              <a:rPr lang="en-US" dirty="0" smtClean="0"/>
              <a:t>it in small groups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-195697" y="1046202"/>
            <a:ext cx="93321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4078" indent="-514350"/>
            <a:r>
              <a:rPr lang="en-US" sz="3000" dirty="0" smtClean="0"/>
              <a:t>In your small groups, </a:t>
            </a:r>
            <a:r>
              <a:rPr lang="en-US" sz="3000" b="1" dirty="0" smtClean="0"/>
              <a:t>reread </a:t>
            </a:r>
            <a:r>
              <a:rPr lang="en-US" sz="3000" dirty="0" smtClean="0"/>
              <a:t>the poem and think about</a:t>
            </a:r>
          </a:p>
          <a:p>
            <a:pPr marL="624078" indent="-514350"/>
            <a:r>
              <a:rPr lang="en-US" sz="3000" dirty="0" smtClean="0">
                <a:solidFill>
                  <a:srgbClr val="FF0000"/>
                </a:solidFill>
              </a:rPr>
              <a:t>how Neruda would answer the question “What is Poetry?”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t="34088" r="21299"/>
          <a:stretch>
            <a:fillRect/>
          </a:stretch>
        </p:blipFill>
        <p:spPr>
          <a:xfrm>
            <a:off x="261442" y="2061865"/>
            <a:ext cx="4135239" cy="47199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t="2878"/>
          <a:stretch>
            <a:fillRect/>
          </a:stretch>
        </p:blipFill>
        <p:spPr>
          <a:xfrm>
            <a:off x="5105400" y="2061865"/>
            <a:ext cx="3505200" cy="4682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862</Words>
  <Application>Microsoft Macintosh PowerPoint</Application>
  <PresentationFormat>On-screen Show (4:3)</PresentationFormat>
  <Paragraphs>119</Paragraphs>
  <Slides>13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What is Poetry</vt:lpstr>
      <vt:lpstr>Slide 3</vt:lpstr>
      <vt:lpstr>Objectives (2 min)</vt:lpstr>
      <vt:lpstr>Poet’s Perspective About Poetry (10 min total)</vt:lpstr>
      <vt:lpstr>What is Poetry (Chart Paper) (5 min)</vt:lpstr>
      <vt:lpstr>Poetry by Pablo Neruda (10 min)</vt:lpstr>
      <vt:lpstr>Pair-Share Images (5 min)</vt:lpstr>
      <vt:lpstr>Small Group re-read (5 min)</vt:lpstr>
      <vt:lpstr>Class Discussion: What is poetry (Neruda’s perspective) (10 min)</vt:lpstr>
      <vt:lpstr>Closing (1 min)</vt:lpstr>
      <vt:lpstr>Slide 12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17</cp:revision>
  <dcterms:created xsi:type="dcterms:W3CDTF">2012-08-30T18:28:12Z</dcterms:created>
  <dcterms:modified xsi:type="dcterms:W3CDTF">2012-08-30T20:50:39Z</dcterms:modified>
</cp:coreProperties>
</file>