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72" r:id="rId6"/>
    <p:sldId id="261" r:id="rId7"/>
    <p:sldId id="275" r:id="rId8"/>
    <p:sldId id="273" r:id="rId9"/>
    <p:sldId id="274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36" d="100"/>
          <a:sy n="36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04340-2BFA-AD43-9B38-2F1223F66C9F}" type="datetimeFigureOut">
              <a:rPr lang="en-US" smtClean="0"/>
              <a:t>9/10/12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4044E-70B9-534D-8266-1F60BD991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43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>
                <a:alpha val="45000"/>
              </a:srgbClr>
            </a:gs>
            <a:gs pos="100000">
              <a:srgbClr val="FFFFFF">
                <a:alpha val="45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3EB2-FBDC-6241-9199-C5B1AD455109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2388C-9EE6-5F4D-B1EA-FF46994BF0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-2286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2500" dirty="0" smtClean="0"/>
          </a:p>
          <a:p>
            <a:pPr algn="ctr">
              <a:buNone/>
            </a:pPr>
            <a:endParaRPr lang="en-US" sz="2500" dirty="0" smtClean="0"/>
          </a:p>
          <a:p>
            <a:pPr algn="ctr">
              <a:buNone/>
            </a:pPr>
            <a:endParaRPr lang="en-US" sz="2500" dirty="0" smtClean="0"/>
          </a:p>
          <a:p>
            <a:pPr algn="ctr">
              <a:buNone/>
            </a:pPr>
            <a:r>
              <a:rPr lang="en-US" sz="2500" dirty="0" smtClean="0"/>
              <a:t>How old are you? 14, 15, 16, 17, 18, 19, 20?</a:t>
            </a:r>
          </a:p>
          <a:p>
            <a:pPr algn="ctr">
              <a:buNone/>
            </a:pPr>
            <a:endParaRPr lang="en-US" sz="2500" dirty="0"/>
          </a:p>
          <a:p>
            <a:pPr algn="ctr">
              <a:buNone/>
            </a:pPr>
            <a:r>
              <a:rPr lang="en-US" sz="2500" dirty="0" smtClean="0"/>
              <a:t>Compare your age to something else.</a:t>
            </a:r>
          </a:p>
          <a:p>
            <a:pPr algn="ctr">
              <a:buNone/>
            </a:pPr>
            <a:r>
              <a:rPr lang="en-US" sz="2500" dirty="0" smtClean="0"/>
              <a:t>For example: </a:t>
            </a:r>
          </a:p>
          <a:p>
            <a:pPr algn="ctr">
              <a:buNone/>
            </a:pPr>
            <a:r>
              <a:rPr lang="en-US" sz="2500" dirty="0" smtClean="0"/>
              <a:t>I</a:t>
            </a:r>
            <a:r>
              <a:rPr lang="fr-FR" sz="2500" dirty="0" smtClean="0"/>
              <a:t>’</a:t>
            </a:r>
            <a:r>
              <a:rPr lang="en-US" sz="2500" dirty="0" smtClean="0"/>
              <a:t>m 27</a:t>
            </a:r>
          </a:p>
          <a:p>
            <a:pPr algn="ctr">
              <a:buNone/>
            </a:pPr>
            <a:r>
              <a:rPr lang="en-US" sz="2500" dirty="0" smtClean="0"/>
              <a:t>So…I’d say, </a:t>
            </a:r>
            <a:r>
              <a:rPr lang="en-US" sz="2500" b="1" dirty="0" smtClean="0"/>
              <a:t>“27 is like apple pie.”</a:t>
            </a:r>
            <a:endParaRPr lang="en-US" sz="2500" b="1" dirty="0" smtClean="0"/>
          </a:p>
          <a:p>
            <a:pPr algn="ctr">
              <a:buNone/>
            </a:pPr>
            <a:r>
              <a:rPr lang="en-US" sz="2500" dirty="0" err="1" smtClean="0">
                <a:sym typeface="Wingdings"/>
              </a:rPr>
              <a:t>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	</a:t>
            </a:r>
            <a:br>
              <a:rPr lang="en-US" sz="2500" dirty="0" smtClean="0"/>
            </a:br>
            <a:endParaRPr lang="en-US" sz="25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0" y="36576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Annotating the text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the text</a:t>
            </a:r>
          </a:p>
          <a:p>
            <a:pPr marL="1575054" marR="0" lvl="3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graphic organizer</a:t>
            </a:r>
          </a:p>
          <a:p>
            <a:pPr marL="1575054" marR="0" lvl="3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a response to a writing prompt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0"/>
            <a:ext cx="92202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</a:t>
            </a:r>
            <a:r>
              <a:rPr lang="en-US" sz="2600" b="1" dirty="0" smtClean="0"/>
              <a:t>similes </a:t>
            </a:r>
            <a:r>
              <a:rPr lang="en-US" sz="2600" dirty="0" smtClean="0"/>
              <a:t>and </a:t>
            </a:r>
            <a:r>
              <a:rPr lang="en-US" sz="2600" b="1" dirty="0" smtClean="0"/>
              <a:t>hyperboles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Analyze the author’s </a:t>
            </a:r>
            <a:r>
              <a:rPr lang="en-US" sz="2800" b="1" dirty="0" smtClean="0"/>
              <a:t>diction</a:t>
            </a:r>
            <a:r>
              <a:rPr lang="en-US" sz="2800" dirty="0" smtClean="0"/>
              <a:t>, </a:t>
            </a:r>
            <a:r>
              <a:rPr lang="en-US" sz="2800" b="1" dirty="0" smtClean="0"/>
              <a:t>syntax</a:t>
            </a:r>
            <a:r>
              <a:rPr lang="en-US" sz="2800" dirty="0" smtClean="0"/>
              <a:t>, use of </a:t>
            </a:r>
            <a:r>
              <a:rPr lang="en-US" sz="2800" b="1" dirty="0" smtClean="0"/>
              <a:t>imagery</a:t>
            </a:r>
            <a:r>
              <a:rPr lang="en-US" sz="2800" dirty="0" smtClean="0"/>
              <a:t>, and the author’s </a:t>
            </a:r>
            <a:r>
              <a:rPr lang="en-US" sz="2800" b="1" dirty="0" smtClean="0"/>
              <a:t>tone</a:t>
            </a:r>
            <a:endParaRPr lang="en-US" sz="2800" dirty="0" smtClean="0"/>
          </a:p>
          <a:p>
            <a:pPr marL="1088136" lvl="2" indent="-457200">
              <a:buFont typeface="+mj-lt"/>
              <a:buAutoNum type="arabicPeriod"/>
            </a:pPr>
            <a:endParaRPr lang="en-US" sz="2600" b="1" dirty="0" smtClean="0"/>
          </a:p>
          <a:p>
            <a:pPr marL="1088136" lvl="2" indent="-457200">
              <a:buFont typeface="+mj-lt"/>
              <a:buAutoNum type="arabicPeriod"/>
            </a:pP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447800"/>
            <a:ext cx="6096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How would you describe Cisneros’ voice in the essay </a:t>
            </a:r>
            <a:r>
              <a:rPr lang="en-US" sz="5000" i="1" dirty="0" smtClean="0"/>
              <a:t>Eleven</a:t>
            </a:r>
            <a:r>
              <a:rPr lang="en-US" sz="5000" dirty="0" smtClean="0"/>
              <a:t>?</a:t>
            </a:r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Short Story: </a:t>
            </a:r>
            <a:r>
              <a:rPr lang="en-US" sz="6000" i="1" dirty="0" smtClean="0"/>
              <a:t>Eleven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1.7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fontScale="8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Guided Reading of </a:t>
            </a:r>
            <a:r>
              <a:rPr lang="en-US" i="1" dirty="0" smtClean="0"/>
              <a:t>Eleven</a:t>
            </a:r>
            <a:r>
              <a:rPr lang="en-US" dirty="0" smtClean="0"/>
              <a:t> (7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Close Reading of </a:t>
            </a:r>
            <a:r>
              <a:rPr lang="en-US" i="1" dirty="0" smtClean="0"/>
              <a:t>Eleven</a:t>
            </a:r>
            <a:r>
              <a:rPr lang="en-US" dirty="0" smtClean="0"/>
              <a:t> (15 min total)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Identify </a:t>
            </a:r>
            <a:r>
              <a:rPr lang="en-US" b="1" dirty="0" smtClean="0"/>
              <a:t>similes</a:t>
            </a:r>
            <a:r>
              <a:rPr lang="en-US" dirty="0" smtClean="0"/>
              <a:t> and </a:t>
            </a:r>
            <a:r>
              <a:rPr lang="en-US" b="1" dirty="0" smtClean="0"/>
              <a:t>hyperboles</a:t>
            </a:r>
            <a:endParaRPr lang="en-US" dirty="0" smtClean="0"/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Tools Method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Outline </a:t>
            </a:r>
            <a:r>
              <a:rPr lang="en-US" dirty="0" smtClean="0"/>
              <a:t>Response to p. 18 prompt </a:t>
            </a:r>
            <a:r>
              <a:rPr lang="en-US" dirty="0" smtClean="0"/>
              <a:t>(</a:t>
            </a:r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Response to p.18 prompt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Annotating the text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Discussing the text</a:t>
            </a:r>
          </a:p>
          <a:p>
            <a:pPr marL="1575054" lvl="3" indent="-514350">
              <a:spcAft>
                <a:spcPts val="600"/>
              </a:spcAft>
              <a:buFont typeface="+mj-lt"/>
              <a:buAutoNum type="alphaLcParenR"/>
            </a:pPr>
            <a:r>
              <a:rPr lang="en-US" sz="10000" dirty="0" smtClean="0"/>
              <a:t>Writing notes in a graphic organizer</a:t>
            </a:r>
          </a:p>
          <a:p>
            <a:pPr marL="1575054" lvl="3" indent="-514350">
              <a:spcAft>
                <a:spcPts val="600"/>
              </a:spcAft>
              <a:buFont typeface="+mj-lt"/>
              <a:buAutoNum type="alphaLcParenR"/>
            </a:pPr>
            <a:r>
              <a:rPr lang="en-US" sz="10000" dirty="0" smtClean="0"/>
              <a:t>Writing a response to a writing prompt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</a:t>
            </a:r>
            <a:r>
              <a:rPr lang="en-US" sz="2600" b="1" dirty="0" smtClean="0"/>
              <a:t>similes </a:t>
            </a:r>
            <a:r>
              <a:rPr lang="en-US" sz="2600" dirty="0" smtClean="0"/>
              <a:t>and </a:t>
            </a:r>
            <a:r>
              <a:rPr lang="en-US" sz="2600" b="1" dirty="0" smtClean="0"/>
              <a:t>hyperboles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Analyze the author’s </a:t>
            </a:r>
            <a:r>
              <a:rPr lang="en-US" sz="2800" b="1" dirty="0" smtClean="0"/>
              <a:t>diction</a:t>
            </a:r>
            <a:r>
              <a:rPr lang="en-US" sz="2800" dirty="0" smtClean="0"/>
              <a:t>, </a:t>
            </a:r>
            <a:r>
              <a:rPr lang="en-US" sz="2800" b="1" dirty="0" smtClean="0"/>
              <a:t>syntax</a:t>
            </a:r>
            <a:r>
              <a:rPr lang="en-US" sz="2800" dirty="0" smtClean="0"/>
              <a:t>, use of </a:t>
            </a:r>
            <a:r>
              <a:rPr lang="en-US" sz="2800" b="1" dirty="0" smtClean="0"/>
              <a:t>imagery</a:t>
            </a:r>
            <a:r>
              <a:rPr lang="en-US" sz="2800" dirty="0" smtClean="0"/>
              <a:t>, and the author’s </a:t>
            </a:r>
            <a:r>
              <a:rPr lang="en-US" sz="2800" b="1" dirty="0" smtClean="0"/>
              <a:t>tone</a:t>
            </a:r>
            <a:endParaRPr lang="en-US" sz="2800" dirty="0" smtClean="0"/>
          </a:p>
          <a:p>
            <a:pPr marL="1088136" lvl="2" indent="-457200">
              <a:buFont typeface="+mj-lt"/>
              <a:buAutoNum type="arabicPeriod"/>
            </a:pPr>
            <a:endParaRPr lang="en-US" sz="2600" b="1" dirty="0" smtClean="0"/>
          </a:p>
          <a:p>
            <a:pPr marL="1088136" lvl="2" indent="-457200">
              <a:buFont typeface="+mj-lt"/>
              <a:buAutoNum type="arabicPeriod"/>
            </a:pPr>
            <a:endParaRPr lang="en-US" sz="26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Close Reading of </a:t>
            </a:r>
            <a:r>
              <a:rPr lang="en-US" sz="3200" i="1" dirty="0" smtClean="0"/>
              <a:t>Eleven</a:t>
            </a:r>
            <a:r>
              <a:rPr lang="en-US" sz="3200" dirty="0" smtClean="0"/>
              <a:t> (20 min total)</a:t>
            </a:r>
          </a:p>
        </p:txBody>
      </p:sp>
      <p:sp>
        <p:nvSpPr>
          <p:cNvPr id="9" name="Rectangle 8"/>
          <p:cNvSpPr/>
          <p:nvPr/>
        </p:nvSpPr>
        <p:spPr>
          <a:xfrm>
            <a:off x="2057400" y="3124200"/>
            <a:ext cx="533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dirty="0" smtClean="0"/>
              <a:t>Please follow along on </a:t>
            </a:r>
            <a:r>
              <a:rPr lang="en-US" sz="5000" dirty="0" err="1" smtClean="0"/>
              <a:t>p</a:t>
            </a:r>
            <a:r>
              <a:rPr lang="en-US" sz="5000" dirty="0" smtClean="0"/>
              <a:t>. </a:t>
            </a:r>
            <a:r>
              <a:rPr lang="en-US" sz="5000" b="1" dirty="0" smtClean="0"/>
              <a:t>19-21</a:t>
            </a:r>
            <a:r>
              <a:rPr lang="en-US" sz="5000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Identify </a:t>
            </a:r>
            <a:r>
              <a:rPr lang="en-US" b="1" dirty="0" smtClean="0"/>
              <a:t>similes </a:t>
            </a:r>
            <a:r>
              <a:rPr lang="en-US" dirty="0" smtClean="0"/>
              <a:t>and </a:t>
            </a:r>
            <a:r>
              <a:rPr lang="en-US" b="1" dirty="0" smtClean="0"/>
              <a:t>hyperboles </a:t>
            </a:r>
            <a:r>
              <a:rPr lang="en-US" dirty="0" smtClean="0"/>
              <a:t>and </a:t>
            </a:r>
            <a:r>
              <a:rPr lang="en-US" dirty="0"/>
              <a:t>a</a:t>
            </a:r>
            <a:r>
              <a:rPr lang="en-US" dirty="0" smtClean="0"/>
              <a:t>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Close Reading of </a:t>
            </a:r>
            <a:r>
              <a:rPr lang="en-US" sz="3200" i="1" dirty="0" smtClean="0"/>
              <a:t>Eleven</a:t>
            </a:r>
            <a:r>
              <a:rPr lang="en-US" sz="3200" dirty="0" smtClean="0"/>
              <a:t> (15 min total)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1645146"/>
            <a:ext cx="3810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Let’s notate the text:</a:t>
            </a:r>
          </a:p>
          <a:p>
            <a:endParaRPr lang="en-US" sz="3000" dirty="0" smtClean="0"/>
          </a:p>
          <a:p>
            <a:r>
              <a:rPr lang="en-US" sz="3000" dirty="0" smtClean="0"/>
              <a:t>Simile = S</a:t>
            </a:r>
          </a:p>
          <a:p>
            <a:r>
              <a:rPr lang="en-US" sz="3000" dirty="0" smtClean="0"/>
              <a:t>Hyperbole = H</a:t>
            </a:r>
          </a:p>
          <a:p>
            <a:r>
              <a:rPr lang="en-US" sz="3000" dirty="0" smtClean="0"/>
              <a:t>Diction = D</a:t>
            </a:r>
          </a:p>
          <a:p>
            <a:r>
              <a:rPr lang="en-US" sz="3000" dirty="0" smtClean="0"/>
              <a:t>Syntax = </a:t>
            </a:r>
            <a:r>
              <a:rPr lang="en-US" sz="3000" dirty="0" err="1" smtClean="0"/>
              <a:t>Sy</a:t>
            </a:r>
            <a:endParaRPr lang="en-US" sz="3000" dirty="0" smtClean="0"/>
          </a:p>
          <a:p>
            <a:r>
              <a:rPr lang="en-US" sz="3000" dirty="0" smtClean="0"/>
              <a:t>Tone = T</a:t>
            </a:r>
          </a:p>
          <a:p>
            <a:r>
              <a:rPr lang="en-US" sz="3000" dirty="0" smtClean="0"/>
              <a:t>Imagery = I</a:t>
            </a:r>
          </a:p>
        </p:txBody>
      </p:sp>
      <p:sp>
        <p:nvSpPr>
          <p:cNvPr id="4" name="Rectangle 3"/>
          <p:cNvSpPr/>
          <p:nvPr/>
        </p:nvSpPr>
        <p:spPr>
          <a:xfrm>
            <a:off x="3886200" y="2290465"/>
            <a:ext cx="5257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Simile</a:t>
            </a:r>
            <a:r>
              <a:rPr lang="en-US" sz="3000" dirty="0" smtClean="0">
                <a:solidFill>
                  <a:srgbClr val="FF0000"/>
                </a:solidFill>
              </a:rPr>
              <a:t>: a comparison using like or as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Ex: life is like a box of chocolates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5400" y="1274802"/>
            <a:ext cx="533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But wait, what is a </a:t>
            </a:r>
            <a:r>
              <a:rPr lang="en-US" sz="3000" b="1" dirty="0" smtClean="0">
                <a:solidFill>
                  <a:srgbClr val="FF0000"/>
                </a:solidFill>
              </a:rPr>
              <a:t>simile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or a </a:t>
            </a:r>
            <a:r>
              <a:rPr lang="en-US" sz="3000" b="1" dirty="0" smtClean="0">
                <a:solidFill>
                  <a:srgbClr val="FF0000"/>
                </a:solidFill>
              </a:rPr>
              <a:t>hyperbole</a:t>
            </a:r>
            <a:r>
              <a:rPr lang="en-US" sz="30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3886200" y="4009072"/>
            <a:ext cx="5257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hyperbole</a:t>
            </a:r>
            <a:r>
              <a:rPr lang="en-US" sz="3000" dirty="0" smtClean="0">
                <a:solidFill>
                  <a:srgbClr val="FF0000"/>
                </a:solidFill>
              </a:rPr>
              <a:t>: an exaggeration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Ex: I am so hungry I could eat a horse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62200" y="5791200"/>
            <a:ext cx="4114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Okay…Now let’s read </a:t>
            </a:r>
            <a:r>
              <a:rPr lang="en-US" sz="3000" dirty="0" err="1" smtClean="0">
                <a:sym typeface="Wingdings"/>
              </a:rPr>
              <a:t></a:t>
            </a:r>
            <a:endParaRPr lang="en-US" sz="3000" dirty="0" smtClean="0">
              <a:sym typeface="Wingding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Identify </a:t>
            </a:r>
            <a:r>
              <a:rPr lang="en-US" b="1" dirty="0" smtClean="0"/>
              <a:t>similes </a:t>
            </a:r>
            <a:r>
              <a:rPr lang="en-US" dirty="0" smtClean="0"/>
              <a:t>and </a:t>
            </a:r>
            <a:r>
              <a:rPr lang="en-US" b="1" dirty="0" smtClean="0"/>
              <a:t>hyperboles </a:t>
            </a:r>
            <a:r>
              <a:rPr lang="en-US" dirty="0" smtClean="0"/>
              <a:t>and </a:t>
            </a:r>
            <a:r>
              <a:rPr lang="en-US" dirty="0"/>
              <a:t>a</a:t>
            </a:r>
            <a:r>
              <a:rPr lang="en-US" dirty="0" smtClean="0"/>
              <a:t>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971800" y="838200"/>
            <a:ext cx="5867400" cy="360051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Tools </a:t>
            </a:r>
            <a:r>
              <a:rPr lang="en-US" sz="3200" dirty="0" smtClean="0"/>
              <a:t>Method (</a:t>
            </a:r>
            <a:r>
              <a:rPr lang="en-US" sz="3200" dirty="0" smtClean="0"/>
              <a:t>5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255931"/>
            <a:ext cx="259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Here is a little more complex example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8382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 Healthy Snacks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4573191" y="2667396"/>
            <a:ext cx="2742406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276600" y="12961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276600" y="2209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276600" y="28194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276600" y="3581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276600" y="40386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76600" y="40386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  I like to eat healthy snacks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581400" y="12762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Fruit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944395" y="1219200"/>
            <a:ext cx="129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Apples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Pears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G</a:t>
            </a:r>
            <a:r>
              <a:rPr lang="en-US" sz="2000" dirty="0" smtClean="0">
                <a:solidFill>
                  <a:srgbClr val="FF0000"/>
                </a:solidFill>
              </a:rPr>
              <a:t>rapes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581400" y="21144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Popcorn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944394" y="2133600"/>
            <a:ext cx="335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Air-popped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Dash of salt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581400" y="27432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Carrot/Celery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43600" y="2895600"/>
            <a:ext cx="335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With peanut butter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With dip/dressing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581400" y="35622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Nuts/Raisins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43600" y="35814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Mixed together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971800" y="4495800"/>
            <a:ext cx="5867400" cy="2362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     I eat many healthy snacks.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One of my favorites is fruit. 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Apples, pears, and grapes taste sweet and juicy.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 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Popcorn is another tasty snack. 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We air-pop it and add a little bit of salt. 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 also enjoy carrot and celery sticks. 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Putting peanut butter on them or dipping them in ranch dressing adds a lot of flavor.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The last snack I like is nuts and raisins.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 When mixed together, they are a chewy, crunchy treat.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Truly, I like to eat healthy snacks.</a:t>
            </a:r>
            <a:endParaRPr lang="en-US" b="1" dirty="0">
              <a:ln>
                <a:solidFill>
                  <a:srgbClr val="000000"/>
                </a:solidFill>
              </a:ln>
              <a:solidFill>
                <a:srgbClr val="80FF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7671" y="4004608"/>
            <a:ext cx="232692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  <a:b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</a:b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Main Idea  </a:t>
            </a:r>
          </a:p>
          <a:p>
            <a:pPr algn="ctr"/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Details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53011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200400" y="2590800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41400" y="46038"/>
            <a:ext cx="7493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Outline Response to </a:t>
            </a:r>
            <a:r>
              <a:rPr lang="en-US" sz="3200" dirty="0" err="1" smtClean="0"/>
              <a:t>p</a:t>
            </a:r>
            <a:r>
              <a:rPr lang="en-US" sz="3200" dirty="0" smtClean="0"/>
              <a:t>. 18 prompt (10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552813"/>
            <a:ext cx="2590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Analyzing the authors </a:t>
            </a:r>
            <a:r>
              <a:rPr lang="en-US" sz="3000" b="1" dirty="0" smtClean="0"/>
              <a:t>voice</a:t>
            </a:r>
            <a:r>
              <a:rPr lang="en-US" sz="3000" dirty="0" smtClean="0"/>
              <a:t> means looking at the authors </a:t>
            </a:r>
            <a:r>
              <a:rPr lang="en-US" sz="3000" b="1" dirty="0" smtClean="0"/>
              <a:t>diction, syntax, imagery, </a:t>
            </a:r>
            <a:r>
              <a:rPr lang="en-US" sz="3000" dirty="0" smtClean="0"/>
              <a:t>and </a:t>
            </a:r>
            <a:r>
              <a:rPr lang="en-US" sz="3000" b="1" dirty="0" smtClean="0"/>
              <a:t>tone</a:t>
            </a:r>
            <a:r>
              <a:rPr lang="en-US" sz="3000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2516188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200952" y="4810552"/>
            <a:ext cx="379009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429000" y="29725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429000" y="38861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429000" y="44958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429000" y="59435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429000" y="63816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33800" y="29526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Diction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733800" y="37908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Syntax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733800" y="44958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Imagery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172200" y="33528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72200" y="3990945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72200" y="4711244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845" y="5156537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19600" y="1498937"/>
            <a:ext cx="38010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34290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733800" y="52578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72200" y="5301734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505200" y="6400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733800" y="59244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Voice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96795" y="59552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86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Identify </a:t>
            </a:r>
            <a:r>
              <a:rPr lang="en-US" b="1" dirty="0" smtClean="0"/>
              <a:t>similes </a:t>
            </a:r>
            <a:r>
              <a:rPr lang="en-US" dirty="0" smtClean="0"/>
              <a:t>and </a:t>
            </a:r>
            <a:r>
              <a:rPr lang="en-US" b="1" dirty="0" smtClean="0"/>
              <a:t>hyperboles </a:t>
            </a:r>
            <a:r>
              <a:rPr lang="en-US" dirty="0" smtClean="0"/>
              <a:t>and </a:t>
            </a:r>
            <a:r>
              <a:rPr lang="en-US" dirty="0"/>
              <a:t>a</a:t>
            </a:r>
            <a:r>
              <a:rPr lang="en-US" dirty="0" smtClean="0"/>
              <a:t>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1" grpId="0"/>
      <p:bldP spid="33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1905000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41400" y="46038"/>
            <a:ext cx="7493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Response to p.18 prompt (15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1960602"/>
            <a:ext cx="2590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Now, write!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8288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3743752" y="4124752"/>
            <a:ext cx="379009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22867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200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38100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56958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22668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Diction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31050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Syntax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3810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Imagery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23622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845" y="4470737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22827" y="889337"/>
            <a:ext cx="38010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4571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276600" y="4572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5714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276600" y="52386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Voice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1" grpId="0"/>
      <p:bldP spid="33" grpId="0"/>
      <p:bldP spid="38" grpId="0"/>
      <p:bldP spid="3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936</Words>
  <Application>Microsoft Macintosh PowerPoint</Application>
  <PresentationFormat>On-screen Show (4:3)</PresentationFormat>
  <Paragraphs>166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Short Story: Eleven</vt:lpstr>
      <vt:lpstr>PowerPoint Presentation</vt:lpstr>
      <vt:lpstr>Objectives (2 min)</vt:lpstr>
      <vt:lpstr>Close Reading of Eleven (20 min total)</vt:lpstr>
      <vt:lpstr>Close Reading of Eleven (15 min total)</vt:lpstr>
      <vt:lpstr>Write Tools Method (5 min)</vt:lpstr>
      <vt:lpstr>Outline Response to p. 18 prompt (10 min)</vt:lpstr>
      <vt:lpstr>Write Response to p.18 prompt (15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20</cp:revision>
  <dcterms:created xsi:type="dcterms:W3CDTF">2012-09-07T14:36:13Z</dcterms:created>
  <dcterms:modified xsi:type="dcterms:W3CDTF">2012-09-10T22:30:42Z</dcterms:modified>
</cp:coreProperties>
</file>