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72" r:id="rId6"/>
    <p:sldId id="261" r:id="rId7"/>
    <p:sldId id="273" r:id="rId8"/>
    <p:sldId id="274" r:id="rId9"/>
    <p:sldId id="275" r:id="rId10"/>
    <p:sldId id="276" r:id="rId11"/>
    <p:sldId id="277" r:id="rId12"/>
    <p:sldId id="27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26" d="100"/>
          <a:sy n="126" d="100"/>
        </p:scale>
        <p:origin x="-1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48D6C-5007-BF46-9816-FA12B51ABC32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557E7-DEF3-824D-8657-07CDC51CD1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52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557E7-DEF3-824D-8657-07CDC51CD1F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557E7-DEF3-824D-8657-07CDC51CD1F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557E7-DEF3-824D-8657-07CDC51CD1F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557E7-DEF3-824D-8657-07CDC51CD1F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557E7-DEF3-824D-8657-07CDC51CD1F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557E7-DEF3-824D-8657-07CDC51CD1F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>
                <a:alpha val="45000"/>
              </a:srgbClr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D3A1-B294-D84B-9CA5-8045638F7ABE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5253B-8884-464D-9669-8A48B21E6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371600" y="990600"/>
            <a:ext cx="8001000" cy="464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000" dirty="0" smtClean="0"/>
              <a:t>Here is a poem by </a:t>
            </a:r>
            <a:r>
              <a:rPr lang="en-US" sz="3000" dirty="0" err="1" smtClean="0"/>
              <a:t>e.e</a:t>
            </a:r>
            <a:r>
              <a:rPr lang="en-US" sz="3000" dirty="0" smtClean="0"/>
              <a:t>. </a:t>
            </a:r>
            <a:r>
              <a:rPr lang="en-US" sz="3000" dirty="0" err="1" smtClean="0"/>
              <a:t>cummings</a:t>
            </a:r>
            <a:endParaRPr lang="en-US" sz="3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1524000"/>
            <a:ext cx="1600200" cy="526297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400" b="1" dirty="0" smtClean="0"/>
              <a:t>F</a:t>
            </a:r>
          </a:p>
          <a:p>
            <a:pPr algn="ctr">
              <a:buNone/>
            </a:pPr>
            <a:r>
              <a:rPr lang="en-US" sz="2400" b="1" dirty="0" smtClean="0"/>
              <a:t>a</a:t>
            </a:r>
          </a:p>
          <a:p>
            <a:pPr algn="ctr">
              <a:buNone/>
            </a:pPr>
            <a:r>
              <a:rPr lang="en-US" sz="2400" b="1" dirty="0" err="1" smtClean="0"/>
              <a:t>l</a:t>
            </a:r>
            <a:endParaRPr lang="en-US" sz="2400" b="1" dirty="0" smtClean="0"/>
          </a:p>
          <a:p>
            <a:pPr algn="ctr">
              <a:buNone/>
            </a:pPr>
            <a:r>
              <a:rPr lang="en-US" sz="2400" b="1" dirty="0" err="1" smtClean="0"/>
              <a:t>l</a:t>
            </a:r>
            <a:endParaRPr lang="en-US" sz="2400" b="1" dirty="0" smtClean="0"/>
          </a:p>
          <a:p>
            <a:pPr algn="ctr">
              <a:buNone/>
            </a:pPr>
            <a:r>
              <a:rPr lang="en-US" sz="2400" b="1" dirty="0" err="1" smtClean="0"/>
              <a:t>i</a:t>
            </a:r>
            <a:endParaRPr lang="en-US" sz="2400" b="1" dirty="0" smtClean="0"/>
          </a:p>
          <a:p>
            <a:pPr algn="ctr">
              <a:buNone/>
            </a:pPr>
            <a:r>
              <a:rPr lang="en-US" sz="2400" b="1" dirty="0" err="1" smtClean="0"/>
              <a:t>n</a:t>
            </a:r>
            <a:endParaRPr lang="en-US" sz="2400" b="1" dirty="0" smtClean="0"/>
          </a:p>
          <a:p>
            <a:pPr algn="ctr">
              <a:buNone/>
            </a:pPr>
            <a:r>
              <a:rPr lang="en-US" sz="2400" b="1" dirty="0" err="1" smtClean="0"/>
              <a:t>g</a:t>
            </a:r>
            <a:endParaRPr lang="en-US" sz="2400" b="1" dirty="0" smtClean="0"/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r>
              <a:rPr lang="en-US" sz="2400" b="1" dirty="0" smtClean="0"/>
              <a:t>L</a:t>
            </a:r>
          </a:p>
          <a:p>
            <a:pPr algn="ctr">
              <a:buNone/>
            </a:pPr>
            <a:r>
              <a:rPr lang="en-US" sz="2400" b="1" dirty="0" err="1" smtClean="0"/>
              <a:t>e</a:t>
            </a:r>
            <a:endParaRPr lang="en-US" sz="2400" b="1" dirty="0" smtClean="0"/>
          </a:p>
          <a:p>
            <a:pPr algn="ctr">
              <a:buNone/>
            </a:pPr>
            <a:r>
              <a:rPr lang="en-US" sz="2400" b="1" dirty="0" smtClean="0"/>
              <a:t>a</a:t>
            </a:r>
          </a:p>
          <a:p>
            <a:pPr algn="ctr">
              <a:buNone/>
            </a:pPr>
            <a:r>
              <a:rPr lang="en-US" sz="2400" b="1" dirty="0" err="1" smtClean="0"/>
              <a:t>v</a:t>
            </a:r>
            <a:endParaRPr lang="en-US" sz="2400" b="1" dirty="0" smtClean="0"/>
          </a:p>
          <a:p>
            <a:pPr algn="ctr">
              <a:buNone/>
            </a:pPr>
            <a:r>
              <a:rPr lang="en-US" sz="2400" b="1" dirty="0" err="1" smtClean="0"/>
              <a:t>e</a:t>
            </a:r>
            <a:endParaRPr lang="en-US" sz="2400" b="1" dirty="0" smtClean="0"/>
          </a:p>
          <a:p>
            <a:pPr algn="ctr">
              <a:buNone/>
            </a:pPr>
            <a:r>
              <a:rPr lang="en-US" sz="2400" b="1" dirty="0" err="1" smtClean="0"/>
              <a:t>s</a:t>
            </a:r>
            <a:endParaRPr lang="en-US" sz="2400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962400" y="2362200"/>
            <a:ext cx="5181600" cy="3657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effect does the structure of this poem</a:t>
            </a:r>
            <a:r>
              <a:rPr kumimoji="0" lang="en-US" sz="5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have on you?</a:t>
            </a:r>
            <a:endParaRPr kumimoji="0" lang="en-US" sz="5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46038"/>
            <a:ext cx="85344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Prepare and Present an Oral Interpretation (5 min)</a:t>
            </a:r>
          </a:p>
        </p:txBody>
      </p:sp>
      <p:grpSp>
        <p:nvGrpSpPr>
          <p:cNvPr id="2" name="Group 6"/>
          <p:cNvGrpSpPr/>
          <p:nvPr/>
        </p:nvGrpSpPr>
        <p:grpSpPr>
          <a:xfrm>
            <a:off x="4851400" y="762000"/>
            <a:ext cx="3606800" cy="5969000"/>
            <a:chOff x="4394200" y="660400"/>
            <a:chExt cx="3606800" cy="5969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4200" y="1651410"/>
              <a:ext cx="3606800" cy="49779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4200" y="660400"/>
              <a:ext cx="3606800" cy="116840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152400" y="2234148"/>
            <a:ext cx="48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Based on your understanding of the poem and your understanding of how the effect that the </a:t>
            </a:r>
            <a:r>
              <a:rPr lang="en-US" sz="3000" b="1" dirty="0" smtClean="0"/>
              <a:t>structure</a:t>
            </a:r>
            <a:r>
              <a:rPr lang="en-US" sz="3000" dirty="0" smtClean="0"/>
              <a:t> and </a:t>
            </a:r>
            <a:r>
              <a:rPr lang="en-US" sz="3000" b="1" dirty="0" smtClean="0"/>
              <a:t>literary devices</a:t>
            </a:r>
            <a:r>
              <a:rPr lang="en-US" sz="3000" dirty="0" smtClean="0"/>
              <a:t> have on you,</a:t>
            </a:r>
          </a:p>
          <a:p>
            <a:endParaRPr lang="en-US" sz="3000" dirty="0" smtClean="0"/>
          </a:p>
          <a:p>
            <a:r>
              <a:rPr lang="en-US" sz="3000" dirty="0" smtClean="0"/>
              <a:t>Prepare and present an oral interpretation of this poem </a:t>
            </a:r>
            <a:r>
              <a:rPr lang="en-US" sz="3000" dirty="0" err="1" smtClean="0">
                <a:sym typeface="Wingdings"/>
              </a:rPr>
              <a:t></a:t>
            </a:r>
            <a:endParaRPr lang="en-US" sz="30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228600" y="609600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effect that </a:t>
            </a:r>
            <a:r>
              <a:rPr lang="en-US" b="1" dirty="0" smtClean="0"/>
              <a:t>structure</a:t>
            </a:r>
            <a:r>
              <a:rPr lang="en-US" dirty="0" smtClean="0"/>
              <a:t> and </a:t>
            </a:r>
            <a:r>
              <a:rPr lang="en-US" b="1" dirty="0" smtClean="0"/>
              <a:t>literary devices</a:t>
            </a:r>
            <a:r>
              <a:rPr lang="en-US" dirty="0" smtClean="0"/>
              <a:t> in a poem have on a reader by discussing the structure the author used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46038"/>
            <a:ext cx="85344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Listen to Brooks Oral Interpretation (5 min)</a:t>
            </a:r>
          </a:p>
        </p:txBody>
      </p:sp>
      <p:grpSp>
        <p:nvGrpSpPr>
          <p:cNvPr id="2" name="Group 6"/>
          <p:cNvGrpSpPr/>
          <p:nvPr/>
        </p:nvGrpSpPr>
        <p:grpSpPr>
          <a:xfrm>
            <a:off x="4851400" y="762000"/>
            <a:ext cx="3606800" cy="5969000"/>
            <a:chOff x="4394200" y="660400"/>
            <a:chExt cx="3606800" cy="5969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4200" y="1651410"/>
              <a:ext cx="3606800" cy="49779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4200" y="660400"/>
              <a:ext cx="3606800" cy="116840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152400" y="2234148"/>
            <a:ext cx="48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/>
              <a:t>Let’s listen to how Brooks herself reads this poem!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609600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effect that </a:t>
            </a:r>
            <a:r>
              <a:rPr lang="en-US" b="1" dirty="0" smtClean="0"/>
              <a:t>structure</a:t>
            </a:r>
            <a:r>
              <a:rPr lang="en-US" dirty="0" smtClean="0"/>
              <a:t> and </a:t>
            </a:r>
            <a:r>
              <a:rPr lang="en-US" b="1" dirty="0" smtClean="0"/>
              <a:t>literary devices</a:t>
            </a:r>
            <a:r>
              <a:rPr lang="en-US" dirty="0" smtClean="0"/>
              <a:t> in a poem have on a reader by discussing the structure the author used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46038"/>
            <a:ext cx="85344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How Does Structure Affect Meaning? (10 min)</a:t>
            </a:r>
          </a:p>
        </p:txBody>
      </p:sp>
      <p:grpSp>
        <p:nvGrpSpPr>
          <p:cNvPr id="2" name="Group 6"/>
          <p:cNvGrpSpPr/>
          <p:nvPr/>
        </p:nvGrpSpPr>
        <p:grpSpPr>
          <a:xfrm>
            <a:off x="4851400" y="762000"/>
            <a:ext cx="3606800" cy="5969000"/>
            <a:chOff x="4394200" y="660400"/>
            <a:chExt cx="3606800" cy="5969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4200" y="1651410"/>
              <a:ext cx="3606800" cy="49779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4200" y="660400"/>
              <a:ext cx="3606800" cy="116840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152400" y="2234148"/>
            <a:ext cx="48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/>
              <a:t>How does the structure affect the meaning?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609600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effect that </a:t>
            </a:r>
            <a:r>
              <a:rPr lang="en-US" b="1" dirty="0" smtClean="0"/>
              <a:t>structure</a:t>
            </a:r>
            <a:r>
              <a:rPr lang="en-US" dirty="0" smtClean="0"/>
              <a:t> and </a:t>
            </a:r>
            <a:r>
              <a:rPr lang="en-US" b="1" dirty="0" smtClean="0"/>
              <a:t>literary devices</a:t>
            </a:r>
            <a:r>
              <a:rPr lang="en-US" dirty="0" smtClean="0"/>
              <a:t> in a poem have on a reader by discussing the structure the author used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a poem from a prose version</a:t>
            </a:r>
          </a:p>
          <a:p>
            <a:pPr marL="2432304" lvl="3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7600" dirty="0" smtClean="0"/>
              <a:t>Discussing the structure the author used</a:t>
            </a:r>
          </a:p>
          <a:p>
            <a:pPr marL="2432304" lvl="3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7600" dirty="0" smtClean="0"/>
              <a:t>Annotating the text to identify </a:t>
            </a:r>
            <a:r>
              <a:rPr lang="en-US" sz="7600" b="1" dirty="0" smtClean="0"/>
              <a:t>literary devices</a:t>
            </a:r>
            <a:endParaRPr lang="en-US" sz="76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0" y="12954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effect that </a:t>
            </a:r>
            <a:r>
              <a:rPr lang="en-US" sz="2600" b="1" dirty="0" smtClean="0"/>
              <a:t>structure</a:t>
            </a:r>
            <a:r>
              <a:rPr lang="en-US" sz="2600" dirty="0" smtClean="0"/>
              <a:t> and </a:t>
            </a:r>
            <a:r>
              <a:rPr lang="en-US" sz="2600" b="1" dirty="0" smtClean="0"/>
              <a:t>literary devices</a:t>
            </a:r>
            <a:r>
              <a:rPr lang="en-US" sz="2600" dirty="0" smtClean="0"/>
              <a:t> in a poem have on a reader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447800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How did the structure of Brooks’ poem </a:t>
            </a:r>
            <a:r>
              <a:rPr lang="en-US" sz="5000" i="1" dirty="0" smtClean="0"/>
              <a:t>We Real Cool</a:t>
            </a:r>
            <a:r>
              <a:rPr lang="en-US" sz="5000" dirty="0" smtClean="0"/>
              <a:t> affect you?</a:t>
            </a:r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Structure in Poetry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3.6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638800"/>
          </a:xfrm>
        </p:spPr>
        <p:txBody>
          <a:bodyPr>
            <a:normAutofit fontScale="85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the Prose Version (2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Where Would You Make Line Breaks? (7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Gwendolyn Brooks Version (2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The Effect of Brooks’ Structure (7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Literary Devices Does She Use?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Prepare and Present an Oral Interpretation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Listen to Brooks Oral Interpretation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How Does Structure Affect Meaning?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a poem from a prose version</a:t>
            </a:r>
          </a:p>
          <a:p>
            <a:pPr marL="2432304" lvl="3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7600" dirty="0" smtClean="0"/>
              <a:t>Discussing the structure the author used</a:t>
            </a:r>
          </a:p>
          <a:p>
            <a:pPr marL="2432304" lvl="3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7600" dirty="0" smtClean="0"/>
              <a:t>Annotating the text to identify </a:t>
            </a:r>
            <a:r>
              <a:rPr lang="en-US" sz="7600" b="1" dirty="0" smtClean="0"/>
              <a:t>literary devices</a:t>
            </a:r>
            <a:endParaRPr lang="en-US" sz="76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effect that </a:t>
            </a:r>
            <a:r>
              <a:rPr lang="en-US" sz="2600" b="1" dirty="0" smtClean="0"/>
              <a:t>structure</a:t>
            </a:r>
            <a:r>
              <a:rPr lang="en-US" sz="2600" dirty="0" smtClean="0"/>
              <a:t> and </a:t>
            </a:r>
            <a:r>
              <a:rPr lang="en-US" sz="2600" b="1" dirty="0" smtClean="0"/>
              <a:t>literary devices</a:t>
            </a:r>
            <a:r>
              <a:rPr lang="en-US" sz="2600" dirty="0" smtClean="0"/>
              <a:t> in a poem have on a reader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the Prose Version (2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1091148"/>
            <a:ext cx="533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/>
              <a:t>Prose Version</a:t>
            </a:r>
            <a:r>
              <a:rPr lang="en-US" sz="3000" dirty="0" smtClean="0"/>
              <a:t>:</a:t>
            </a:r>
          </a:p>
          <a:p>
            <a:endParaRPr lang="en-US" sz="3000" dirty="0" smtClean="0"/>
          </a:p>
          <a:p>
            <a:r>
              <a:rPr lang="en-US" sz="3000" i="1" dirty="0" smtClean="0"/>
              <a:t>The Pool Players.  Seven at the Golden Shovel.</a:t>
            </a:r>
            <a:r>
              <a:rPr lang="en-US" sz="3000" dirty="0" smtClean="0"/>
              <a:t> We real cool.  We Left school.  We Lurk late.  We Strike straight. We Sing sin. We Thin gin. We Jazz June. We Die soon.</a:t>
            </a:r>
            <a:endParaRPr lang="en-US" sz="3000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5867400" y="2247543"/>
            <a:ext cx="3124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Ordinary written or spoken language that uses formal sentences and paragraphs</a:t>
            </a:r>
            <a:endParaRPr lang="en-US" sz="3000" i="1" dirty="0" smtClean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05400" y="1274802"/>
            <a:ext cx="533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What does </a:t>
            </a:r>
            <a:r>
              <a:rPr lang="en-US" sz="3000" b="1" dirty="0" smtClean="0">
                <a:solidFill>
                  <a:srgbClr val="FF0000"/>
                </a:solidFill>
              </a:rPr>
              <a:t>prose</a:t>
            </a:r>
            <a:r>
              <a:rPr lang="en-US" sz="3000" dirty="0" smtClean="0">
                <a:solidFill>
                  <a:srgbClr val="FF0000"/>
                </a:solidFill>
              </a:rPr>
              <a:t> mean?</a:t>
            </a:r>
            <a:endParaRPr lang="en-US" sz="3000" i="1" dirty="0" smtClean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effect that </a:t>
            </a:r>
            <a:r>
              <a:rPr lang="en-US" b="1" dirty="0" smtClean="0"/>
              <a:t>structure</a:t>
            </a:r>
            <a:r>
              <a:rPr lang="en-US" dirty="0" smtClean="0"/>
              <a:t> and </a:t>
            </a:r>
            <a:r>
              <a:rPr lang="en-US" b="1" dirty="0" smtClean="0"/>
              <a:t>literary devices</a:t>
            </a:r>
            <a:r>
              <a:rPr lang="en-US" dirty="0" smtClean="0"/>
              <a:t> in a poem have on a reader by discussing the structure the author used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/>
            <a:r>
              <a:rPr lang="en-US" sz="3000" dirty="0" smtClean="0"/>
              <a:t>Where Would You Make Line Breaks? (7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905000"/>
            <a:ext cx="4343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/>
              <a:t>Prose Version</a:t>
            </a:r>
            <a:r>
              <a:rPr lang="en-US" sz="3000" dirty="0" smtClean="0"/>
              <a:t>:</a:t>
            </a:r>
          </a:p>
          <a:p>
            <a:endParaRPr lang="en-US" sz="3000" dirty="0" smtClean="0"/>
          </a:p>
          <a:p>
            <a:r>
              <a:rPr lang="en-US" sz="3000" i="1" dirty="0" smtClean="0"/>
              <a:t>The Pool Players.  Seven at the Golden Shovel.</a:t>
            </a:r>
            <a:r>
              <a:rPr lang="en-US" sz="3000" dirty="0" smtClean="0"/>
              <a:t> We real cool.  We Left school.  We Lurk late.  We Strike straight. We Sing sin. We Thin gin. We Jazz June. We Die soon.</a:t>
            </a:r>
            <a:endParaRPr lang="en-US" sz="3000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4800600" y="1729264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Rewrite the Prose version into a poem that has </a:t>
            </a:r>
            <a:r>
              <a:rPr lang="en-US" sz="3000" b="1" dirty="0" smtClean="0"/>
              <a:t>stanzas</a:t>
            </a:r>
            <a:r>
              <a:rPr lang="en-US" sz="3000" dirty="0" smtClean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4800600" y="4114800"/>
            <a:ext cx="4343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What is a </a:t>
            </a:r>
            <a:r>
              <a:rPr lang="en-US" sz="3000" b="1" dirty="0" smtClean="0">
                <a:solidFill>
                  <a:srgbClr val="FF0000"/>
                </a:solidFill>
              </a:rPr>
              <a:t>stanza</a:t>
            </a:r>
            <a:r>
              <a:rPr lang="en-US" sz="30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" name="Rectangle 6"/>
          <p:cNvSpPr/>
          <p:nvPr/>
        </p:nvSpPr>
        <p:spPr>
          <a:xfrm>
            <a:off x="4800600" y="4876800"/>
            <a:ext cx="434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 group of lines that form a unit within a poem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8014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effect that </a:t>
            </a:r>
            <a:r>
              <a:rPr lang="en-US" b="1" dirty="0" smtClean="0"/>
              <a:t>structure</a:t>
            </a:r>
            <a:r>
              <a:rPr lang="en-US" dirty="0" smtClean="0"/>
              <a:t> and </a:t>
            </a:r>
            <a:r>
              <a:rPr lang="en-US" b="1" dirty="0" smtClean="0"/>
              <a:t>literary devices</a:t>
            </a:r>
            <a:r>
              <a:rPr lang="en-US" dirty="0" smtClean="0"/>
              <a:t> in a poem have on a reader by discussing the structure the author used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Gwendolyn Brooks Version (2 min)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851400" y="762000"/>
            <a:ext cx="3606800" cy="5969000"/>
            <a:chOff x="4394200" y="660400"/>
            <a:chExt cx="3606800" cy="5969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4200" y="1651410"/>
              <a:ext cx="3606800" cy="49779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4200" y="660400"/>
              <a:ext cx="3606800" cy="116840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381000" y="2722602"/>
            <a:ext cx="4343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This is Brooks’ version.</a:t>
            </a:r>
            <a:endParaRPr lang="en-US" sz="3000" i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228600" y="609600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effect that </a:t>
            </a:r>
            <a:r>
              <a:rPr lang="en-US" b="1" dirty="0" smtClean="0"/>
              <a:t>structure</a:t>
            </a:r>
            <a:r>
              <a:rPr lang="en-US" dirty="0" smtClean="0"/>
              <a:t> and </a:t>
            </a:r>
            <a:r>
              <a:rPr lang="en-US" b="1" dirty="0" smtClean="0"/>
              <a:t>literary devices</a:t>
            </a:r>
            <a:r>
              <a:rPr lang="en-US" dirty="0" smtClean="0"/>
              <a:t> in a poem have on a reader by discussing the structure the author used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46038"/>
            <a:ext cx="85344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The Effect of Brooks’ Structure (7 min)</a:t>
            </a:r>
          </a:p>
        </p:txBody>
      </p:sp>
      <p:grpSp>
        <p:nvGrpSpPr>
          <p:cNvPr id="2" name="Group 6"/>
          <p:cNvGrpSpPr/>
          <p:nvPr/>
        </p:nvGrpSpPr>
        <p:grpSpPr>
          <a:xfrm>
            <a:off x="4851400" y="762000"/>
            <a:ext cx="3606800" cy="5969000"/>
            <a:chOff x="4394200" y="660400"/>
            <a:chExt cx="3606800" cy="5969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4200" y="1651410"/>
              <a:ext cx="3606800" cy="49779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4200" y="660400"/>
              <a:ext cx="3606800" cy="116840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381000" y="2590800"/>
            <a:ext cx="4343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What effect does the authors poetic structure (her use of </a:t>
            </a:r>
            <a:r>
              <a:rPr lang="en-US" sz="3000" b="1" dirty="0" smtClean="0"/>
              <a:t>line breaks</a:t>
            </a:r>
            <a:r>
              <a:rPr lang="en-US" sz="3000" dirty="0" smtClean="0"/>
              <a:t> and </a:t>
            </a:r>
            <a:r>
              <a:rPr lang="en-US" sz="3000" b="1" dirty="0" smtClean="0"/>
              <a:t>stanzas</a:t>
            </a:r>
            <a:r>
              <a:rPr lang="en-US" sz="3000" dirty="0" smtClean="0"/>
              <a:t>) have on you?</a:t>
            </a:r>
            <a:endParaRPr lang="en-US" sz="3000" i="1" dirty="0" smtClean="0"/>
          </a:p>
        </p:txBody>
      </p:sp>
      <p:sp>
        <p:nvSpPr>
          <p:cNvPr id="7" name="Rectangle 6"/>
          <p:cNvSpPr/>
          <p:nvPr/>
        </p:nvSpPr>
        <p:spPr>
          <a:xfrm>
            <a:off x="228600" y="609600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effect that </a:t>
            </a:r>
            <a:r>
              <a:rPr lang="en-US" b="1" dirty="0" smtClean="0"/>
              <a:t>structure</a:t>
            </a:r>
            <a:r>
              <a:rPr lang="en-US" dirty="0" smtClean="0"/>
              <a:t> and </a:t>
            </a:r>
            <a:r>
              <a:rPr lang="en-US" b="1" dirty="0" smtClean="0"/>
              <a:t>literary devices</a:t>
            </a:r>
            <a:r>
              <a:rPr lang="en-US" dirty="0" smtClean="0"/>
              <a:t> in a poem have on a reader by discussing the structure the author used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46038"/>
            <a:ext cx="85344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What Literary Devices Does She Use? (10 min)</a:t>
            </a:r>
          </a:p>
        </p:txBody>
      </p:sp>
      <p:grpSp>
        <p:nvGrpSpPr>
          <p:cNvPr id="2" name="Group 6"/>
          <p:cNvGrpSpPr/>
          <p:nvPr/>
        </p:nvGrpSpPr>
        <p:grpSpPr>
          <a:xfrm>
            <a:off x="4851400" y="762000"/>
            <a:ext cx="3606800" cy="5969000"/>
            <a:chOff x="4394200" y="660400"/>
            <a:chExt cx="3606800" cy="5969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4200" y="1651410"/>
              <a:ext cx="3606800" cy="49779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4200" y="660400"/>
              <a:ext cx="3606800" cy="116840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76200" y="3471923"/>
            <a:ext cx="4800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What </a:t>
            </a:r>
            <a:r>
              <a:rPr lang="en-US" sz="3000" b="1" dirty="0" smtClean="0"/>
              <a:t>literary devices</a:t>
            </a:r>
            <a:r>
              <a:rPr lang="en-US" sz="3000" dirty="0" smtClean="0"/>
              <a:t> (also known as </a:t>
            </a:r>
            <a:r>
              <a:rPr lang="en-US" sz="3000" i="1" dirty="0" smtClean="0"/>
              <a:t>writing techniques</a:t>
            </a:r>
            <a:r>
              <a:rPr lang="en-US" sz="3000" dirty="0" smtClean="0"/>
              <a:t>) does Brooks use?  </a:t>
            </a:r>
          </a:p>
          <a:p>
            <a:endParaRPr lang="en-US" sz="3000" i="1" dirty="0" smtClean="0"/>
          </a:p>
          <a:p>
            <a:r>
              <a:rPr lang="en-US" sz="3000" dirty="0" smtClean="0"/>
              <a:t>HINT: Use your Literary Device Glossary 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206</a:t>
            </a:r>
            <a:endParaRPr lang="en-US" sz="30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990600" y="609600"/>
            <a:ext cx="35814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effect that </a:t>
            </a:r>
            <a:r>
              <a:rPr lang="en-US" b="1" dirty="0" smtClean="0"/>
              <a:t>structure</a:t>
            </a:r>
            <a:r>
              <a:rPr lang="en-US" dirty="0" smtClean="0"/>
              <a:t> and </a:t>
            </a:r>
            <a:r>
              <a:rPr lang="en-US" b="1" dirty="0" smtClean="0"/>
              <a:t>literary devices</a:t>
            </a:r>
            <a:r>
              <a:rPr lang="en-US" dirty="0" smtClean="0"/>
              <a:t> in a poem have on a reader by discussing the structure the author used and by annotating the text to identify </a:t>
            </a:r>
            <a:r>
              <a:rPr lang="en-US" b="1" dirty="0" smtClean="0"/>
              <a:t>literary devices</a:t>
            </a:r>
            <a:endParaRPr lang="en-US" dirty="0" smtClean="0"/>
          </a:p>
          <a:p>
            <a:pPr marL="1088136" lvl="2" indent="-457200"/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807</Words>
  <Application>Microsoft Macintosh PowerPoint</Application>
  <PresentationFormat>On-screen Show (4:3)</PresentationFormat>
  <Paragraphs>127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Structure in Poetry</vt:lpstr>
      <vt:lpstr>PowerPoint Presentation</vt:lpstr>
      <vt:lpstr>Objectives (2 min)</vt:lpstr>
      <vt:lpstr>Read the Prose Version (2 min)</vt:lpstr>
      <vt:lpstr>Where Would You Make Line Breaks? (7 min)</vt:lpstr>
      <vt:lpstr>Read Gwendolyn Brooks Version (2 min)</vt:lpstr>
      <vt:lpstr>The Effect of Brooks’ Structure (7 min)</vt:lpstr>
      <vt:lpstr>What Literary Devices Does She Use? (10 min)</vt:lpstr>
      <vt:lpstr>Prepare and Present an Oral Interpretation (5 min)</vt:lpstr>
      <vt:lpstr>Listen to Brooks Oral Interpretation (5 min)</vt:lpstr>
      <vt:lpstr>How Does Structure Affect Meaning? (10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16</cp:revision>
  <dcterms:created xsi:type="dcterms:W3CDTF">2012-09-07T13:34:02Z</dcterms:created>
  <dcterms:modified xsi:type="dcterms:W3CDTF">2012-09-10T14:15:33Z</dcterms:modified>
</cp:coreProperties>
</file>