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4"/>
  </p:notesMasterIdLst>
  <p:sldIdLst>
    <p:sldId id="257" r:id="rId2"/>
    <p:sldId id="258" r:id="rId3"/>
    <p:sldId id="259" r:id="rId4"/>
    <p:sldId id="260" r:id="rId5"/>
    <p:sldId id="272" r:id="rId6"/>
    <p:sldId id="261" r:id="rId7"/>
    <p:sldId id="275" r:id="rId8"/>
    <p:sldId id="273" r:id="rId9"/>
    <p:sldId id="274" r:id="rId10"/>
    <p:sldId id="269" r:id="rId11"/>
    <p:sldId id="270" r:id="rId12"/>
    <p:sldId id="271" r:id="rId1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Objects="1">
      <p:cViewPr varScale="1">
        <p:scale>
          <a:sx n="36" d="100"/>
          <a:sy n="36" d="100"/>
        </p:scale>
        <p:origin x="-157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4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7" Type="http://schemas.openxmlformats.org/officeDocument/2006/relationships/slide" Target="slides/slide6.xml"/><Relationship Id="rId11" Type="http://schemas.openxmlformats.org/officeDocument/2006/relationships/slide" Target="slides/slide1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6" Type="http://schemas.openxmlformats.org/officeDocument/2006/relationships/presProps" Target="presProps.xml"/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0" Type="http://schemas.openxmlformats.org/officeDocument/2006/relationships/slide" Target="slides/slide9.xml"/><Relationship Id="rId5" Type="http://schemas.openxmlformats.org/officeDocument/2006/relationships/slide" Target="slides/slide4.xml"/><Relationship Id="rId15" Type="http://schemas.openxmlformats.org/officeDocument/2006/relationships/printerSettings" Target="printerSettings/printerSettings1.bin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19" Type="http://schemas.openxmlformats.org/officeDocument/2006/relationships/tableStyles" Target="tableStyles.xml"/><Relationship Id="rId2" Type="http://schemas.openxmlformats.org/officeDocument/2006/relationships/slide" Target="slides/slide1.xml"/><Relationship Id="rId9" Type="http://schemas.openxmlformats.org/officeDocument/2006/relationships/slide" Target="slides/slide8.xml"/><Relationship Id="rId3" Type="http://schemas.openxmlformats.org/officeDocument/2006/relationships/slide" Target="slides/slide2.xml"/><Relationship Id="rId18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1D04340-2BFA-AD43-9B38-2F1223F66C9F}" type="datetimeFigureOut">
              <a:rPr lang="en-US" smtClean="0"/>
              <a:t>9/10/12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694044E-70B9-534D-8266-1F60BD991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06437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CF3EB2-FBDC-6241-9199-C5B1AD455109}" type="datetimeFigureOut">
              <a:rPr lang="en-US" smtClean="0"/>
              <a:t>9/10/12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2388C-9EE6-5F4D-B1EA-FF46994BF0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CF3EB2-FBDC-6241-9199-C5B1AD455109}" type="datetimeFigureOut">
              <a:rPr lang="en-US" smtClean="0"/>
              <a:t>9/10/12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2388C-9EE6-5F4D-B1EA-FF46994BF0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CF3EB2-FBDC-6241-9199-C5B1AD455109}" type="datetimeFigureOut">
              <a:rPr lang="en-US" smtClean="0"/>
              <a:t>9/10/12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2388C-9EE6-5F4D-B1EA-FF46994BF0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CF3EB2-FBDC-6241-9199-C5B1AD455109}" type="datetimeFigureOut">
              <a:rPr lang="en-US" smtClean="0"/>
              <a:t>9/10/12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2388C-9EE6-5F4D-B1EA-FF46994BF0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CF3EB2-FBDC-6241-9199-C5B1AD455109}" type="datetimeFigureOut">
              <a:rPr lang="en-US" smtClean="0"/>
              <a:t>9/10/12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2388C-9EE6-5F4D-B1EA-FF46994BF0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CF3EB2-FBDC-6241-9199-C5B1AD455109}" type="datetimeFigureOut">
              <a:rPr lang="en-US" smtClean="0"/>
              <a:t>9/10/12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2388C-9EE6-5F4D-B1EA-FF46994BF0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CF3EB2-FBDC-6241-9199-C5B1AD455109}" type="datetimeFigureOut">
              <a:rPr lang="en-US" smtClean="0"/>
              <a:t>9/10/12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2388C-9EE6-5F4D-B1EA-FF46994BF0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CF3EB2-FBDC-6241-9199-C5B1AD455109}" type="datetimeFigureOut">
              <a:rPr lang="en-US" smtClean="0"/>
              <a:t>9/10/12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2388C-9EE6-5F4D-B1EA-FF46994BF0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CF3EB2-FBDC-6241-9199-C5B1AD455109}" type="datetimeFigureOut">
              <a:rPr lang="en-US" smtClean="0"/>
              <a:t>9/10/12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2388C-9EE6-5F4D-B1EA-FF46994BF0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CF3EB2-FBDC-6241-9199-C5B1AD455109}" type="datetimeFigureOut">
              <a:rPr lang="en-US" smtClean="0"/>
              <a:t>9/10/12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2388C-9EE6-5F4D-B1EA-FF46994BF0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CF3EB2-FBDC-6241-9199-C5B1AD455109}" type="datetimeFigureOut">
              <a:rPr lang="en-US" smtClean="0"/>
              <a:t>9/10/12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2388C-9EE6-5F4D-B1EA-FF46994BF0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0000">
                <a:alpha val="45000"/>
              </a:srgbClr>
            </a:gs>
            <a:gs pos="100000">
              <a:srgbClr val="FFFFFF">
                <a:alpha val="45000"/>
              </a:srgbClr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CF3EB2-FBDC-6241-9199-C5B1AD455109}" type="datetimeFigureOut">
              <a:rPr lang="en-US" smtClean="0"/>
              <a:t>9/10/12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62388C-9EE6-5F4D-B1EA-FF46994BF05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571500" y="-228600"/>
            <a:ext cx="8001000" cy="4648200"/>
          </a:xfrm>
        </p:spPr>
        <p:txBody>
          <a:bodyPr>
            <a:noAutofit/>
          </a:bodyPr>
          <a:lstStyle/>
          <a:p>
            <a:pPr algn="ctr">
              <a:buNone/>
            </a:pPr>
            <a:endParaRPr lang="en-US" sz="2500" dirty="0" smtClean="0"/>
          </a:p>
          <a:p>
            <a:pPr algn="ctr">
              <a:buNone/>
            </a:pPr>
            <a:endParaRPr lang="en-US" sz="2500" dirty="0" smtClean="0"/>
          </a:p>
          <a:p>
            <a:pPr algn="ctr">
              <a:buNone/>
            </a:pPr>
            <a:endParaRPr lang="en-US" sz="2500" dirty="0" smtClean="0"/>
          </a:p>
          <a:p>
            <a:pPr algn="ctr">
              <a:buNone/>
            </a:pPr>
            <a:r>
              <a:rPr lang="en-US" sz="2500" dirty="0" smtClean="0"/>
              <a:t>How old are you? 14, 15, 16, 17, 18, 19, 20?</a:t>
            </a:r>
          </a:p>
          <a:p>
            <a:pPr algn="ctr">
              <a:buNone/>
            </a:pPr>
            <a:endParaRPr lang="en-US" sz="2500" dirty="0"/>
          </a:p>
          <a:p>
            <a:pPr algn="ctr">
              <a:buNone/>
            </a:pPr>
            <a:r>
              <a:rPr lang="en-US" sz="2500" dirty="0" smtClean="0"/>
              <a:t>Compare your age to something else.</a:t>
            </a:r>
          </a:p>
          <a:p>
            <a:pPr algn="ctr">
              <a:buNone/>
            </a:pPr>
            <a:r>
              <a:rPr lang="en-US" sz="2500" dirty="0" smtClean="0"/>
              <a:t>For example: </a:t>
            </a:r>
          </a:p>
          <a:p>
            <a:pPr algn="ctr">
              <a:buNone/>
            </a:pPr>
            <a:r>
              <a:rPr lang="en-US" sz="2500" dirty="0" smtClean="0"/>
              <a:t>I</a:t>
            </a:r>
            <a:r>
              <a:rPr lang="fr-FR" sz="2500" dirty="0" smtClean="0"/>
              <a:t>’</a:t>
            </a:r>
            <a:r>
              <a:rPr lang="en-US" sz="2500" dirty="0" smtClean="0"/>
              <a:t>m 27</a:t>
            </a:r>
          </a:p>
          <a:p>
            <a:pPr algn="ctr">
              <a:buNone/>
            </a:pPr>
            <a:r>
              <a:rPr lang="en-US" sz="2500" dirty="0" smtClean="0"/>
              <a:t>So…I’d say, </a:t>
            </a:r>
            <a:r>
              <a:rPr lang="en-US" sz="2500" b="1" dirty="0" smtClean="0"/>
              <a:t>“27 is like apple pie.”</a:t>
            </a:r>
            <a:endParaRPr lang="en-US" sz="2500" b="1" dirty="0" smtClean="0"/>
          </a:p>
          <a:p>
            <a:pPr algn="ctr">
              <a:buNone/>
            </a:pPr>
            <a:r>
              <a:rPr lang="en-US" sz="2500" dirty="0" err="1" smtClean="0">
                <a:sym typeface="Wingdings"/>
              </a:rPr>
              <a:t></a:t>
            </a:r>
            <a:endParaRPr lang="en-US" sz="2500" dirty="0" smtClean="0"/>
          </a:p>
          <a:p>
            <a:pPr>
              <a:buNone/>
            </a:pPr>
            <a:r>
              <a:rPr lang="en-US" sz="2500" dirty="0" smtClean="0"/>
              <a:t>	</a:t>
            </a:r>
            <a:br>
              <a:rPr lang="en-US" sz="2500" dirty="0" smtClean="0"/>
            </a:br>
            <a:endParaRPr lang="en-US" sz="2500" dirty="0" smtClean="0"/>
          </a:p>
        </p:txBody>
      </p:sp>
      <p:sp>
        <p:nvSpPr>
          <p:cNvPr id="5" name="Title 2"/>
          <p:cNvSpPr txBox="1">
            <a:spLocks/>
          </p:cNvSpPr>
          <p:nvPr/>
        </p:nvSpPr>
        <p:spPr>
          <a:xfrm>
            <a:off x="2019300" y="274638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Do Now (5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2019300" y="274638"/>
            <a:ext cx="5524500" cy="639762"/>
          </a:xfrm>
          <a:ln>
            <a:solidFill>
              <a:schemeClr val="tx1"/>
            </a:solidFill>
          </a:ln>
        </p:spPr>
        <p:txBody>
          <a:bodyPr/>
          <a:lstStyle/>
          <a:p>
            <a:r>
              <a:rPr lang="en-US" sz="3000" dirty="0" smtClean="0"/>
              <a:t>Closing (</a:t>
            </a:r>
            <a:r>
              <a:rPr lang="en-US" sz="3000" dirty="0"/>
              <a:t>1</a:t>
            </a:r>
            <a:r>
              <a:rPr lang="en-US" sz="3000" dirty="0" smtClean="0"/>
              <a:t> min)</a:t>
            </a:r>
            <a:endParaRPr lang="en-US" sz="3000" dirty="0"/>
          </a:p>
        </p:txBody>
      </p:sp>
      <p:sp>
        <p:nvSpPr>
          <p:cNvPr id="4" name="Rectangle 3"/>
          <p:cNvSpPr/>
          <p:nvPr/>
        </p:nvSpPr>
        <p:spPr>
          <a:xfrm>
            <a:off x="2286000" y="-25494302"/>
            <a:ext cx="4572000" cy="313932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 smtClean="0"/>
              <a:t>Content (The knowledge you’ll master today)</a:t>
            </a:r>
          </a:p>
          <a:p>
            <a:r>
              <a:rPr lang="en-US" u="sng" dirty="0" smtClean="0"/>
              <a:t>SWBAT</a:t>
            </a:r>
            <a:r>
              <a:rPr lang="en-US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rough 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class-wide final-draft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Define the word “norm” and explain why it is important to have norms</a:t>
            </a:r>
          </a:p>
          <a:p>
            <a:pPr marL="1088136" lvl="2" indent="-457200">
              <a:buNone/>
            </a:pPr>
            <a:endParaRPr lang="en-US" b="1" dirty="0" smtClean="0"/>
          </a:p>
        </p:txBody>
      </p:sp>
      <p:sp>
        <p:nvSpPr>
          <p:cNvPr id="6" name="Rectangle 5"/>
          <p:cNvSpPr/>
          <p:nvPr/>
        </p:nvSpPr>
        <p:spPr>
          <a:xfrm>
            <a:off x="0" y="817602"/>
            <a:ext cx="8742261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65760" lvl="0" indent="-256032" algn="ctr" defTabSz="914400">
              <a:spcBef>
                <a:spcPts val="400"/>
              </a:spcBef>
              <a:buClr>
                <a:schemeClr val="accent1"/>
              </a:buClr>
              <a:buSzPct val="68000"/>
              <a:buFont typeface="Wingdings 3"/>
              <a:buChar char=""/>
              <a:defRPr/>
            </a:pPr>
            <a:r>
              <a:rPr lang="en-US" sz="3000" dirty="0" smtClean="0">
                <a:solidFill>
                  <a:srgbClr val="FF0000"/>
                </a:solidFill>
              </a:rPr>
              <a:t>Did you master the following objectives?</a:t>
            </a:r>
          </a:p>
        </p:txBody>
      </p:sp>
      <p:sp>
        <p:nvSpPr>
          <p:cNvPr id="10" name="Content Placeholder 1"/>
          <p:cNvSpPr txBox="1">
            <a:spLocks/>
          </p:cNvSpPr>
          <p:nvPr/>
        </p:nvSpPr>
        <p:spPr>
          <a:xfrm>
            <a:off x="0" y="3657600"/>
            <a:ext cx="9144000" cy="3505200"/>
          </a:xfrm>
          <a:prstGeom prst="rect">
            <a:avLst/>
          </a:prstGeom>
        </p:spPr>
        <p:txBody>
          <a:bodyPr vert="horz" lIns="91440" tIns="45720" rIns="91440" bIns="45720" rtlCol="0">
            <a:normAutofit fontScale="25000" lnSpcReduction="20000"/>
          </a:bodyPr>
          <a:lstStyle/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Char char="•"/>
              <a:tabLst/>
              <a:defRPr/>
            </a:pPr>
            <a:endParaRPr kumimoji="0" lang="en-US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1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Language (How you will master the knowledge)</a:t>
            </a:r>
          </a:p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8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en-US" sz="80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By:</a:t>
            </a: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117854" marR="0" lvl="2" indent="-5143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+mj-lt"/>
              <a:buAutoNum type="arabicPeriod"/>
              <a:tabLst/>
              <a:defRPr/>
            </a:pPr>
            <a:r>
              <a:rPr kumimoji="0" lang="en-US" sz="10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Annotating the text</a:t>
            </a:r>
          </a:p>
          <a:p>
            <a:pPr marL="1117854" marR="0" lvl="2" indent="-5143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+mj-lt"/>
              <a:buAutoNum type="arabicPeriod"/>
              <a:tabLst/>
              <a:defRPr/>
            </a:pPr>
            <a:r>
              <a:rPr kumimoji="0" lang="en-US" sz="10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Discussing the text</a:t>
            </a:r>
          </a:p>
          <a:p>
            <a:pPr marL="1575054" marR="0" lvl="3" indent="-5143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+mj-lt"/>
              <a:buAutoNum type="alphaLcParenR"/>
              <a:tabLst/>
              <a:defRPr/>
            </a:pPr>
            <a:r>
              <a:rPr kumimoji="0" lang="en-US" sz="10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Writing notes in a graphic organizer</a:t>
            </a:r>
          </a:p>
          <a:p>
            <a:pPr marL="1575054" marR="0" lvl="3" indent="-5143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+mj-lt"/>
              <a:buAutoNum type="alphaLcParenR"/>
              <a:tabLst/>
              <a:defRPr/>
            </a:pPr>
            <a:r>
              <a:rPr kumimoji="0" lang="en-US" sz="10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Writing a response to a writing prompt</a:t>
            </a:r>
          </a:p>
          <a:p>
            <a:pPr marL="1117854" marR="0" lvl="2" indent="-5143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+mj-lt"/>
              <a:buAutoNum type="arabicPeriod"/>
              <a:tabLst/>
              <a:defRPr/>
            </a:pP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0" y="1143000"/>
            <a:ext cx="9220200" cy="38318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900" dirty="0" smtClean="0"/>
              <a:t>Content (The knowledge you’ll master today)</a:t>
            </a:r>
          </a:p>
          <a:p>
            <a:r>
              <a:rPr lang="en-US" sz="2000" u="sng" dirty="0" smtClean="0"/>
              <a:t>SWBAT</a:t>
            </a:r>
            <a:r>
              <a:rPr lang="en-US" sz="2000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sz="2600" dirty="0" smtClean="0"/>
              <a:t>Identify </a:t>
            </a:r>
            <a:r>
              <a:rPr lang="en-US" sz="2600" b="1" dirty="0" smtClean="0"/>
              <a:t>similes </a:t>
            </a:r>
            <a:r>
              <a:rPr lang="en-US" sz="2600" dirty="0" smtClean="0"/>
              <a:t>and </a:t>
            </a:r>
            <a:r>
              <a:rPr lang="en-US" sz="2600" b="1" dirty="0" smtClean="0"/>
              <a:t>hyperboles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sz="2800" dirty="0" smtClean="0"/>
              <a:t>Analyze the author’s </a:t>
            </a:r>
            <a:r>
              <a:rPr lang="en-US" sz="2800" b="1" dirty="0" smtClean="0"/>
              <a:t>diction</a:t>
            </a:r>
            <a:r>
              <a:rPr lang="en-US" sz="2800" dirty="0" smtClean="0"/>
              <a:t>, </a:t>
            </a:r>
            <a:r>
              <a:rPr lang="en-US" sz="2800" b="1" dirty="0" smtClean="0"/>
              <a:t>syntax</a:t>
            </a:r>
            <a:r>
              <a:rPr lang="en-US" sz="2800" dirty="0" smtClean="0"/>
              <a:t>, use of </a:t>
            </a:r>
            <a:r>
              <a:rPr lang="en-US" sz="2800" b="1" dirty="0" smtClean="0"/>
              <a:t>imagery</a:t>
            </a:r>
            <a:r>
              <a:rPr lang="en-US" sz="2800" dirty="0" smtClean="0"/>
              <a:t>, and the author’s </a:t>
            </a:r>
            <a:r>
              <a:rPr lang="en-US" sz="2800" b="1" dirty="0" smtClean="0"/>
              <a:t>tone</a:t>
            </a:r>
            <a:endParaRPr lang="en-US" sz="2800" dirty="0" smtClean="0"/>
          </a:p>
          <a:p>
            <a:pPr marL="1088136" lvl="2" indent="-457200">
              <a:buFont typeface="+mj-lt"/>
              <a:buAutoNum type="arabicPeriod"/>
            </a:pPr>
            <a:endParaRPr lang="en-US" sz="2600" b="1" dirty="0" smtClean="0"/>
          </a:p>
          <a:p>
            <a:pPr marL="1088136" lvl="2" indent="-457200">
              <a:buFont typeface="+mj-lt"/>
              <a:buAutoNum type="arabicPeriod"/>
            </a:pPr>
            <a:endParaRPr lang="en-US" sz="2600" b="1" dirty="0" smtClean="0"/>
          </a:p>
          <a:p>
            <a:pPr marL="1088136" lvl="2" indent="-457200"/>
            <a:endParaRPr lang="en-US" sz="2000" b="1" dirty="0" smtClean="0"/>
          </a:p>
          <a:p>
            <a:pPr marL="1088136" lvl="2" indent="-457200"/>
            <a:endParaRPr lang="en-US" sz="2000" b="1" dirty="0"/>
          </a:p>
          <a:p>
            <a:pPr marL="1088136" lvl="2" indent="-457200"/>
            <a:endParaRPr lang="en-US" sz="1000" b="1" dirty="0" smtClean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p"/>
      <p:bldP spid="11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2"/>
          <p:cNvSpPr txBox="1">
            <a:spLocks/>
          </p:cNvSpPr>
          <p:nvPr/>
        </p:nvSpPr>
        <p:spPr>
          <a:xfrm>
            <a:off x="2019300" y="274638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Exit Slip (3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752600" y="1447800"/>
            <a:ext cx="6096000" cy="3939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lvl="2" algn="ctr"/>
            <a:r>
              <a:rPr lang="en-US" sz="5000" dirty="0" smtClean="0"/>
              <a:t>How would you describe Cisneros’ voice in the essay </a:t>
            </a:r>
            <a:r>
              <a:rPr lang="en-US" sz="5000" i="1" dirty="0" smtClean="0"/>
              <a:t>Eleven</a:t>
            </a:r>
            <a:r>
              <a:rPr lang="en-US" sz="5000" dirty="0" smtClean="0"/>
              <a:t>?</a:t>
            </a:r>
          </a:p>
          <a:p>
            <a:pPr algn="ctr"/>
            <a:endParaRPr lang="en-US" sz="5000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228600" y="1325562"/>
            <a:ext cx="8915400" cy="1005702"/>
          </a:xfrm>
        </p:spPr>
        <p:txBody>
          <a:bodyPr anchor="t">
            <a:noAutofit/>
          </a:bodyPr>
          <a:lstStyle/>
          <a:p>
            <a:pPr algn="ctr">
              <a:buNone/>
            </a:pPr>
            <a:r>
              <a:rPr lang="en-US" sz="2000" dirty="0" smtClean="0"/>
              <a:t>Your 5-point daily participation grade is based on </a:t>
            </a:r>
            <a:r>
              <a:rPr lang="en-US" sz="2000" dirty="0" err="1" smtClean="0"/>
              <a:t>CLA’s</a:t>
            </a:r>
            <a:r>
              <a:rPr lang="en-US" sz="2000" dirty="0" smtClean="0"/>
              <a:t> core-values:</a:t>
            </a:r>
          </a:p>
          <a:p>
            <a:pPr algn="ctr">
              <a:buNone/>
            </a:pPr>
            <a:r>
              <a:rPr lang="en-US" sz="2400" b="1" dirty="0" smtClean="0"/>
              <a:t>CLA Students are S.M.A.R.T.</a:t>
            </a:r>
          </a:p>
        </p:txBody>
      </p:sp>
      <p:sp>
        <p:nvSpPr>
          <p:cNvPr id="5" name="Title 2"/>
          <p:cNvSpPr txBox="1">
            <a:spLocks/>
          </p:cNvSpPr>
          <p:nvPr/>
        </p:nvSpPr>
        <p:spPr>
          <a:xfrm>
            <a:off x="914400" y="76200"/>
            <a:ext cx="76200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SMART (Participation) Grade (5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0" y="5638800"/>
            <a:ext cx="9067800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sz="4000" dirty="0" smtClean="0"/>
              <a:t>What do you deserve today?</a:t>
            </a:r>
            <a:endParaRPr lang="en-US" sz="2800" dirty="0" smtClean="0"/>
          </a:p>
          <a:p>
            <a:pPr algn="r">
              <a:buNone/>
            </a:pPr>
            <a:r>
              <a:rPr lang="en-US" dirty="0" smtClean="0"/>
              <a:t>*One point for each core-value (5 points possible each day).  I reserve the right to change these grades.</a:t>
            </a:r>
          </a:p>
        </p:txBody>
      </p:sp>
      <p:sp>
        <p:nvSpPr>
          <p:cNvPr id="6" name="Rectangle 5"/>
          <p:cNvSpPr/>
          <p:nvPr/>
        </p:nvSpPr>
        <p:spPr>
          <a:xfrm>
            <a:off x="3124200" y="2443797"/>
            <a:ext cx="3048000" cy="311880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S </a:t>
            </a:r>
            <a:r>
              <a:rPr lang="en-US" sz="3000" dirty="0" smtClean="0"/>
              <a:t>= Self-Controlled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M </a:t>
            </a:r>
            <a:r>
              <a:rPr lang="en-US" sz="3000" dirty="0" smtClean="0"/>
              <a:t>= Motivated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A </a:t>
            </a:r>
            <a:r>
              <a:rPr lang="en-US" sz="3000" dirty="0" smtClean="0"/>
              <a:t>= Accountable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R </a:t>
            </a:r>
            <a:r>
              <a:rPr lang="en-US" sz="3000" dirty="0" smtClean="0"/>
              <a:t>= Respectful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T </a:t>
            </a:r>
            <a:r>
              <a:rPr lang="en-US" sz="3000" dirty="0" smtClean="0"/>
              <a:t>= Timely</a:t>
            </a:r>
          </a:p>
        </p:txBody>
      </p:sp>
      <p:sp>
        <p:nvSpPr>
          <p:cNvPr id="7" name="Rectangle 6"/>
          <p:cNvSpPr/>
          <p:nvPr/>
        </p:nvSpPr>
        <p:spPr>
          <a:xfrm>
            <a:off x="1219200" y="697468"/>
            <a:ext cx="73152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dirty="0" smtClean="0"/>
              <a:t>Each day </a:t>
            </a:r>
            <a:r>
              <a:rPr lang="en-US" b="1" dirty="0" smtClean="0"/>
              <a:t>YOU</a:t>
            </a:r>
            <a:r>
              <a:rPr lang="en-US" dirty="0" smtClean="0"/>
              <a:t> will decide the grade you deserve.*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87575"/>
            <a:ext cx="7772400" cy="1470025"/>
          </a:xfrm>
        </p:spPr>
        <p:txBody>
          <a:bodyPr>
            <a:normAutofit/>
          </a:bodyPr>
          <a:lstStyle/>
          <a:p>
            <a:pPr algn="ctr"/>
            <a:r>
              <a:rPr lang="en-US" sz="6000" dirty="0" smtClean="0"/>
              <a:t>Short Story: </a:t>
            </a:r>
            <a:r>
              <a:rPr lang="en-US" sz="6000" i="1" dirty="0" smtClean="0"/>
              <a:t>Eleven</a:t>
            </a:r>
            <a:endParaRPr lang="en-US" sz="6000" dirty="0"/>
          </a:p>
        </p:txBody>
      </p:sp>
      <p:sp>
        <p:nvSpPr>
          <p:cNvPr id="3" name="Title 1"/>
          <p:cNvSpPr txBox="1">
            <a:spLocks/>
          </p:cNvSpPr>
          <p:nvPr/>
        </p:nvSpPr>
        <p:spPr>
          <a:xfrm>
            <a:off x="685800" y="3711575"/>
            <a:ext cx="7772400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4400" dirty="0" smtClean="0">
                <a:latin typeface="+mj-lt"/>
                <a:ea typeface="+mj-ea"/>
                <a:cs typeface="+mj-cs"/>
                <a:sym typeface="Wingdings"/>
              </a:rPr>
              <a:t>Activity </a:t>
            </a:r>
            <a:r>
              <a:rPr lang="en-US" sz="4400" dirty="0" smtClean="0">
                <a:latin typeface="+mj-lt"/>
                <a:ea typeface="+mj-ea"/>
                <a:cs typeface="+mj-cs"/>
                <a:sym typeface="Wingdings"/>
              </a:rPr>
              <a:t>1.7</a:t>
            </a:r>
            <a:endParaRPr kumimoji="0" lang="en-US" sz="4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  <a:sym typeface="Wingding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  <a:sym typeface="Wingdings"/>
              </a:rPr>
              <a:t></a:t>
            </a:r>
            <a:endParaRPr kumimoji="0" lang="en-US" sz="4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066800"/>
            <a:ext cx="8686800" cy="5638800"/>
          </a:xfrm>
        </p:spPr>
        <p:txBody>
          <a:bodyPr>
            <a:normAutofit fontScale="85000" lnSpcReduction="20000"/>
          </a:bodyPr>
          <a:lstStyle/>
          <a:p>
            <a:pPr marL="624078" indent="-514350">
              <a:buFont typeface="+mj-lt"/>
              <a:buAutoNum type="arabicPeriod"/>
            </a:pPr>
            <a:r>
              <a:rPr lang="en-US" dirty="0" smtClean="0"/>
              <a:t>Do Now (5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Objectives (2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Guided Reading of </a:t>
            </a:r>
            <a:r>
              <a:rPr lang="en-US" i="1" dirty="0" smtClean="0"/>
              <a:t>Eleven</a:t>
            </a:r>
            <a:r>
              <a:rPr lang="en-US" dirty="0" smtClean="0"/>
              <a:t> (7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Close Reading of </a:t>
            </a:r>
            <a:r>
              <a:rPr lang="en-US" i="1" dirty="0" smtClean="0"/>
              <a:t>Eleven</a:t>
            </a:r>
            <a:r>
              <a:rPr lang="en-US" dirty="0" smtClean="0"/>
              <a:t> (15 min total)</a:t>
            </a:r>
          </a:p>
          <a:p>
            <a:pPr marL="1024128" lvl="1" indent="-514350">
              <a:buFont typeface="+mj-lt"/>
              <a:buAutoNum type="alphaLcParenR"/>
            </a:pPr>
            <a:r>
              <a:rPr lang="en-US" dirty="0" smtClean="0"/>
              <a:t>Identify </a:t>
            </a:r>
            <a:r>
              <a:rPr lang="en-US" b="1" dirty="0" smtClean="0"/>
              <a:t>similes</a:t>
            </a:r>
            <a:r>
              <a:rPr lang="en-US" dirty="0" smtClean="0"/>
              <a:t> and </a:t>
            </a:r>
            <a:r>
              <a:rPr lang="en-US" b="1" dirty="0" smtClean="0"/>
              <a:t>hyperboles</a:t>
            </a:r>
            <a:endParaRPr lang="en-US" dirty="0" smtClean="0"/>
          </a:p>
          <a:p>
            <a:pPr marL="1024128" lvl="1" indent="-514350">
              <a:buFont typeface="+mj-lt"/>
              <a:buAutoNum type="alphaLcParenR"/>
            </a:pPr>
            <a:r>
              <a:rPr lang="en-US" dirty="0" smtClean="0"/>
              <a:t>Analyze the author’s </a:t>
            </a:r>
            <a:r>
              <a:rPr lang="en-US" b="1" dirty="0" smtClean="0"/>
              <a:t>diction</a:t>
            </a:r>
            <a:r>
              <a:rPr lang="en-US" dirty="0" smtClean="0"/>
              <a:t>, </a:t>
            </a:r>
            <a:r>
              <a:rPr lang="en-US" b="1" dirty="0" smtClean="0"/>
              <a:t>syntax</a:t>
            </a:r>
            <a:r>
              <a:rPr lang="en-US" dirty="0" smtClean="0"/>
              <a:t>, use of </a:t>
            </a:r>
            <a:r>
              <a:rPr lang="en-US" b="1" dirty="0" smtClean="0"/>
              <a:t>imagery</a:t>
            </a:r>
            <a:r>
              <a:rPr lang="en-US" dirty="0" smtClean="0"/>
              <a:t>, and the author’s </a:t>
            </a:r>
            <a:r>
              <a:rPr lang="en-US" b="1" dirty="0" smtClean="0"/>
              <a:t>tone</a:t>
            </a:r>
            <a:endParaRPr lang="en-US" dirty="0" smtClean="0"/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Write Tools Method (5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Outline </a:t>
            </a:r>
            <a:r>
              <a:rPr lang="en-US" dirty="0" smtClean="0"/>
              <a:t>Response to p. 18 prompt </a:t>
            </a:r>
            <a:r>
              <a:rPr lang="en-US" dirty="0" smtClean="0"/>
              <a:t>(</a:t>
            </a:r>
            <a:r>
              <a:rPr lang="en-US" dirty="0"/>
              <a:t>5</a:t>
            </a:r>
            <a:r>
              <a:rPr lang="en-US" dirty="0" smtClean="0"/>
              <a:t> </a:t>
            </a:r>
            <a:r>
              <a:rPr lang="en-US" dirty="0" smtClean="0"/>
              <a:t>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Write Response to p.18 prompt (15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Closing (1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Exit Slip (2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Participation Grades (3 min)</a:t>
            </a:r>
            <a:endParaRPr lang="en-US" dirty="0"/>
          </a:p>
        </p:txBody>
      </p:sp>
      <p:sp>
        <p:nvSpPr>
          <p:cNvPr id="4" name="Title 2"/>
          <p:cNvSpPr txBox="1">
            <a:spLocks/>
          </p:cNvSpPr>
          <p:nvPr/>
        </p:nvSpPr>
        <p:spPr>
          <a:xfrm>
            <a:off x="2019300" y="274638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Agenda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2019300" y="274638"/>
            <a:ext cx="5524500" cy="639762"/>
          </a:xfrm>
          <a:ln>
            <a:solidFill>
              <a:schemeClr val="tx1"/>
            </a:solidFill>
          </a:ln>
        </p:spPr>
        <p:txBody>
          <a:bodyPr/>
          <a:lstStyle/>
          <a:p>
            <a:r>
              <a:rPr lang="en-US" sz="3000" dirty="0" smtClean="0"/>
              <a:t>Objectives (2 min)</a:t>
            </a:r>
            <a:endParaRPr lang="en-US" sz="3000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3352800"/>
            <a:ext cx="9144000" cy="3505200"/>
          </a:xfrm>
        </p:spPr>
        <p:txBody>
          <a:bodyPr>
            <a:normAutofit fontScale="25000" lnSpcReduction="20000"/>
          </a:bodyPr>
          <a:lstStyle/>
          <a:p>
            <a:endParaRPr lang="en-US" dirty="0" smtClean="0"/>
          </a:p>
          <a:p>
            <a:pPr>
              <a:buNone/>
            </a:pPr>
            <a:r>
              <a:rPr lang="en-US" sz="12000" dirty="0" smtClean="0"/>
              <a:t>Language (How you will master the knowledge)</a:t>
            </a:r>
          </a:p>
          <a:p>
            <a:pPr>
              <a:spcAft>
                <a:spcPts val="600"/>
              </a:spcAft>
              <a:buNone/>
            </a:pPr>
            <a:r>
              <a:rPr lang="en-US" sz="8000" dirty="0" smtClean="0"/>
              <a:t>	</a:t>
            </a:r>
            <a:r>
              <a:rPr lang="en-US" sz="8000" u="sng" dirty="0" smtClean="0"/>
              <a:t>By:</a:t>
            </a:r>
            <a:endParaRPr lang="en-US" sz="8000" dirty="0" smtClean="0"/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r>
              <a:rPr lang="en-US" sz="10000" dirty="0" smtClean="0"/>
              <a:t>Annotating the text</a:t>
            </a:r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r>
              <a:rPr lang="en-US" sz="10000" dirty="0" smtClean="0"/>
              <a:t>Discussing the text</a:t>
            </a:r>
          </a:p>
          <a:p>
            <a:pPr marL="1575054" lvl="3" indent="-514350">
              <a:spcAft>
                <a:spcPts val="600"/>
              </a:spcAft>
              <a:buFont typeface="+mj-lt"/>
              <a:buAutoNum type="alphaLcParenR"/>
            </a:pPr>
            <a:r>
              <a:rPr lang="en-US" sz="10000" dirty="0" smtClean="0"/>
              <a:t>Writing notes in a graphic organizer</a:t>
            </a:r>
          </a:p>
          <a:p>
            <a:pPr marL="1575054" lvl="3" indent="-514350">
              <a:spcAft>
                <a:spcPts val="600"/>
              </a:spcAft>
              <a:buFont typeface="+mj-lt"/>
              <a:buAutoNum type="alphaLcParenR"/>
            </a:pPr>
            <a:r>
              <a:rPr lang="en-US" sz="10000" dirty="0" smtClean="0"/>
              <a:t>Writing a response to a writing prompt</a:t>
            </a:r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endParaRPr lang="en-US" sz="8000" dirty="0" smtClean="0"/>
          </a:p>
        </p:txBody>
      </p:sp>
      <p:sp>
        <p:nvSpPr>
          <p:cNvPr id="4" name="Rectangle 3"/>
          <p:cNvSpPr/>
          <p:nvPr/>
        </p:nvSpPr>
        <p:spPr>
          <a:xfrm>
            <a:off x="2286000" y="-25494302"/>
            <a:ext cx="4572000" cy="313932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 smtClean="0"/>
              <a:t>Content (The knowledge you’ll master today)</a:t>
            </a:r>
          </a:p>
          <a:p>
            <a:r>
              <a:rPr lang="en-US" u="sng" dirty="0" smtClean="0"/>
              <a:t>SWBAT</a:t>
            </a:r>
            <a:r>
              <a:rPr lang="en-US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rough 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class-wide final-draft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Define the word “norm” and explain why it is important to have norms</a:t>
            </a:r>
          </a:p>
          <a:p>
            <a:pPr marL="1088136" lvl="2" indent="-457200">
              <a:buNone/>
            </a:pPr>
            <a:endParaRPr lang="en-US" b="1" dirty="0" smtClean="0"/>
          </a:p>
        </p:txBody>
      </p:sp>
      <p:sp>
        <p:nvSpPr>
          <p:cNvPr id="5" name="Rectangle 4"/>
          <p:cNvSpPr/>
          <p:nvPr/>
        </p:nvSpPr>
        <p:spPr>
          <a:xfrm>
            <a:off x="0" y="1143000"/>
            <a:ext cx="9220200" cy="38318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900" dirty="0" smtClean="0"/>
              <a:t>Content (The knowledge you’ll master today)</a:t>
            </a:r>
          </a:p>
          <a:p>
            <a:r>
              <a:rPr lang="en-US" sz="2000" u="sng" dirty="0" smtClean="0"/>
              <a:t>SWBAT</a:t>
            </a:r>
            <a:r>
              <a:rPr lang="en-US" sz="2000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sz="2600" dirty="0" smtClean="0"/>
              <a:t>Identify </a:t>
            </a:r>
            <a:r>
              <a:rPr lang="en-US" sz="2600" b="1" dirty="0" smtClean="0"/>
              <a:t>similes </a:t>
            </a:r>
            <a:r>
              <a:rPr lang="en-US" sz="2600" dirty="0" smtClean="0"/>
              <a:t>and </a:t>
            </a:r>
            <a:r>
              <a:rPr lang="en-US" sz="2600" b="1" dirty="0" smtClean="0"/>
              <a:t>hyperboles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sz="2800" dirty="0" smtClean="0"/>
              <a:t>Analyze the author’s </a:t>
            </a:r>
            <a:r>
              <a:rPr lang="en-US" sz="2800" b="1" dirty="0" smtClean="0"/>
              <a:t>diction</a:t>
            </a:r>
            <a:r>
              <a:rPr lang="en-US" sz="2800" dirty="0" smtClean="0"/>
              <a:t>, </a:t>
            </a:r>
            <a:r>
              <a:rPr lang="en-US" sz="2800" b="1" dirty="0" smtClean="0"/>
              <a:t>syntax</a:t>
            </a:r>
            <a:r>
              <a:rPr lang="en-US" sz="2800" dirty="0" smtClean="0"/>
              <a:t>, use of </a:t>
            </a:r>
            <a:r>
              <a:rPr lang="en-US" sz="2800" b="1" dirty="0" smtClean="0"/>
              <a:t>imagery</a:t>
            </a:r>
            <a:r>
              <a:rPr lang="en-US" sz="2800" dirty="0" smtClean="0"/>
              <a:t>, and the author’s </a:t>
            </a:r>
            <a:r>
              <a:rPr lang="en-US" sz="2800" b="1" dirty="0" smtClean="0"/>
              <a:t>tone</a:t>
            </a:r>
            <a:endParaRPr lang="en-US" sz="2800" dirty="0" smtClean="0"/>
          </a:p>
          <a:p>
            <a:pPr marL="1088136" lvl="2" indent="-457200">
              <a:buFont typeface="+mj-lt"/>
              <a:buAutoNum type="arabicPeriod"/>
            </a:pPr>
            <a:endParaRPr lang="en-US" sz="2600" b="1" dirty="0" smtClean="0"/>
          </a:p>
          <a:p>
            <a:pPr marL="1088136" lvl="2" indent="-457200">
              <a:buFont typeface="+mj-lt"/>
              <a:buAutoNum type="arabicPeriod"/>
            </a:pPr>
            <a:endParaRPr lang="en-US" sz="2600" b="1" dirty="0" smtClean="0"/>
          </a:p>
          <a:p>
            <a:pPr marL="1088136" lvl="2" indent="-457200"/>
            <a:endParaRPr lang="en-US" sz="2000" b="1" dirty="0" smtClean="0"/>
          </a:p>
          <a:p>
            <a:pPr marL="1088136" lvl="2" indent="-457200"/>
            <a:endParaRPr lang="en-US" sz="2000" b="1" dirty="0"/>
          </a:p>
          <a:p>
            <a:pPr marL="1088136" lvl="2" indent="-457200"/>
            <a:endParaRPr lang="en-US" sz="1000" b="1" dirty="0" smtClean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  <p:bldP spid="5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1219200" y="46038"/>
            <a:ext cx="6934200" cy="6397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200" dirty="0" smtClean="0"/>
              <a:t>Close Reading of </a:t>
            </a:r>
            <a:r>
              <a:rPr lang="en-US" sz="3200" i="1" dirty="0" smtClean="0"/>
              <a:t>Eleven</a:t>
            </a:r>
            <a:r>
              <a:rPr lang="en-US" sz="3200" dirty="0" smtClean="0"/>
              <a:t> (20 min total)</a:t>
            </a:r>
          </a:p>
        </p:txBody>
      </p:sp>
      <p:sp>
        <p:nvSpPr>
          <p:cNvPr id="9" name="Rectangle 8"/>
          <p:cNvSpPr/>
          <p:nvPr/>
        </p:nvSpPr>
        <p:spPr>
          <a:xfrm>
            <a:off x="2057400" y="3124200"/>
            <a:ext cx="5334000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5000" dirty="0" smtClean="0"/>
              <a:t>Please follow along on </a:t>
            </a:r>
            <a:r>
              <a:rPr lang="en-US" sz="5000" dirty="0" err="1" smtClean="0"/>
              <a:t>p</a:t>
            </a:r>
            <a:r>
              <a:rPr lang="en-US" sz="5000" dirty="0" smtClean="0"/>
              <a:t>. </a:t>
            </a:r>
            <a:r>
              <a:rPr lang="en-US" sz="5000" b="1" dirty="0" smtClean="0"/>
              <a:t>19-21</a:t>
            </a:r>
            <a:r>
              <a:rPr lang="en-US" sz="5000" dirty="0" smtClean="0"/>
              <a:t> </a:t>
            </a:r>
          </a:p>
        </p:txBody>
      </p:sp>
      <p:sp>
        <p:nvSpPr>
          <p:cNvPr id="7" name="Rectangle 6"/>
          <p:cNvSpPr/>
          <p:nvPr/>
        </p:nvSpPr>
        <p:spPr>
          <a:xfrm>
            <a:off x="228600" y="609600"/>
            <a:ext cx="817880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 </a:t>
            </a:r>
            <a:r>
              <a:rPr lang="en-US" dirty="0" smtClean="0"/>
              <a:t>Identify </a:t>
            </a:r>
            <a:r>
              <a:rPr lang="en-US" b="1" dirty="0" smtClean="0"/>
              <a:t>similes </a:t>
            </a:r>
            <a:r>
              <a:rPr lang="en-US" dirty="0" smtClean="0"/>
              <a:t>and </a:t>
            </a:r>
            <a:r>
              <a:rPr lang="en-US" b="1" dirty="0" smtClean="0"/>
              <a:t>hyperboles </a:t>
            </a:r>
            <a:r>
              <a:rPr lang="en-US" dirty="0" smtClean="0"/>
              <a:t>and </a:t>
            </a:r>
            <a:r>
              <a:rPr lang="en-US" dirty="0"/>
              <a:t>a</a:t>
            </a:r>
            <a:r>
              <a:rPr lang="en-US" dirty="0" smtClean="0"/>
              <a:t>nalyze the author’s </a:t>
            </a:r>
            <a:r>
              <a:rPr lang="en-US" b="1" dirty="0" smtClean="0"/>
              <a:t>diction</a:t>
            </a:r>
            <a:r>
              <a:rPr lang="en-US" dirty="0" smtClean="0"/>
              <a:t>, </a:t>
            </a:r>
            <a:r>
              <a:rPr lang="en-US" b="1" dirty="0" smtClean="0"/>
              <a:t>syntax</a:t>
            </a:r>
            <a:r>
              <a:rPr lang="en-US" dirty="0" smtClean="0"/>
              <a:t>, use of </a:t>
            </a:r>
            <a:r>
              <a:rPr lang="en-US" b="1" dirty="0" smtClean="0"/>
              <a:t>imagery</a:t>
            </a:r>
            <a:r>
              <a:rPr lang="en-US" dirty="0" smtClean="0"/>
              <a:t>, and the author’s </a:t>
            </a:r>
            <a:r>
              <a:rPr lang="en-US" b="1" dirty="0" smtClean="0"/>
              <a:t>tone </a:t>
            </a:r>
            <a:r>
              <a:rPr lang="en-US" dirty="0" smtClean="0"/>
              <a:t>by discussing the text and writing notes in a graphic organizer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1219200" y="46038"/>
            <a:ext cx="6934200" cy="6397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200" dirty="0" smtClean="0"/>
              <a:t>Close Reading of </a:t>
            </a:r>
            <a:r>
              <a:rPr lang="en-US" sz="3200" i="1" dirty="0" smtClean="0"/>
              <a:t>Eleven</a:t>
            </a:r>
            <a:r>
              <a:rPr lang="en-US" sz="3200" dirty="0" smtClean="0"/>
              <a:t> (15 min total)</a:t>
            </a:r>
          </a:p>
        </p:txBody>
      </p:sp>
      <p:sp>
        <p:nvSpPr>
          <p:cNvPr id="9" name="Rectangle 8"/>
          <p:cNvSpPr/>
          <p:nvPr/>
        </p:nvSpPr>
        <p:spPr>
          <a:xfrm>
            <a:off x="228600" y="1645146"/>
            <a:ext cx="3810000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000" dirty="0" smtClean="0"/>
              <a:t>Let’s notate the text:</a:t>
            </a:r>
          </a:p>
          <a:p>
            <a:endParaRPr lang="en-US" sz="3000" dirty="0" smtClean="0"/>
          </a:p>
          <a:p>
            <a:r>
              <a:rPr lang="en-US" sz="3000" dirty="0" smtClean="0"/>
              <a:t>Simile = S</a:t>
            </a:r>
          </a:p>
          <a:p>
            <a:r>
              <a:rPr lang="en-US" sz="3000" dirty="0" smtClean="0"/>
              <a:t>Hyperbole = H</a:t>
            </a:r>
          </a:p>
          <a:p>
            <a:r>
              <a:rPr lang="en-US" sz="3000" dirty="0" smtClean="0"/>
              <a:t>Diction = D</a:t>
            </a:r>
          </a:p>
          <a:p>
            <a:r>
              <a:rPr lang="en-US" sz="3000" dirty="0" smtClean="0"/>
              <a:t>Syntax = </a:t>
            </a:r>
            <a:r>
              <a:rPr lang="en-US" sz="3000" dirty="0" err="1" smtClean="0"/>
              <a:t>Sy</a:t>
            </a:r>
            <a:endParaRPr lang="en-US" sz="3000" dirty="0" smtClean="0"/>
          </a:p>
          <a:p>
            <a:r>
              <a:rPr lang="en-US" sz="3000" dirty="0" smtClean="0"/>
              <a:t>Tone = T</a:t>
            </a:r>
          </a:p>
          <a:p>
            <a:r>
              <a:rPr lang="en-US" sz="3000" dirty="0" smtClean="0"/>
              <a:t>Imagery = I</a:t>
            </a:r>
          </a:p>
        </p:txBody>
      </p:sp>
      <p:sp>
        <p:nvSpPr>
          <p:cNvPr id="4" name="Rectangle 3"/>
          <p:cNvSpPr/>
          <p:nvPr/>
        </p:nvSpPr>
        <p:spPr>
          <a:xfrm>
            <a:off x="3886200" y="2290465"/>
            <a:ext cx="52578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000" b="1" dirty="0" smtClean="0">
                <a:solidFill>
                  <a:srgbClr val="FF0000"/>
                </a:solidFill>
              </a:rPr>
              <a:t>Simile</a:t>
            </a:r>
            <a:r>
              <a:rPr lang="en-US" sz="3000" dirty="0" smtClean="0">
                <a:solidFill>
                  <a:srgbClr val="FF0000"/>
                </a:solidFill>
              </a:rPr>
              <a:t>: a comparison using like or as</a:t>
            </a:r>
          </a:p>
          <a:p>
            <a:r>
              <a:rPr lang="en-US" sz="3000" dirty="0" smtClean="0">
                <a:solidFill>
                  <a:srgbClr val="FF0000"/>
                </a:solidFill>
              </a:rPr>
              <a:t>Ex: life is like a box of chocolates</a:t>
            </a:r>
          </a:p>
        </p:txBody>
      </p:sp>
      <p:sp>
        <p:nvSpPr>
          <p:cNvPr id="5" name="Rectangle 4"/>
          <p:cNvSpPr/>
          <p:nvPr/>
        </p:nvSpPr>
        <p:spPr>
          <a:xfrm>
            <a:off x="5105400" y="1274802"/>
            <a:ext cx="5334000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000" dirty="0" smtClean="0">
                <a:solidFill>
                  <a:srgbClr val="FF0000"/>
                </a:solidFill>
              </a:rPr>
              <a:t>But wait, what is a </a:t>
            </a:r>
            <a:r>
              <a:rPr lang="en-US" sz="3000" b="1" dirty="0" smtClean="0">
                <a:solidFill>
                  <a:srgbClr val="FF0000"/>
                </a:solidFill>
              </a:rPr>
              <a:t>simile</a:t>
            </a:r>
          </a:p>
          <a:p>
            <a:r>
              <a:rPr lang="en-US" sz="3000" dirty="0" smtClean="0">
                <a:solidFill>
                  <a:srgbClr val="FF0000"/>
                </a:solidFill>
              </a:rPr>
              <a:t>or a </a:t>
            </a:r>
            <a:r>
              <a:rPr lang="en-US" sz="3000" b="1" dirty="0" smtClean="0">
                <a:solidFill>
                  <a:srgbClr val="FF0000"/>
                </a:solidFill>
              </a:rPr>
              <a:t>hyperbole</a:t>
            </a:r>
            <a:r>
              <a:rPr lang="en-US" sz="3000" dirty="0" smtClean="0">
                <a:solidFill>
                  <a:srgbClr val="FF0000"/>
                </a:solidFill>
              </a:rPr>
              <a:t>?</a:t>
            </a:r>
          </a:p>
        </p:txBody>
      </p:sp>
      <p:sp>
        <p:nvSpPr>
          <p:cNvPr id="8" name="Rectangle 7"/>
          <p:cNvSpPr/>
          <p:nvPr/>
        </p:nvSpPr>
        <p:spPr>
          <a:xfrm>
            <a:off x="3886200" y="4009072"/>
            <a:ext cx="52578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000" b="1" dirty="0" smtClean="0">
                <a:solidFill>
                  <a:srgbClr val="FF0000"/>
                </a:solidFill>
              </a:rPr>
              <a:t>hyperbole</a:t>
            </a:r>
            <a:r>
              <a:rPr lang="en-US" sz="3000" dirty="0" smtClean="0">
                <a:solidFill>
                  <a:srgbClr val="FF0000"/>
                </a:solidFill>
              </a:rPr>
              <a:t>: an exaggeration</a:t>
            </a:r>
          </a:p>
          <a:p>
            <a:r>
              <a:rPr lang="en-US" sz="3000" dirty="0" smtClean="0">
                <a:solidFill>
                  <a:srgbClr val="FF0000"/>
                </a:solidFill>
              </a:rPr>
              <a:t>Ex: I am so hungry I could eat a horse</a:t>
            </a:r>
          </a:p>
        </p:txBody>
      </p:sp>
      <p:sp>
        <p:nvSpPr>
          <p:cNvPr id="11" name="Rectangle 10"/>
          <p:cNvSpPr/>
          <p:nvPr/>
        </p:nvSpPr>
        <p:spPr>
          <a:xfrm>
            <a:off x="2362200" y="5791200"/>
            <a:ext cx="4114800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000" dirty="0" smtClean="0"/>
              <a:t>Okay…Now let’s read </a:t>
            </a:r>
            <a:r>
              <a:rPr lang="en-US" sz="3000" dirty="0" err="1" smtClean="0">
                <a:sym typeface="Wingdings"/>
              </a:rPr>
              <a:t></a:t>
            </a:r>
            <a:endParaRPr lang="en-US" sz="3000" dirty="0" smtClean="0">
              <a:sym typeface="Wingdings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228600" y="609600"/>
            <a:ext cx="817880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 </a:t>
            </a:r>
            <a:r>
              <a:rPr lang="en-US" dirty="0" smtClean="0"/>
              <a:t>Identify </a:t>
            </a:r>
            <a:r>
              <a:rPr lang="en-US" b="1" dirty="0" smtClean="0"/>
              <a:t>similes </a:t>
            </a:r>
            <a:r>
              <a:rPr lang="en-US" dirty="0" smtClean="0"/>
              <a:t>and </a:t>
            </a:r>
            <a:r>
              <a:rPr lang="en-US" b="1" dirty="0" smtClean="0"/>
              <a:t>hyperboles </a:t>
            </a:r>
            <a:r>
              <a:rPr lang="en-US" dirty="0" smtClean="0"/>
              <a:t>and </a:t>
            </a:r>
            <a:r>
              <a:rPr lang="en-US" dirty="0"/>
              <a:t>a</a:t>
            </a:r>
            <a:r>
              <a:rPr lang="en-US" dirty="0" smtClean="0"/>
              <a:t>nalyze the author’s </a:t>
            </a:r>
            <a:r>
              <a:rPr lang="en-US" b="1" dirty="0" smtClean="0"/>
              <a:t>diction</a:t>
            </a:r>
            <a:r>
              <a:rPr lang="en-US" dirty="0" smtClean="0"/>
              <a:t>, </a:t>
            </a:r>
            <a:r>
              <a:rPr lang="en-US" b="1" dirty="0" smtClean="0"/>
              <a:t>syntax</a:t>
            </a:r>
            <a:r>
              <a:rPr lang="en-US" dirty="0" smtClean="0"/>
              <a:t>, use of </a:t>
            </a:r>
            <a:r>
              <a:rPr lang="en-US" b="1" dirty="0" smtClean="0"/>
              <a:t>imagery</a:t>
            </a:r>
            <a:r>
              <a:rPr lang="en-US" dirty="0" smtClean="0"/>
              <a:t>, and the author’s </a:t>
            </a:r>
            <a:r>
              <a:rPr lang="en-US" b="1" dirty="0" smtClean="0"/>
              <a:t>tone </a:t>
            </a:r>
            <a:r>
              <a:rPr lang="en-US" dirty="0" smtClean="0"/>
              <a:t>by discussing the text and writing notes in a graphic organizer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8" grpId="0"/>
      <p:bldP spid="11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/>
          <p:cNvSpPr/>
          <p:nvPr/>
        </p:nvSpPr>
        <p:spPr>
          <a:xfrm>
            <a:off x="2971800" y="838200"/>
            <a:ext cx="5867400" cy="3600510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1219200" y="46038"/>
            <a:ext cx="6934200" cy="6397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200" dirty="0" smtClean="0"/>
              <a:t>Write Tools </a:t>
            </a:r>
            <a:r>
              <a:rPr lang="en-US" sz="3200" dirty="0" smtClean="0"/>
              <a:t>Method (</a:t>
            </a:r>
            <a:r>
              <a:rPr lang="en-US" sz="3200" dirty="0" smtClean="0"/>
              <a:t>5 min)</a:t>
            </a:r>
          </a:p>
        </p:txBody>
      </p:sp>
      <p:sp>
        <p:nvSpPr>
          <p:cNvPr id="8" name="Rectangle 7"/>
          <p:cNvSpPr/>
          <p:nvPr/>
        </p:nvSpPr>
        <p:spPr>
          <a:xfrm>
            <a:off x="0" y="1255931"/>
            <a:ext cx="2590800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/>
              <a:t>Here is a little more complex example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838200"/>
            <a:ext cx="48768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</a:rPr>
              <a:t>Topic = Healthy Snacks</a:t>
            </a:r>
          </a:p>
        </p:txBody>
      </p:sp>
      <p:cxnSp>
        <p:nvCxnSpPr>
          <p:cNvPr id="12" name="Straight Connector 11"/>
          <p:cNvCxnSpPr/>
          <p:nvPr/>
        </p:nvCxnSpPr>
        <p:spPr>
          <a:xfrm rot="16200000" flipH="1">
            <a:off x="4573191" y="2667396"/>
            <a:ext cx="2742406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 flipV="1">
            <a:off x="3276600" y="1296193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 flipV="1">
            <a:off x="3276600" y="22097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V="1">
            <a:off x="3276600" y="2819400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 flipV="1">
            <a:off x="3276600" y="35813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V="1">
            <a:off x="3276600" y="4038600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Rectangle 19"/>
          <p:cNvSpPr/>
          <p:nvPr/>
        </p:nvSpPr>
        <p:spPr>
          <a:xfrm>
            <a:off x="3276600" y="4038600"/>
            <a:ext cx="48768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</a:rPr>
              <a:t>Conclusion =  I like to eat healthy snacks</a:t>
            </a:r>
          </a:p>
        </p:txBody>
      </p:sp>
      <p:sp>
        <p:nvSpPr>
          <p:cNvPr id="22" name="Rectangle 21"/>
          <p:cNvSpPr/>
          <p:nvPr/>
        </p:nvSpPr>
        <p:spPr>
          <a:xfrm>
            <a:off x="3581400" y="1276290"/>
            <a:ext cx="12954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Fruit</a:t>
            </a:r>
          </a:p>
        </p:txBody>
      </p:sp>
      <p:sp>
        <p:nvSpPr>
          <p:cNvPr id="23" name="Rectangle 22"/>
          <p:cNvSpPr/>
          <p:nvPr/>
        </p:nvSpPr>
        <p:spPr>
          <a:xfrm>
            <a:off x="5944395" y="1219200"/>
            <a:ext cx="1295400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>
                <a:solidFill>
                  <a:srgbClr val="FF0000"/>
                </a:solidFill>
              </a:rPr>
              <a:t>Apples</a:t>
            </a:r>
          </a:p>
          <a:p>
            <a:r>
              <a:rPr lang="en-US" sz="2000" dirty="0" smtClean="0">
                <a:solidFill>
                  <a:srgbClr val="FF0000"/>
                </a:solidFill>
              </a:rPr>
              <a:t>Pears</a:t>
            </a:r>
          </a:p>
          <a:p>
            <a:r>
              <a:rPr lang="en-US" sz="2000" dirty="0">
                <a:solidFill>
                  <a:srgbClr val="FF0000"/>
                </a:solidFill>
              </a:rPr>
              <a:t>G</a:t>
            </a:r>
            <a:r>
              <a:rPr lang="en-US" sz="2000" dirty="0" smtClean="0">
                <a:solidFill>
                  <a:srgbClr val="FF0000"/>
                </a:solidFill>
              </a:rPr>
              <a:t>rapes</a:t>
            </a:r>
          </a:p>
        </p:txBody>
      </p:sp>
      <p:sp>
        <p:nvSpPr>
          <p:cNvPr id="24" name="Rectangle 23"/>
          <p:cNvSpPr/>
          <p:nvPr/>
        </p:nvSpPr>
        <p:spPr>
          <a:xfrm>
            <a:off x="3581400" y="2114490"/>
            <a:ext cx="12954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chemeClr val="tx1"/>
                  </a:solidFill>
                </a:ln>
                <a:solidFill>
                  <a:srgbClr val="FFFF00"/>
                </a:solidFill>
              </a:rPr>
              <a:t>Popcorn</a:t>
            </a:r>
          </a:p>
        </p:txBody>
      </p:sp>
      <p:sp>
        <p:nvSpPr>
          <p:cNvPr id="25" name="Rectangle 24"/>
          <p:cNvSpPr/>
          <p:nvPr/>
        </p:nvSpPr>
        <p:spPr>
          <a:xfrm>
            <a:off x="5944394" y="2133600"/>
            <a:ext cx="3352005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>
                <a:solidFill>
                  <a:srgbClr val="FF0000"/>
                </a:solidFill>
              </a:rPr>
              <a:t>Air-popped</a:t>
            </a:r>
          </a:p>
          <a:p>
            <a:r>
              <a:rPr lang="en-US" sz="2000" dirty="0" smtClean="0">
                <a:solidFill>
                  <a:srgbClr val="FF0000"/>
                </a:solidFill>
              </a:rPr>
              <a:t>Dash of salt</a:t>
            </a:r>
          </a:p>
        </p:txBody>
      </p:sp>
      <p:sp>
        <p:nvSpPr>
          <p:cNvPr id="26" name="Rectangle 25"/>
          <p:cNvSpPr/>
          <p:nvPr/>
        </p:nvSpPr>
        <p:spPr>
          <a:xfrm>
            <a:off x="3581400" y="274320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chemeClr val="tx1"/>
                  </a:solidFill>
                </a:ln>
                <a:solidFill>
                  <a:srgbClr val="FFFF00"/>
                </a:solidFill>
              </a:rPr>
              <a:t>Carrot/Celery</a:t>
            </a:r>
          </a:p>
        </p:txBody>
      </p:sp>
      <p:sp>
        <p:nvSpPr>
          <p:cNvPr id="27" name="Rectangle 26"/>
          <p:cNvSpPr/>
          <p:nvPr/>
        </p:nvSpPr>
        <p:spPr>
          <a:xfrm>
            <a:off x="5943600" y="2895600"/>
            <a:ext cx="3352005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>
                <a:solidFill>
                  <a:srgbClr val="FF0000"/>
                </a:solidFill>
              </a:rPr>
              <a:t>With peanut butter</a:t>
            </a:r>
          </a:p>
          <a:p>
            <a:r>
              <a:rPr lang="en-US" sz="2000" dirty="0" smtClean="0">
                <a:solidFill>
                  <a:srgbClr val="FF0000"/>
                </a:solidFill>
              </a:rPr>
              <a:t>With dip/dressing</a:t>
            </a:r>
          </a:p>
        </p:txBody>
      </p:sp>
      <p:sp>
        <p:nvSpPr>
          <p:cNvPr id="28" name="Rectangle 27"/>
          <p:cNvSpPr/>
          <p:nvPr/>
        </p:nvSpPr>
        <p:spPr>
          <a:xfrm>
            <a:off x="3581400" y="356229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chemeClr val="tx1"/>
                  </a:solidFill>
                </a:ln>
                <a:solidFill>
                  <a:srgbClr val="FFFF00"/>
                </a:solidFill>
              </a:rPr>
              <a:t>Nuts/Raisins</a:t>
            </a:r>
          </a:p>
        </p:txBody>
      </p:sp>
      <p:sp>
        <p:nvSpPr>
          <p:cNvPr id="29" name="Rectangle 28"/>
          <p:cNvSpPr/>
          <p:nvPr/>
        </p:nvSpPr>
        <p:spPr>
          <a:xfrm>
            <a:off x="5943600" y="3581400"/>
            <a:ext cx="335200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>
                <a:solidFill>
                  <a:srgbClr val="FF0000"/>
                </a:solidFill>
              </a:rPr>
              <a:t>Mixed together</a:t>
            </a:r>
          </a:p>
        </p:txBody>
      </p:sp>
      <p:sp>
        <p:nvSpPr>
          <p:cNvPr id="31" name="Rectangle 30"/>
          <p:cNvSpPr/>
          <p:nvPr/>
        </p:nvSpPr>
        <p:spPr>
          <a:xfrm>
            <a:off x="2971800" y="4495800"/>
            <a:ext cx="5867400" cy="2362200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</a:rPr>
              <a:t>     I eat many healthy snacks.</a:t>
            </a:r>
            <a:r>
              <a:rPr lang="en-US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 One of my favorites is fruit. </a:t>
            </a:r>
            <a:r>
              <a:rPr lang="en-US" dirty="0" smtClean="0">
                <a:ln>
                  <a:solidFill>
                    <a:srgbClr val="000000"/>
                  </a:solidFill>
                </a:ln>
                <a:solidFill>
                  <a:srgbClr val="FF0080"/>
                </a:solidFill>
              </a:rPr>
              <a:t>Apples, pears, and grapes taste sweet and juicy.</a:t>
            </a:r>
            <a:r>
              <a:rPr lang="en-US" b="1" dirty="0" smtClean="0">
                <a:ln>
                  <a:solidFill>
                    <a:srgbClr val="000000"/>
                  </a:solidFill>
                </a:ln>
                <a:solidFill>
                  <a:srgbClr val="FF0080"/>
                </a:solidFill>
              </a:rPr>
              <a:t>  </a:t>
            </a:r>
            <a:r>
              <a:rPr lang="en-US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Popcorn is another tasty snack. </a:t>
            </a:r>
            <a:r>
              <a:rPr lang="en-US" dirty="0" smtClean="0">
                <a:ln>
                  <a:solidFill>
                    <a:srgbClr val="000000"/>
                  </a:solidFill>
                </a:ln>
                <a:solidFill>
                  <a:srgbClr val="FF0000"/>
                </a:solidFill>
              </a:rPr>
              <a:t>We air-pop it and add a little bit of salt.  </a:t>
            </a:r>
            <a:r>
              <a:rPr lang="en-US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I also enjoy carrot and celery sticks. </a:t>
            </a:r>
            <a:r>
              <a:rPr lang="en-US" dirty="0" smtClean="0">
                <a:ln>
                  <a:solidFill>
                    <a:srgbClr val="000000"/>
                  </a:solidFill>
                </a:ln>
                <a:solidFill>
                  <a:srgbClr val="FF0000"/>
                </a:solidFill>
              </a:rPr>
              <a:t>Putting peanut butter on them or dipping them in ranch dressing adds a lot of flavor. </a:t>
            </a:r>
            <a:r>
              <a:rPr lang="en-US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The last snack I like is nuts and raisins.</a:t>
            </a:r>
            <a:r>
              <a:rPr lang="en-US" dirty="0" smtClean="0">
                <a:ln>
                  <a:solidFill>
                    <a:srgbClr val="000000"/>
                  </a:solidFill>
                </a:ln>
                <a:solidFill>
                  <a:srgbClr val="FF0000"/>
                </a:solidFill>
              </a:rPr>
              <a:t> When mixed together, they are a chewy, crunchy treat. </a:t>
            </a:r>
            <a:r>
              <a:rPr lang="en-US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</a:rPr>
              <a:t>Truly, I like to eat healthy snacks.</a:t>
            </a:r>
            <a:endParaRPr lang="en-US" b="1" dirty="0">
              <a:ln>
                <a:solidFill>
                  <a:srgbClr val="000000"/>
                </a:solidFill>
              </a:ln>
              <a:solidFill>
                <a:srgbClr val="80FF00"/>
              </a:solidFill>
            </a:endParaRPr>
          </a:p>
        </p:txBody>
      </p:sp>
      <p:sp>
        <p:nvSpPr>
          <p:cNvPr id="32" name="Rectangle 31"/>
          <p:cNvSpPr/>
          <p:nvPr/>
        </p:nvSpPr>
        <p:spPr>
          <a:xfrm>
            <a:off x="187671" y="4004608"/>
            <a:ext cx="2326929" cy="193899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4000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</a:rPr>
              <a:t>Topic</a:t>
            </a:r>
            <a:r>
              <a:rPr lang="en-US" sz="4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 </a:t>
            </a:r>
            <a:br>
              <a:rPr lang="en-US" sz="4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</a:br>
            <a:r>
              <a:rPr lang="en-US" sz="4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Main Idea  </a:t>
            </a:r>
          </a:p>
          <a:p>
            <a:pPr algn="ctr"/>
            <a:r>
              <a:rPr lang="en-US" sz="4000" dirty="0" smtClean="0">
                <a:ln>
                  <a:solidFill>
                    <a:srgbClr val="000000"/>
                  </a:solidFill>
                </a:ln>
                <a:solidFill>
                  <a:srgbClr val="FF0080"/>
                </a:solidFill>
              </a:rPr>
              <a:t>Details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85301173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20" grpId="0"/>
      <p:bldP spid="22" grpId="0"/>
      <p:bldP spid="23" grpId="0"/>
      <p:bldP spid="24" grpId="0"/>
      <p:bldP spid="25" grpId="0"/>
      <p:bldP spid="26" grpId="0"/>
      <p:bldP spid="27" grpId="0"/>
      <p:bldP spid="28" grpId="0"/>
      <p:bldP spid="29" grpId="0"/>
      <p:bldP spid="31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/>
          <p:cNvSpPr/>
          <p:nvPr/>
        </p:nvSpPr>
        <p:spPr>
          <a:xfrm>
            <a:off x="3200400" y="2590800"/>
            <a:ext cx="5867400" cy="4114800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</a:t>
            </a:r>
            <a:endParaRPr lang="en-US" dirty="0"/>
          </a:p>
        </p:txBody>
      </p:sp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1041400" y="46038"/>
            <a:ext cx="7493000" cy="6397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200" dirty="0" smtClean="0"/>
              <a:t>Outline Response to </a:t>
            </a:r>
            <a:r>
              <a:rPr lang="en-US" sz="3200" dirty="0" err="1" smtClean="0"/>
              <a:t>p</a:t>
            </a:r>
            <a:r>
              <a:rPr lang="en-US" sz="3200" dirty="0" smtClean="0"/>
              <a:t>. 18 prompt (10 min)</a:t>
            </a:r>
          </a:p>
        </p:txBody>
      </p:sp>
      <p:sp>
        <p:nvSpPr>
          <p:cNvPr id="8" name="Rectangle 7"/>
          <p:cNvSpPr/>
          <p:nvPr/>
        </p:nvSpPr>
        <p:spPr>
          <a:xfrm>
            <a:off x="0" y="1552813"/>
            <a:ext cx="2590800" cy="33239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000" dirty="0" smtClean="0"/>
              <a:t>Analyzing the authors </a:t>
            </a:r>
            <a:r>
              <a:rPr lang="en-US" sz="3000" b="1" dirty="0" smtClean="0"/>
              <a:t>voice</a:t>
            </a:r>
            <a:r>
              <a:rPr lang="en-US" sz="3000" dirty="0" smtClean="0"/>
              <a:t> means looking at the authors </a:t>
            </a:r>
            <a:r>
              <a:rPr lang="en-US" sz="3000" b="1" dirty="0" smtClean="0"/>
              <a:t>diction, syntax, imagery, </a:t>
            </a:r>
            <a:r>
              <a:rPr lang="en-US" sz="3000" dirty="0" smtClean="0"/>
              <a:t>and </a:t>
            </a:r>
            <a:r>
              <a:rPr lang="en-US" sz="3000" b="1" dirty="0" smtClean="0"/>
              <a:t>tone</a:t>
            </a:r>
            <a:r>
              <a:rPr lang="en-US" sz="3000" dirty="0" smtClean="0"/>
              <a:t> </a:t>
            </a:r>
          </a:p>
        </p:txBody>
      </p:sp>
      <p:sp>
        <p:nvSpPr>
          <p:cNvPr id="7" name="Rectangle 6"/>
          <p:cNvSpPr/>
          <p:nvPr/>
        </p:nvSpPr>
        <p:spPr>
          <a:xfrm>
            <a:off x="3429000" y="2516188"/>
            <a:ext cx="48768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</a:rPr>
              <a:t>Topic =</a:t>
            </a:r>
          </a:p>
        </p:txBody>
      </p:sp>
      <p:cxnSp>
        <p:nvCxnSpPr>
          <p:cNvPr id="12" name="Straight Connector 11"/>
          <p:cNvCxnSpPr/>
          <p:nvPr/>
        </p:nvCxnSpPr>
        <p:spPr>
          <a:xfrm rot="5400000">
            <a:off x="4200952" y="4810552"/>
            <a:ext cx="3790096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 flipV="1">
            <a:off x="3429000" y="2972593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 flipV="1">
            <a:off x="3429000" y="38861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V="1">
            <a:off x="3429000" y="4495800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 flipV="1">
            <a:off x="3429000" y="59435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Rectangle 19"/>
          <p:cNvSpPr/>
          <p:nvPr/>
        </p:nvSpPr>
        <p:spPr>
          <a:xfrm>
            <a:off x="3429000" y="6381690"/>
            <a:ext cx="48768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</a:rPr>
              <a:t>Conclusion =</a:t>
            </a:r>
          </a:p>
        </p:txBody>
      </p:sp>
      <p:sp>
        <p:nvSpPr>
          <p:cNvPr id="22" name="Rectangle 21"/>
          <p:cNvSpPr/>
          <p:nvPr/>
        </p:nvSpPr>
        <p:spPr>
          <a:xfrm>
            <a:off x="3733800" y="295269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Diction</a:t>
            </a:r>
          </a:p>
        </p:txBody>
      </p:sp>
      <p:sp>
        <p:nvSpPr>
          <p:cNvPr id="24" name="Rectangle 23"/>
          <p:cNvSpPr/>
          <p:nvPr/>
        </p:nvSpPr>
        <p:spPr>
          <a:xfrm>
            <a:off x="3733800" y="3790890"/>
            <a:ext cx="15240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Syntax</a:t>
            </a:r>
          </a:p>
        </p:txBody>
      </p:sp>
      <p:sp>
        <p:nvSpPr>
          <p:cNvPr id="23" name="Rectangle 22"/>
          <p:cNvSpPr/>
          <p:nvPr/>
        </p:nvSpPr>
        <p:spPr>
          <a:xfrm>
            <a:off x="3733800" y="449580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Imagery</a:t>
            </a:r>
          </a:p>
        </p:txBody>
      </p:sp>
      <p:sp>
        <p:nvSpPr>
          <p:cNvPr id="27" name="Rectangle 26"/>
          <p:cNvSpPr/>
          <p:nvPr/>
        </p:nvSpPr>
        <p:spPr>
          <a:xfrm>
            <a:off x="6172200" y="3352800"/>
            <a:ext cx="335200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>
                <a:solidFill>
                  <a:srgbClr val="FF0000"/>
                </a:solidFill>
              </a:rPr>
              <a:t>Details</a:t>
            </a:r>
          </a:p>
        </p:txBody>
      </p:sp>
      <p:sp>
        <p:nvSpPr>
          <p:cNvPr id="29" name="Rectangle 28"/>
          <p:cNvSpPr/>
          <p:nvPr/>
        </p:nvSpPr>
        <p:spPr>
          <a:xfrm>
            <a:off x="6172200" y="3990945"/>
            <a:ext cx="335200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>
                <a:solidFill>
                  <a:srgbClr val="FF0000"/>
                </a:solidFill>
              </a:rPr>
              <a:t>Details</a:t>
            </a:r>
          </a:p>
        </p:txBody>
      </p:sp>
      <p:sp>
        <p:nvSpPr>
          <p:cNvPr id="30" name="Rectangle 29"/>
          <p:cNvSpPr/>
          <p:nvPr/>
        </p:nvSpPr>
        <p:spPr>
          <a:xfrm>
            <a:off x="6172200" y="4711244"/>
            <a:ext cx="335200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Details</a:t>
            </a:r>
          </a:p>
        </p:txBody>
      </p:sp>
      <p:sp>
        <p:nvSpPr>
          <p:cNvPr id="34" name="Rectangle 33"/>
          <p:cNvSpPr/>
          <p:nvPr/>
        </p:nvSpPr>
        <p:spPr>
          <a:xfrm>
            <a:off x="881845" y="5156537"/>
            <a:ext cx="1556555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  <a:latin typeface="Calibri (Body)"/>
                <a:cs typeface="Calibri (Body)"/>
              </a:rPr>
              <a:t>Topic</a:t>
            </a:r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  <a:latin typeface="Calibri (Body)"/>
                <a:cs typeface="Calibri (Body)"/>
              </a:rPr>
              <a:t> </a:t>
            </a:r>
            <a:b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  <a:latin typeface="Calibri (Body)"/>
                <a:cs typeface="Calibri (Body)"/>
              </a:rPr>
            </a:br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  <a:latin typeface="Calibri (Body)"/>
                <a:cs typeface="Calibri (Body)"/>
              </a:rPr>
              <a:t>Main Idea  </a:t>
            </a:r>
          </a:p>
          <a:p>
            <a:pPr algn="ctr"/>
            <a:r>
              <a:rPr lang="en-US" sz="2000" dirty="0" smtClean="0">
                <a:ln>
                  <a:solidFill>
                    <a:srgbClr val="000000"/>
                  </a:solidFill>
                </a:ln>
                <a:solidFill>
                  <a:srgbClr val="FF0080"/>
                </a:solidFill>
                <a:latin typeface="Calibri (Body)"/>
                <a:cs typeface="Calibri (Body)"/>
              </a:rPr>
              <a:t>Details</a:t>
            </a:r>
            <a:endParaRPr lang="en-US" sz="2000" dirty="0">
              <a:latin typeface="Calibri (Body)"/>
              <a:cs typeface="Calibri (Body)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4419600" y="1498937"/>
            <a:ext cx="3801066" cy="101566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000" dirty="0" smtClean="0">
                <a:solidFill>
                  <a:srgbClr val="FF0080"/>
                </a:solidFill>
              </a:rPr>
              <a:t>***For a grade you will turn in:*** </a:t>
            </a:r>
          </a:p>
          <a:p>
            <a:pPr algn="ctr"/>
            <a:r>
              <a:rPr lang="en-US" sz="2000" dirty="0" smtClean="0">
                <a:solidFill>
                  <a:srgbClr val="FF0080"/>
                </a:solidFill>
              </a:rPr>
              <a:t>(1) your outline </a:t>
            </a:r>
          </a:p>
          <a:p>
            <a:pPr algn="ctr"/>
            <a:r>
              <a:rPr lang="en-US" sz="2000" dirty="0" smtClean="0">
                <a:solidFill>
                  <a:srgbClr val="FF0080"/>
                </a:solidFill>
              </a:rPr>
              <a:t>(2) your response</a:t>
            </a:r>
            <a:endParaRPr lang="en-US" sz="2000" dirty="0">
              <a:solidFill>
                <a:srgbClr val="FF0080"/>
              </a:solidFill>
            </a:endParaRPr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3429000" y="52577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Rectangle 30"/>
          <p:cNvSpPr/>
          <p:nvPr/>
        </p:nvSpPr>
        <p:spPr>
          <a:xfrm>
            <a:off x="3733800" y="525780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Tone</a:t>
            </a:r>
          </a:p>
        </p:txBody>
      </p:sp>
      <p:sp>
        <p:nvSpPr>
          <p:cNvPr id="33" name="Rectangle 32"/>
          <p:cNvSpPr/>
          <p:nvPr/>
        </p:nvSpPr>
        <p:spPr>
          <a:xfrm>
            <a:off x="6172200" y="5301734"/>
            <a:ext cx="335200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Details</a:t>
            </a:r>
          </a:p>
        </p:txBody>
      </p:sp>
      <p:cxnSp>
        <p:nvCxnSpPr>
          <p:cNvPr id="37" name="Straight Connector 36"/>
          <p:cNvCxnSpPr/>
          <p:nvPr/>
        </p:nvCxnSpPr>
        <p:spPr>
          <a:xfrm flipV="1">
            <a:off x="3505200" y="64007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8" name="Rectangle 37"/>
          <p:cNvSpPr/>
          <p:nvPr/>
        </p:nvSpPr>
        <p:spPr>
          <a:xfrm>
            <a:off x="3733800" y="592449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Voice</a:t>
            </a:r>
          </a:p>
        </p:txBody>
      </p:sp>
      <p:sp>
        <p:nvSpPr>
          <p:cNvPr id="39" name="Rectangle 38"/>
          <p:cNvSpPr/>
          <p:nvPr/>
        </p:nvSpPr>
        <p:spPr>
          <a:xfrm>
            <a:off x="6096795" y="5955268"/>
            <a:ext cx="335200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Details</a:t>
            </a:r>
          </a:p>
        </p:txBody>
      </p:sp>
      <p:sp>
        <p:nvSpPr>
          <p:cNvPr id="40" name="Rectangle 39"/>
          <p:cNvSpPr/>
          <p:nvPr/>
        </p:nvSpPr>
        <p:spPr>
          <a:xfrm>
            <a:off x="228600" y="609600"/>
            <a:ext cx="817880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 </a:t>
            </a:r>
            <a:r>
              <a:rPr lang="en-US" dirty="0" smtClean="0"/>
              <a:t>Identify </a:t>
            </a:r>
            <a:r>
              <a:rPr lang="en-US" b="1" dirty="0" smtClean="0"/>
              <a:t>similes </a:t>
            </a:r>
            <a:r>
              <a:rPr lang="en-US" dirty="0" smtClean="0"/>
              <a:t>and </a:t>
            </a:r>
            <a:r>
              <a:rPr lang="en-US" b="1" dirty="0" smtClean="0"/>
              <a:t>hyperboles </a:t>
            </a:r>
            <a:r>
              <a:rPr lang="en-US" dirty="0" smtClean="0"/>
              <a:t>and </a:t>
            </a:r>
            <a:r>
              <a:rPr lang="en-US" dirty="0"/>
              <a:t>a</a:t>
            </a:r>
            <a:r>
              <a:rPr lang="en-US" dirty="0" smtClean="0"/>
              <a:t>nalyze the author’s </a:t>
            </a:r>
            <a:r>
              <a:rPr lang="en-US" b="1" dirty="0" smtClean="0"/>
              <a:t>diction</a:t>
            </a:r>
            <a:r>
              <a:rPr lang="en-US" dirty="0" smtClean="0"/>
              <a:t>, </a:t>
            </a:r>
            <a:r>
              <a:rPr lang="en-US" b="1" dirty="0" smtClean="0"/>
              <a:t>syntax</a:t>
            </a:r>
            <a:r>
              <a:rPr lang="en-US" dirty="0" smtClean="0"/>
              <a:t>, use of </a:t>
            </a:r>
            <a:r>
              <a:rPr lang="en-US" b="1" dirty="0" smtClean="0"/>
              <a:t>imagery</a:t>
            </a:r>
            <a:r>
              <a:rPr lang="en-US" dirty="0" smtClean="0"/>
              <a:t>, and the author’s </a:t>
            </a:r>
            <a:r>
              <a:rPr lang="en-US" b="1" dirty="0" smtClean="0"/>
              <a:t>tone </a:t>
            </a:r>
            <a:r>
              <a:rPr lang="en-US" dirty="0" smtClean="0"/>
              <a:t>by discussing the text and writing notes in a graphic organizer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20" grpId="0"/>
      <p:bldP spid="22" grpId="0"/>
      <p:bldP spid="24" grpId="0"/>
      <p:bldP spid="23" grpId="0"/>
      <p:bldP spid="27" grpId="0"/>
      <p:bldP spid="29" grpId="0"/>
      <p:bldP spid="30" grpId="0"/>
      <p:bldP spid="31" grpId="0"/>
      <p:bldP spid="33" grpId="0"/>
      <p:bldP spid="38" grpId="0"/>
      <p:bldP spid="39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/>
          <p:cNvSpPr/>
          <p:nvPr/>
        </p:nvSpPr>
        <p:spPr>
          <a:xfrm>
            <a:off x="2743200" y="1905000"/>
            <a:ext cx="5867400" cy="4114800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</a:t>
            </a:r>
            <a:endParaRPr lang="en-US" dirty="0"/>
          </a:p>
        </p:txBody>
      </p:sp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1041400" y="46038"/>
            <a:ext cx="7493000" cy="6397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200" dirty="0" smtClean="0"/>
              <a:t>Write Response to p.18 prompt (15 min)</a:t>
            </a:r>
          </a:p>
        </p:txBody>
      </p:sp>
      <p:sp>
        <p:nvSpPr>
          <p:cNvPr id="11" name="Rectangle 10"/>
          <p:cNvSpPr/>
          <p:nvPr/>
        </p:nvSpPr>
        <p:spPr>
          <a:xfrm>
            <a:off x="660400" y="609600"/>
            <a:ext cx="81788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	Objective: SWBAT: </a:t>
            </a:r>
            <a:r>
              <a:rPr lang="en-US" dirty="0" smtClean="0"/>
              <a:t>Write an interview narrative by using the Write Tools Method</a:t>
            </a:r>
          </a:p>
        </p:txBody>
      </p:sp>
      <p:sp>
        <p:nvSpPr>
          <p:cNvPr id="8" name="Rectangle 7"/>
          <p:cNvSpPr/>
          <p:nvPr/>
        </p:nvSpPr>
        <p:spPr>
          <a:xfrm>
            <a:off x="76200" y="1960602"/>
            <a:ext cx="2590800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000" dirty="0" smtClean="0"/>
              <a:t>Now, write!</a:t>
            </a:r>
          </a:p>
        </p:txBody>
      </p:sp>
      <p:sp>
        <p:nvSpPr>
          <p:cNvPr id="7" name="Rectangle 6"/>
          <p:cNvSpPr/>
          <p:nvPr/>
        </p:nvSpPr>
        <p:spPr>
          <a:xfrm>
            <a:off x="3048000" y="1828800"/>
            <a:ext cx="48768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</a:rPr>
              <a:t>Topic =</a:t>
            </a:r>
          </a:p>
        </p:txBody>
      </p:sp>
      <p:cxnSp>
        <p:nvCxnSpPr>
          <p:cNvPr id="12" name="Straight Connector 11"/>
          <p:cNvCxnSpPr/>
          <p:nvPr/>
        </p:nvCxnSpPr>
        <p:spPr>
          <a:xfrm rot="5400000">
            <a:off x="3743752" y="4124752"/>
            <a:ext cx="3790096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 flipV="1">
            <a:off x="2971800" y="2286793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 flipV="1">
            <a:off x="2971800" y="32003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V="1">
            <a:off x="2971800" y="3810000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 flipV="1">
            <a:off x="2971800" y="52577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Rectangle 19"/>
          <p:cNvSpPr/>
          <p:nvPr/>
        </p:nvSpPr>
        <p:spPr>
          <a:xfrm>
            <a:off x="2971800" y="5695890"/>
            <a:ext cx="48768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</a:rPr>
              <a:t>Conclusion =</a:t>
            </a:r>
          </a:p>
        </p:txBody>
      </p:sp>
      <p:sp>
        <p:nvSpPr>
          <p:cNvPr id="22" name="Rectangle 21"/>
          <p:cNvSpPr/>
          <p:nvPr/>
        </p:nvSpPr>
        <p:spPr>
          <a:xfrm>
            <a:off x="3276600" y="226689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Diction</a:t>
            </a:r>
          </a:p>
        </p:txBody>
      </p:sp>
      <p:sp>
        <p:nvSpPr>
          <p:cNvPr id="24" name="Rectangle 23"/>
          <p:cNvSpPr/>
          <p:nvPr/>
        </p:nvSpPr>
        <p:spPr>
          <a:xfrm>
            <a:off x="3276600" y="3105090"/>
            <a:ext cx="15240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Syntax</a:t>
            </a:r>
          </a:p>
        </p:txBody>
      </p:sp>
      <p:sp>
        <p:nvSpPr>
          <p:cNvPr id="23" name="Rectangle 22"/>
          <p:cNvSpPr/>
          <p:nvPr/>
        </p:nvSpPr>
        <p:spPr>
          <a:xfrm>
            <a:off x="3276600" y="381000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Imagery</a:t>
            </a:r>
          </a:p>
        </p:txBody>
      </p:sp>
      <p:sp>
        <p:nvSpPr>
          <p:cNvPr id="27" name="Rectangle 26"/>
          <p:cNvSpPr/>
          <p:nvPr/>
        </p:nvSpPr>
        <p:spPr>
          <a:xfrm>
            <a:off x="5715795" y="2362200"/>
            <a:ext cx="335200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>
                <a:solidFill>
                  <a:srgbClr val="FF0000"/>
                </a:solidFill>
              </a:rPr>
              <a:t>Details</a:t>
            </a:r>
          </a:p>
        </p:txBody>
      </p:sp>
      <p:sp>
        <p:nvSpPr>
          <p:cNvPr id="29" name="Rectangle 28"/>
          <p:cNvSpPr/>
          <p:nvPr/>
        </p:nvSpPr>
        <p:spPr>
          <a:xfrm>
            <a:off x="5638800" y="3256478"/>
            <a:ext cx="335200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>
                <a:solidFill>
                  <a:srgbClr val="FF0000"/>
                </a:solidFill>
              </a:rPr>
              <a:t>Details</a:t>
            </a:r>
          </a:p>
        </p:txBody>
      </p:sp>
      <p:sp>
        <p:nvSpPr>
          <p:cNvPr id="30" name="Rectangle 29"/>
          <p:cNvSpPr/>
          <p:nvPr/>
        </p:nvSpPr>
        <p:spPr>
          <a:xfrm>
            <a:off x="5638800" y="3840778"/>
            <a:ext cx="335200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Details</a:t>
            </a:r>
          </a:p>
        </p:txBody>
      </p:sp>
      <p:sp>
        <p:nvSpPr>
          <p:cNvPr id="34" name="Rectangle 33"/>
          <p:cNvSpPr/>
          <p:nvPr/>
        </p:nvSpPr>
        <p:spPr>
          <a:xfrm>
            <a:off x="881845" y="4470737"/>
            <a:ext cx="1556555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  <a:latin typeface="Calibri (Body)"/>
                <a:cs typeface="Calibri (Body)"/>
              </a:rPr>
              <a:t>Topic</a:t>
            </a:r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  <a:latin typeface="Calibri (Body)"/>
                <a:cs typeface="Calibri (Body)"/>
              </a:rPr>
              <a:t> </a:t>
            </a:r>
            <a:b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  <a:latin typeface="Calibri (Body)"/>
                <a:cs typeface="Calibri (Body)"/>
              </a:rPr>
            </a:br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  <a:latin typeface="Calibri (Body)"/>
                <a:cs typeface="Calibri (Body)"/>
              </a:rPr>
              <a:t>Main Idea  </a:t>
            </a:r>
          </a:p>
          <a:p>
            <a:pPr algn="ctr"/>
            <a:r>
              <a:rPr lang="en-US" sz="2000" dirty="0" smtClean="0">
                <a:ln>
                  <a:solidFill>
                    <a:srgbClr val="000000"/>
                  </a:solidFill>
                </a:ln>
                <a:solidFill>
                  <a:srgbClr val="FF0080"/>
                </a:solidFill>
                <a:latin typeface="Calibri (Body)"/>
                <a:cs typeface="Calibri (Body)"/>
              </a:rPr>
              <a:t>Details</a:t>
            </a:r>
            <a:endParaRPr lang="en-US" sz="2000" dirty="0">
              <a:latin typeface="Calibri (Body)"/>
              <a:cs typeface="Calibri (Body)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3722827" y="889337"/>
            <a:ext cx="3801066" cy="101566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000" dirty="0" smtClean="0">
                <a:solidFill>
                  <a:srgbClr val="FF0080"/>
                </a:solidFill>
              </a:rPr>
              <a:t>***For a grade you will turn in:*** </a:t>
            </a:r>
          </a:p>
          <a:p>
            <a:pPr algn="ctr"/>
            <a:r>
              <a:rPr lang="en-US" sz="2000" dirty="0" smtClean="0">
                <a:solidFill>
                  <a:srgbClr val="FF0080"/>
                </a:solidFill>
              </a:rPr>
              <a:t>(1) your outline </a:t>
            </a:r>
          </a:p>
          <a:p>
            <a:pPr algn="ctr"/>
            <a:r>
              <a:rPr lang="en-US" sz="2000" dirty="0" smtClean="0">
                <a:solidFill>
                  <a:srgbClr val="FF0080"/>
                </a:solidFill>
              </a:rPr>
              <a:t>(2) your response</a:t>
            </a:r>
            <a:endParaRPr lang="en-US" sz="2000" dirty="0">
              <a:solidFill>
                <a:srgbClr val="FF0080"/>
              </a:solidFill>
            </a:endParaRPr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2971800" y="45719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Rectangle 30"/>
          <p:cNvSpPr/>
          <p:nvPr/>
        </p:nvSpPr>
        <p:spPr>
          <a:xfrm>
            <a:off x="3276600" y="457200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Tone</a:t>
            </a:r>
          </a:p>
        </p:txBody>
      </p:sp>
      <p:sp>
        <p:nvSpPr>
          <p:cNvPr id="33" name="Rectangle 32"/>
          <p:cNvSpPr/>
          <p:nvPr/>
        </p:nvSpPr>
        <p:spPr>
          <a:xfrm>
            <a:off x="5715000" y="4583668"/>
            <a:ext cx="335200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Details</a:t>
            </a:r>
          </a:p>
        </p:txBody>
      </p:sp>
      <p:cxnSp>
        <p:nvCxnSpPr>
          <p:cNvPr id="37" name="Straight Connector 36"/>
          <p:cNvCxnSpPr/>
          <p:nvPr/>
        </p:nvCxnSpPr>
        <p:spPr>
          <a:xfrm flipV="1">
            <a:off x="3048000" y="57149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8" name="Rectangle 37"/>
          <p:cNvSpPr/>
          <p:nvPr/>
        </p:nvSpPr>
        <p:spPr>
          <a:xfrm>
            <a:off x="3276600" y="523869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Voice</a:t>
            </a:r>
          </a:p>
        </p:txBody>
      </p:sp>
      <p:sp>
        <p:nvSpPr>
          <p:cNvPr id="39" name="Rectangle 38"/>
          <p:cNvSpPr/>
          <p:nvPr/>
        </p:nvSpPr>
        <p:spPr>
          <a:xfrm>
            <a:off x="5715795" y="5326558"/>
            <a:ext cx="335200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Details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20" grpId="0"/>
      <p:bldP spid="22" grpId="0"/>
      <p:bldP spid="24" grpId="0"/>
      <p:bldP spid="23" grpId="0"/>
      <p:bldP spid="27" grpId="0"/>
      <p:bldP spid="29" grpId="0"/>
      <p:bldP spid="30" grpId="0"/>
      <p:bldP spid="31" grpId="0"/>
      <p:bldP spid="33" grpId="0"/>
      <p:bldP spid="38" grpId="0"/>
      <p:bldP spid="39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716</TotalTime>
  <Words>936</Words>
  <Application>Microsoft Macintosh PowerPoint</Application>
  <PresentationFormat>On-screen Show (4:3)</PresentationFormat>
  <Paragraphs>166</Paragraphs>
  <Slides>12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PowerPoint Presentation</vt:lpstr>
      <vt:lpstr>Short Story: Eleven</vt:lpstr>
      <vt:lpstr>PowerPoint Presentation</vt:lpstr>
      <vt:lpstr>Objectives (2 min)</vt:lpstr>
      <vt:lpstr>Close Reading of Eleven (20 min total)</vt:lpstr>
      <vt:lpstr>Close Reading of Eleven (15 min total)</vt:lpstr>
      <vt:lpstr>Write Tools Method (5 min)</vt:lpstr>
      <vt:lpstr>Outline Response to p. 18 prompt (10 min)</vt:lpstr>
      <vt:lpstr>Write Response to p.18 prompt (15 min)</vt:lpstr>
      <vt:lpstr>Closing (1 min)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Seth Schy</dc:creator>
  <cp:lastModifiedBy>Seth Schy</cp:lastModifiedBy>
  <cp:revision>20</cp:revision>
  <dcterms:created xsi:type="dcterms:W3CDTF">2012-09-07T14:36:13Z</dcterms:created>
  <dcterms:modified xsi:type="dcterms:W3CDTF">2012-09-10T22:30:42Z</dcterms:modified>
</cp:coreProperties>
</file>

<file path=docProps/thumbnail.jpeg>
</file>