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74" r:id="rId6"/>
    <p:sldId id="275" r:id="rId7"/>
    <p:sldId id="271" r:id="rId8"/>
    <p:sldId id="272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44" d="100"/>
          <a:sy n="144" d="100"/>
        </p:scale>
        <p:origin x="-1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950FD-045F-C24A-987A-C6080C1BBAD6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C0B49-515D-DF42-A5B1-399E36A036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4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66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2019300" y="1447800"/>
            <a:ext cx="5181600" cy="3657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Question: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5000" dirty="0" smtClean="0"/>
              <a:t>How would you describe Sandra </a:t>
            </a:r>
            <a:r>
              <a:rPr lang="en-US" sz="5000" dirty="0" err="1" smtClean="0"/>
              <a:t>Sisneros</a:t>
            </a:r>
            <a:r>
              <a:rPr lang="en-US" sz="5000" dirty="0" smtClean="0"/>
              <a:t>’ voice in the short story </a:t>
            </a:r>
            <a:r>
              <a:rPr lang="en-US" sz="5000" i="1" dirty="0" smtClean="0"/>
              <a:t>Eleven</a:t>
            </a:r>
            <a:r>
              <a:rPr lang="en-US" sz="5000" dirty="0" smtClean="0"/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Short Story Eleven (Part 2)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638800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Outline Response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Response 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Connotation vs. Denotation Worksheet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75004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11200" dirty="0" smtClean="0"/>
              <a:t>Writing notes in a graphic organizer</a:t>
            </a:r>
          </a:p>
          <a:p>
            <a:pPr marL="1632204" lvl="4" indent="-1371600">
              <a:spcAft>
                <a:spcPts val="600"/>
              </a:spcAft>
              <a:buFont typeface="+mj-lt"/>
              <a:buAutoNum type="alphaLcParenR"/>
            </a:pPr>
            <a:r>
              <a:rPr lang="en-US" sz="10000" dirty="0" smtClean="0"/>
              <a:t>Outlining and writing a response to a writing prompt</a:t>
            </a:r>
            <a:endParaRPr lang="en-US" sz="112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400" dirty="0" smtClean="0"/>
              <a:t>Analyze the author’s </a:t>
            </a:r>
            <a:r>
              <a:rPr lang="en-US" sz="2400" b="1" dirty="0" smtClean="0"/>
              <a:t>diction</a:t>
            </a:r>
            <a:r>
              <a:rPr lang="en-US" sz="2400" dirty="0" smtClean="0"/>
              <a:t>, </a:t>
            </a:r>
            <a:r>
              <a:rPr lang="en-US" sz="2400" b="1" dirty="0" smtClean="0"/>
              <a:t>syntax</a:t>
            </a:r>
            <a:r>
              <a:rPr lang="en-US" sz="2400" dirty="0" smtClean="0"/>
              <a:t>, use of </a:t>
            </a:r>
            <a:r>
              <a:rPr lang="en-US" sz="2400" b="1" dirty="0" smtClean="0"/>
              <a:t>imagery</a:t>
            </a:r>
            <a:r>
              <a:rPr lang="en-US" sz="2400" dirty="0" smtClean="0"/>
              <a:t>, and the author’s </a:t>
            </a:r>
            <a:r>
              <a:rPr lang="en-US" sz="2400" b="1" dirty="0" smtClean="0"/>
              <a:t>tone</a:t>
            </a:r>
            <a:endParaRPr lang="en-US" sz="24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743200" y="1932857"/>
            <a:ext cx="5867400" cy="4114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041400" y="46038"/>
            <a:ext cx="74930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Outline Response to p.18 prompt (15 min)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2400" y="6096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author’s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use of </a:t>
            </a:r>
            <a:r>
              <a:rPr lang="en-US" b="1" dirty="0" smtClean="0"/>
              <a:t>imagery</a:t>
            </a:r>
            <a:r>
              <a:rPr lang="en-US" dirty="0" smtClean="0"/>
              <a:t>, and the author’s </a:t>
            </a:r>
            <a:r>
              <a:rPr lang="en-US" b="1" dirty="0" smtClean="0"/>
              <a:t>tone </a:t>
            </a:r>
            <a:r>
              <a:rPr lang="en-US" dirty="0" smtClean="0"/>
              <a:t>by discussing the text and writing notes in a graphic organizer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" y="1960602"/>
            <a:ext cx="25908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Now, write!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1828800"/>
            <a:ext cx="6019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</a:t>
            </a: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= Cisneros, in the story 11, has a youthful voice</a:t>
            </a:r>
            <a:endParaRPr lang="en-US" sz="2000" b="1" dirty="0" smtClean="0">
              <a:ln>
                <a:solidFill>
                  <a:srgbClr val="000000"/>
                </a:solidFill>
              </a:ln>
              <a:solidFill>
                <a:srgbClr val="80FF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5638006" y="2230498"/>
            <a:ext cx="1588" cy="310350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71800" y="2286793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71800" y="32003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71800" y="38100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71800" y="5257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971800" y="5476293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76600" y="22668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Diction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76600" y="3105090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Syntax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76600" y="3810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Imagery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15795" y="2362200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38800" y="3256478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638800" y="384077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81845" y="4470737"/>
            <a:ext cx="15565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  <a:latin typeface="Calibri (Body)"/>
                <a:cs typeface="Calibri (Body)"/>
              </a:rPr>
              <a:t>Topic</a:t>
            </a: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 </a:t>
            </a:r>
            <a:b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</a:b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Main Idea  </a:t>
            </a:r>
          </a:p>
          <a:p>
            <a:pPr algn="ctr"/>
            <a:r>
              <a:rPr lang="en-US" sz="2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  <a:latin typeface="Calibri (Body)"/>
                <a:cs typeface="Calibri (Body)"/>
              </a:rPr>
              <a:t>Details</a:t>
            </a:r>
            <a:endParaRPr lang="en-US" sz="2000" dirty="0">
              <a:latin typeface="Calibri (Body)"/>
              <a:cs typeface="Calibri (Body)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200" y="2594758"/>
            <a:ext cx="266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***For a grade you will turn in:***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(1) your outline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(2) your response</a:t>
            </a:r>
            <a:endParaRPr lang="en-US" sz="2000" dirty="0">
              <a:solidFill>
                <a:srgbClr val="FF008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971800" y="45719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276600" y="4572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Tone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715000" y="458366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2" grpId="0"/>
      <p:bldP spid="24" grpId="0"/>
      <p:bldP spid="23" grpId="0"/>
      <p:bldP spid="27" grpId="0"/>
      <p:bldP spid="29" grpId="0"/>
      <p:bldP spid="30" grpId="0"/>
      <p:bldP spid="31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743200" y="1905000"/>
            <a:ext cx="5867400" cy="4114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041400" y="46038"/>
            <a:ext cx="74930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 Response to p.18 prompt (25 min)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" y="1960602"/>
            <a:ext cx="25908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Now, write!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18288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3743752" y="4124752"/>
            <a:ext cx="379009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71800" y="2286793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71800" y="32003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71800" y="38100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71800" y="5257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971800" y="569589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76600" y="22668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Diction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76600" y="3105090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Syntax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76600" y="3810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Imagery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15795" y="2362200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38800" y="3256478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638800" y="384077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81845" y="4470737"/>
            <a:ext cx="15565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  <a:latin typeface="Calibri (Body)"/>
                <a:cs typeface="Calibri (Body)"/>
              </a:rPr>
              <a:t>Topic</a:t>
            </a: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 </a:t>
            </a:r>
            <a:b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</a:b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Main Idea  </a:t>
            </a:r>
          </a:p>
          <a:p>
            <a:pPr algn="ctr"/>
            <a:r>
              <a:rPr lang="en-US" sz="2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  <a:latin typeface="Calibri (Body)"/>
                <a:cs typeface="Calibri (Body)"/>
              </a:rPr>
              <a:t>Details</a:t>
            </a:r>
            <a:endParaRPr lang="en-US" sz="2000" dirty="0">
              <a:latin typeface="Calibri (Body)"/>
              <a:cs typeface="Calibri (Body)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1427" y="3148281"/>
            <a:ext cx="25255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***For a grade you will turn in:***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(1) your outline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(2) your response</a:t>
            </a:r>
            <a:endParaRPr lang="en-US" sz="2000" dirty="0">
              <a:solidFill>
                <a:srgbClr val="FF008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971800" y="45719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276600" y="4572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Tone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715000" y="458366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3048000" y="57149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276600" y="52386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Voice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715795" y="532655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6200" y="7620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author’s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use of </a:t>
            </a:r>
            <a:r>
              <a:rPr lang="en-US" b="1" dirty="0" smtClean="0"/>
              <a:t>imagery</a:t>
            </a:r>
            <a:r>
              <a:rPr lang="en-US" dirty="0" smtClean="0"/>
              <a:t>, and the author’s </a:t>
            </a:r>
            <a:r>
              <a:rPr lang="en-US" b="1" dirty="0" smtClean="0"/>
              <a:t>tone </a:t>
            </a:r>
            <a:r>
              <a:rPr lang="en-US" dirty="0" smtClean="0"/>
              <a:t>by discussing the text and writing notes in a graphic organizer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2" grpId="0"/>
      <p:bldP spid="24" grpId="0"/>
      <p:bldP spid="23" grpId="0"/>
      <p:bldP spid="27" grpId="0"/>
      <p:bldP spid="29" grpId="0"/>
      <p:bldP spid="30" grpId="0"/>
      <p:bldP spid="31" grpId="0"/>
      <p:bldP spid="33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0" y="3733800"/>
            <a:ext cx="9144000" cy="35052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75004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11200" dirty="0" smtClean="0"/>
              <a:t>Writing notes in a graphic organizer</a:t>
            </a:r>
          </a:p>
          <a:p>
            <a:pPr marL="1632204" lvl="4" indent="-1371600">
              <a:spcAft>
                <a:spcPts val="600"/>
              </a:spcAft>
              <a:buFont typeface="+mj-lt"/>
              <a:buAutoNum type="alphaLcParenR"/>
            </a:pPr>
            <a:r>
              <a:rPr lang="en-US" sz="10000" dirty="0" smtClean="0"/>
              <a:t>Outlining and writing a response to a writing prompt</a:t>
            </a:r>
            <a:endParaRPr lang="en-US" sz="11200" dirty="0" smtClean="0"/>
          </a:p>
          <a:p>
            <a:pPr marL="1175004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11200" dirty="0" smtClean="0"/>
              <a:t>Completing a worksheet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1524000"/>
            <a:ext cx="9220200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400" dirty="0" smtClean="0"/>
              <a:t>Analyze the author’s </a:t>
            </a:r>
            <a:r>
              <a:rPr lang="en-US" sz="2400" b="1" dirty="0" smtClean="0"/>
              <a:t>diction</a:t>
            </a:r>
            <a:r>
              <a:rPr lang="en-US" sz="2400" dirty="0" smtClean="0"/>
              <a:t>, </a:t>
            </a:r>
            <a:r>
              <a:rPr lang="en-US" sz="2400" b="1" dirty="0" smtClean="0"/>
              <a:t>syntax</a:t>
            </a:r>
            <a:r>
              <a:rPr lang="en-US" sz="2400" dirty="0" smtClean="0"/>
              <a:t>, use of </a:t>
            </a:r>
            <a:r>
              <a:rPr lang="en-US" sz="2400" b="1" dirty="0" smtClean="0"/>
              <a:t>imagery</a:t>
            </a:r>
            <a:r>
              <a:rPr lang="en-US" sz="2400" dirty="0" smtClean="0"/>
              <a:t>, and the author’s </a:t>
            </a:r>
            <a:r>
              <a:rPr lang="en-US" sz="2400" b="1" dirty="0" smtClean="0"/>
              <a:t>tone</a:t>
            </a:r>
            <a:endParaRPr lang="en-US" sz="24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Distinguish between a words </a:t>
            </a:r>
            <a:r>
              <a:rPr lang="en-US" sz="2600" b="1" dirty="0" smtClean="0"/>
              <a:t>connotation</a:t>
            </a:r>
            <a:r>
              <a:rPr lang="en-US" sz="2600" dirty="0" smtClean="0"/>
              <a:t> and </a:t>
            </a:r>
            <a:r>
              <a:rPr lang="en-US" sz="2600" b="1" dirty="0" smtClean="0"/>
              <a:t>denotation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447800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endParaRPr lang="en-US" sz="5000" dirty="0" smtClean="0"/>
          </a:p>
          <a:p>
            <a:pPr marL="0" lvl="2" algn="ctr"/>
            <a:r>
              <a:rPr lang="en-US" sz="5000" dirty="0" smtClean="0"/>
              <a:t>What is </a:t>
            </a:r>
            <a:r>
              <a:rPr lang="en-US" sz="5000" b="1" dirty="0" smtClean="0"/>
              <a:t>connotation</a:t>
            </a:r>
            <a:r>
              <a:rPr lang="en-US" sz="5000" dirty="0" smtClean="0"/>
              <a:t> what is </a:t>
            </a:r>
            <a:r>
              <a:rPr lang="en-US" sz="5000" b="1" dirty="0" smtClean="0"/>
              <a:t>denotation</a:t>
            </a:r>
            <a:r>
              <a:rPr lang="en-US" sz="5000" dirty="0" smtClean="0"/>
              <a:t>?</a:t>
            </a:r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499</Words>
  <Application>Microsoft Macintosh PowerPoint</Application>
  <PresentationFormat>On-screen Show (4:3)</PresentationFormat>
  <Paragraphs>107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Short Story Eleven (Part 2)</vt:lpstr>
      <vt:lpstr>PowerPoint Presentation</vt:lpstr>
      <vt:lpstr>Objectives (2 min)</vt:lpstr>
      <vt:lpstr>Outline Response to p.18 prompt (15 min)</vt:lpstr>
      <vt:lpstr>Write Response to p.18 prompt (25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Yesterday’s HW</dc:title>
  <dc:creator>Seth Schy</dc:creator>
  <cp:lastModifiedBy>Seth Schy</cp:lastModifiedBy>
  <cp:revision>10</cp:revision>
  <cp:lastPrinted>2012-09-12T21:14:14Z</cp:lastPrinted>
  <dcterms:created xsi:type="dcterms:W3CDTF">2012-09-10T18:54:49Z</dcterms:created>
  <dcterms:modified xsi:type="dcterms:W3CDTF">2012-09-12T21:15:00Z</dcterms:modified>
</cp:coreProperties>
</file>