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7" r:id="rId2"/>
    <p:sldId id="280" r:id="rId3"/>
    <p:sldId id="258" r:id="rId4"/>
    <p:sldId id="259" r:id="rId5"/>
    <p:sldId id="260" r:id="rId6"/>
    <p:sldId id="261" r:id="rId7"/>
    <p:sldId id="272" r:id="rId8"/>
    <p:sldId id="273" r:id="rId9"/>
    <p:sldId id="275" r:id="rId10"/>
    <p:sldId id="276" r:id="rId11"/>
    <p:sldId id="274" r:id="rId12"/>
    <p:sldId id="277" r:id="rId13"/>
    <p:sldId id="278" r:id="rId14"/>
    <p:sldId id="262" r:id="rId15"/>
    <p:sldId id="279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52" d="100"/>
          <a:sy n="52" d="100"/>
        </p:scale>
        <p:origin x="-11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4A7A0-2FDE-9A40-B472-A76E30BED659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8F2FA-A1D6-974D-92EE-A58D23594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29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6600">
                <a:alpha val="75000"/>
              </a:srgbClr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BAA19-DBF6-C842-91F6-156D6E875D9F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64E3E-2DCB-A44B-BB56-32DE18F6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1828800" y="1371600"/>
            <a:ext cx="7315200" cy="510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1700" dirty="0" smtClean="0"/>
              <a:t>A</a:t>
            </a:r>
            <a:br>
              <a:rPr lang="en-US" sz="1700" dirty="0" smtClean="0"/>
            </a:br>
            <a:r>
              <a:rPr lang="en-US" sz="1700" dirty="0" smtClean="0"/>
              <a:t>Christmas tree .</a:t>
            </a:r>
            <a:br>
              <a:rPr lang="en-US" sz="1700" dirty="0" smtClean="0"/>
            </a:br>
            <a:r>
              <a:rPr lang="en-US" sz="1700" dirty="0" smtClean="0"/>
              <a:t>Twinkling with lights </a:t>
            </a:r>
            <a:br>
              <a:rPr lang="en-US" sz="1700" dirty="0" smtClean="0"/>
            </a:br>
            <a:r>
              <a:rPr lang="en-US" sz="1700" dirty="0" smtClean="0"/>
              <a:t>Adorned with gold and silver tinsel .</a:t>
            </a:r>
            <a:br>
              <a:rPr lang="en-US" sz="1700" dirty="0" smtClean="0"/>
            </a:br>
            <a:r>
              <a:rPr lang="en-US" sz="1700" dirty="0" smtClean="0"/>
              <a:t>Softly sparkling in spirals on each branch .</a:t>
            </a:r>
            <a:br>
              <a:rPr lang="en-US" sz="1700" dirty="0" smtClean="0"/>
            </a:br>
            <a:r>
              <a:rPr lang="en-US" sz="1700" dirty="0" smtClean="0"/>
              <a:t>A Christmas tree to gather around in love.</a:t>
            </a:r>
            <a:br>
              <a:rPr lang="en-US" sz="1700" dirty="0" smtClean="0"/>
            </a:br>
            <a:r>
              <a:rPr lang="en-US" sz="1700" dirty="0" smtClean="0"/>
              <a:t>Christmas trees and families captured in the presence where angels dance .</a:t>
            </a:r>
            <a:br>
              <a:rPr lang="en-US" sz="1700" dirty="0" smtClean="0"/>
            </a:br>
            <a:r>
              <a:rPr lang="en-US" sz="1700" dirty="0" smtClean="0"/>
              <a:t>A Christmas tree stands in the window, many brightly lit Christmas trees stand in windows lighting up streets all over town, </a:t>
            </a:r>
            <a:br>
              <a:rPr lang="en-US" sz="1700" dirty="0" smtClean="0"/>
            </a:br>
            <a:r>
              <a:rPr lang="en-US" sz="1700" dirty="0" smtClean="0"/>
              <a:t>bless the tree full of joy and wonder .</a:t>
            </a:r>
            <a:br>
              <a:rPr lang="en-US" sz="1700" dirty="0" smtClean="0"/>
            </a:br>
            <a:r>
              <a:rPr lang="en-US" sz="1700" dirty="0" smtClean="0"/>
              <a:t>Little children</a:t>
            </a:r>
            <a:br>
              <a:rPr lang="en-US" sz="1700" dirty="0" smtClean="0"/>
            </a:br>
            <a:r>
              <a:rPr lang="en-US" sz="1700" dirty="0" smtClean="0"/>
              <a:t>they reach up</a:t>
            </a:r>
            <a:br>
              <a:rPr lang="en-US" sz="1700" dirty="0" smtClean="0"/>
            </a:br>
            <a:r>
              <a:rPr lang="en-US" sz="1700" dirty="0" smtClean="0"/>
              <a:t>then they grab</a:t>
            </a:r>
            <a:br>
              <a:rPr lang="en-US" sz="1700" dirty="0" smtClean="0"/>
            </a:br>
            <a:r>
              <a:rPr lang="en-US" sz="1700" dirty="0" smtClean="0"/>
              <a:t>suddenly the tree</a:t>
            </a:r>
            <a:br>
              <a:rPr lang="en-US" sz="1700" dirty="0" smtClean="0"/>
            </a:br>
            <a:r>
              <a:rPr lang="en-US" sz="1700" dirty="0" smtClean="0"/>
              <a:t>comes falling down.</a:t>
            </a: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0822" y="1143000"/>
            <a:ext cx="221947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How does </a:t>
            </a:r>
          </a:p>
          <a:p>
            <a:r>
              <a:rPr lang="en-US" sz="3000" dirty="0" smtClean="0"/>
              <a:t>the structure</a:t>
            </a:r>
          </a:p>
          <a:p>
            <a:r>
              <a:rPr lang="en-US" sz="3000" dirty="0" smtClean="0"/>
              <a:t>of this poem </a:t>
            </a:r>
          </a:p>
          <a:p>
            <a:r>
              <a:rPr lang="en-US" sz="3000" dirty="0" smtClean="0"/>
              <a:t>affect you?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6096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Read-Aloud </a:t>
            </a:r>
            <a:r>
              <a:rPr lang="en-US" sz="3200" i="1" dirty="0" smtClean="0"/>
              <a:t>Fast Break</a:t>
            </a:r>
            <a:r>
              <a:rPr lang="en-US" sz="3200" dirty="0" smtClean="0"/>
              <a:t>: Discuss </a:t>
            </a:r>
            <a:r>
              <a:rPr lang="en-US" sz="3200" b="1" dirty="0" smtClean="0"/>
              <a:t>diction</a:t>
            </a:r>
            <a:r>
              <a:rPr lang="en-US" sz="3200" i="1" dirty="0" smtClean="0"/>
              <a:t> </a:t>
            </a:r>
            <a:r>
              <a:rPr lang="en-US" sz="3200" dirty="0" smtClean="0"/>
              <a:t>(10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378297"/>
            <a:ext cx="2667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214</a:t>
            </a:r>
            <a:r>
              <a:rPr lang="en-US" sz="3000" dirty="0" smtClean="0"/>
              <a:t>, let’s read </a:t>
            </a:r>
            <a:r>
              <a:rPr lang="en-US" sz="3000" i="1" dirty="0" smtClean="0"/>
              <a:t>Fast Break</a:t>
            </a:r>
          </a:p>
        </p:txBody>
      </p:sp>
      <p:sp>
        <p:nvSpPr>
          <p:cNvPr id="4" name="Rectangle 3"/>
          <p:cNvSpPr/>
          <p:nvPr/>
        </p:nvSpPr>
        <p:spPr>
          <a:xfrm>
            <a:off x="508000" y="6858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 poem for </a:t>
            </a:r>
            <a:r>
              <a:rPr lang="en-US" b="1" dirty="0" smtClean="0"/>
              <a:t>voice</a:t>
            </a:r>
            <a:r>
              <a:rPr lang="en-US" dirty="0" smtClean="0"/>
              <a:t>, </a:t>
            </a:r>
            <a:r>
              <a:rPr lang="en-US" b="1" dirty="0" smtClean="0"/>
              <a:t>imagery</a:t>
            </a:r>
            <a:r>
              <a:rPr lang="en-US" dirty="0" smtClean="0"/>
              <a:t>, and </a:t>
            </a:r>
            <a:r>
              <a:rPr lang="en-US" b="1" dirty="0" smtClean="0"/>
              <a:t>diction </a:t>
            </a:r>
            <a:r>
              <a:rPr lang="en-US" dirty="0" smtClean="0"/>
              <a:t>by </a:t>
            </a:r>
            <a:r>
              <a:rPr lang="en-US" dirty="0"/>
              <a:t>r</a:t>
            </a:r>
            <a:r>
              <a:rPr lang="en-US" dirty="0" smtClean="0"/>
              <a:t>eading and notating </a:t>
            </a:r>
            <a:r>
              <a:rPr lang="en-US" i="1" dirty="0" smtClean="0"/>
              <a:t>Fast Break</a:t>
            </a:r>
            <a:endParaRPr lang="en-US" dirty="0" smtClean="0"/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371600"/>
            <a:ext cx="4551018" cy="24066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810000"/>
            <a:ext cx="4572000" cy="29767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6096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Read-Aloud </a:t>
            </a:r>
            <a:r>
              <a:rPr lang="en-US" sz="3200" i="1" dirty="0" smtClean="0"/>
              <a:t>Fast Break</a:t>
            </a:r>
            <a:r>
              <a:rPr lang="en-US" sz="3200" dirty="0" smtClean="0"/>
              <a:t>: Discuss </a:t>
            </a:r>
            <a:r>
              <a:rPr lang="en-US" sz="3200" b="1" dirty="0" smtClean="0"/>
              <a:t>diction</a:t>
            </a:r>
            <a:r>
              <a:rPr lang="en-US" sz="3200" i="1" dirty="0" smtClean="0"/>
              <a:t> </a:t>
            </a:r>
            <a:r>
              <a:rPr lang="en-US" sz="3200" dirty="0" smtClean="0"/>
              <a:t>(10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378297"/>
            <a:ext cx="2667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First,</a:t>
            </a:r>
          </a:p>
          <a:p>
            <a:pPr algn="ctr"/>
            <a:r>
              <a:rPr lang="en-US" sz="3000" dirty="0"/>
              <a:t>o</a:t>
            </a:r>
            <a:r>
              <a:rPr lang="en-US" sz="3000" dirty="0" smtClean="0"/>
              <a:t>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214</a:t>
            </a:r>
            <a:r>
              <a:rPr lang="en-US" sz="3000" dirty="0" smtClean="0"/>
              <a:t>, let’s just read </a:t>
            </a:r>
            <a:r>
              <a:rPr lang="en-US" sz="3000" i="1" dirty="0" smtClean="0"/>
              <a:t>Fast Break</a:t>
            </a:r>
          </a:p>
          <a:p>
            <a:pPr algn="ctr"/>
            <a:endParaRPr lang="en-US" sz="3000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508000" y="6858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 poem for </a:t>
            </a:r>
            <a:r>
              <a:rPr lang="en-US" b="1" dirty="0" smtClean="0"/>
              <a:t>voice</a:t>
            </a:r>
            <a:r>
              <a:rPr lang="en-US" dirty="0" smtClean="0"/>
              <a:t>, </a:t>
            </a:r>
            <a:r>
              <a:rPr lang="en-US" b="1" dirty="0" smtClean="0"/>
              <a:t>imagery</a:t>
            </a:r>
            <a:r>
              <a:rPr lang="en-US" dirty="0" smtClean="0"/>
              <a:t>, and </a:t>
            </a:r>
            <a:r>
              <a:rPr lang="en-US" b="1" dirty="0" smtClean="0"/>
              <a:t>diction </a:t>
            </a:r>
            <a:r>
              <a:rPr lang="en-US" dirty="0" smtClean="0"/>
              <a:t>by </a:t>
            </a:r>
            <a:r>
              <a:rPr lang="en-US" dirty="0"/>
              <a:t>r</a:t>
            </a:r>
            <a:r>
              <a:rPr lang="en-US" dirty="0" smtClean="0"/>
              <a:t>eading and notating </a:t>
            </a:r>
            <a:r>
              <a:rPr lang="en-US" i="1" dirty="0" smtClean="0"/>
              <a:t>Fast Break</a:t>
            </a:r>
            <a:endParaRPr lang="en-US" dirty="0" smtClean="0"/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2667000" y="1295400"/>
            <a:ext cx="6248400" cy="5562600"/>
            <a:chOff x="3124200" y="1524000"/>
            <a:chExt cx="5791200" cy="529992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24200" y="2241560"/>
              <a:ext cx="2855991" cy="368010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5200" y="1524000"/>
              <a:ext cx="2870200" cy="529992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4200" y="1524000"/>
              <a:ext cx="2855991" cy="660400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-152400" y="4076343"/>
            <a:ext cx="29718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Second, </a:t>
            </a:r>
            <a:r>
              <a:rPr lang="en-US" sz="3000" dirty="0"/>
              <a:t>n</a:t>
            </a:r>
            <a:r>
              <a:rPr lang="en-US" sz="3000" dirty="0" smtClean="0"/>
              <a:t>otate the text for </a:t>
            </a:r>
            <a:r>
              <a:rPr lang="en-US" sz="3000" b="1" dirty="0" smtClean="0"/>
              <a:t>diction</a:t>
            </a:r>
            <a:r>
              <a:rPr lang="en-US" sz="3000" dirty="0" smtClean="0"/>
              <a:t> that stands out to you!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6477000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 NOT erase diction notes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6096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Read-Aloud </a:t>
            </a:r>
            <a:r>
              <a:rPr lang="en-US" sz="3200" i="1" dirty="0" smtClean="0"/>
              <a:t>Fast Break</a:t>
            </a:r>
            <a:r>
              <a:rPr lang="en-US" sz="3200" dirty="0" smtClean="0"/>
              <a:t>: Discuss </a:t>
            </a:r>
            <a:r>
              <a:rPr lang="en-US" sz="3200" b="1" dirty="0" smtClean="0"/>
              <a:t>imagery </a:t>
            </a:r>
            <a:r>
              <a:rPr lang="en-US" sz="3200" dirty="0" smtClean="0"/>
              <a:t>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508000" y="6858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 poem for </a:t>
            </a:r>
            <a:r>
              <a:rPr lang="en-US" b="1" dirty="0" smtClean="0"/>
              <a:t>voice</a:t>
            </a:r>
            <a:r>
              <a:rPr lang="en-US" dirty="0" smtClean="0"/>
              <a:t>, </a:t>
            </a:r>
            <a:r>
              <a:rPr lang="en-US" b="1" dirty="0" smtClean="0"/>
              <a:t>imagery</a:t>
            </a:r>
            <a:r>
              <a:rPr lang="en-US" dirty="0" smtClean="0"/>
              <a:t>, and </a:t>
            </a:r>
            <a:r>
              <a:rPr lang="en-US" b="1" dirty="0" smtClean="0"/>
              <a:t>diction </a:t>
            </a:r>
            <a:r>
              <a:rPr lang="en-US" dirty="0" smtClean="0"/>
              <a:t>by </a:t>
            </a:r>
            <a:r>
              <a:rPr lang="en-US" dirty="0"/>
              <a:t>r</a:t>
            </a:r>
            <a:r>
              <a:rPr lang="en-US" dirty="0" smtClean="0"/>
              <a:t>eading and notating </a:t>
            </a:r>
            <a:r>
              <a:rPr lang="en-US" i="1" dirty="0" smtClean="0"/>
              <a:t>Fast Break</a:t>
            </a:r>
            <a:endParaRPr lang="en-US" dirty="0" smtClean="0"/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grpSp>
        <p:nvGrpSpPr>
          <p:cNvPr id="2" name="Group 9"/>
          <p:cNvGrpSpPr/>
          <p:nvPr/>
        </p:nvGrpSpPr>
        <p:grpSpPr>
          <a:xfrm>
            <a:off x="2667000" y="1295400"/>
            <a:ext cx="6248400" cy="5562600"/>
            <a:chOff x="3124200" y="1524000"/>
            <a:chExt cx="5791200" cy="529992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24200" y="2241560"/>
              <a:ext cx="2855991" cy="368010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5200" y="1524000"/>
              <a:ext cx="2870200" cy="529992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4200" y="1524000"/>
              <a:ext cx="2855991" cy="660400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0" y="2018943"/>
            <a:ext cx="25146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Third, notate the text for </a:t>
            </a:r>
            <a:r>
              <a:rPr lang="en-US" sz="3000" b="1" dirty="0" smtClean="0"/>
              <a:t>imagery </a:t>
            </a:r>
            <a:r>
              <a:rPr lang="en-US" sz="3000" dirty="0" smtClean="0"/>
              <a:t>that stands out to you!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52400" y="76200"/>
            <a:ext cx="8915400" cy="6096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400" dirty="0" smtClean="0"/>
              <a:t>What Does the </a:t>
            </a:r>
            <a:r>
              <a:rPr lang="en-US" sz="2400" b="1" dirty="0" smtClean="0"/>
              <a:t>imagery</a:t>
            </a:r>
            <a:r>
              <a:rPr lang="en-US" sz="2400" dirty="0" smtClean="0"/>
              <a:t> and </a:t>
            </a:r>
            <a:r>
              <a:rPr lang="en-US" sz="2400" b="1" dirty="0" smtClean="0"/>
              <a:t>diction</a:t>
            </a:r>
            <a:r>
              <a:rPr lang="en-US" sz="2400" dirty="0" smtClean="0"/>
              <a:t> tell us about the author?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508000" y="6858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 poem for </a:t>
            </a:r>
            <a:r>
              <a:rPr lang="en-US" b="1" dirty="0" smtClean="0"/>
              <a:t>voice</a:t>
            </a:r>
            <a:r>
              <a:rPr lang="en-US" dirty="0" smtClean="0"/>
              <a:t>, </a:t>
            </a:r>
            <a:r>
              <a:rPr lang="en-US" b="1" dirty="0" smtClean="0"/>
              <a:t>imagery</a:t>
            </a:r>
            <a:r>
              <a:rPr lang="en-US" dirty="0" smtClean="0"/>
              <a:t>, and </a:t>
            </a:r>
            <a:r>
              <a:rPr lang="en-US" b="1" dirty="0" smtClean="0"/>
              <a:t>diction </a:t>
            </a:r>
            <a:r>
              <a:rPr lang="en-US" dirty="0" smtClean="0"/>
              <a:t>by </a:t>
            </a:r>
            <a:r>
              <a:rPr lang="en-US" dirty="0"/>
              <a:t>r</a:t>
            </a:r>
            <a:r>
              <a:rPr lang="en-US" dirty="0" smtClean="0"/>
              <a:t>eading and notating </a:t>
            </a:r>
            <a:r>
              <a:rPr lang="en-US" i="1" dirty="0" smtClean="0"/>
              <a:t>Fast Break</a:t>
            </a:r>
            <a:endParaRPr lang="en-US" dirty="0" smtClean="0"/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grpSp>
        <p:nvGrpSpPr>
          <p:cNvPr id="2" name="Group 9"/>
          <p:cNvGrpSpPr/>
          <p:nvPr/>
        </p:nvGrpSpPr>
        <p:grpSpPr>
          <a:xfrm>
            <a:off x="2667000" y="1295400"/>
            <a:ext cx="6248400" cy="5562600"/>
            <a:chOff x="3124200" y="1524000"/>
            <a:chExt cx="5791200" cy="529992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24200" y="2241560"/>
              <a:ext cx="2855991" cy="368010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5200" y="1524000"/>
              <a:ext cx="2870200" cy="529992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4200" y="1524000"/>
              <a:ext cx="2855991" cy="660400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0" y="1219200"/>
            <a:ext cx="2514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What does the </a:t>
            </a:r>
            <a:r>
              <a:rPr lang="en-US" sz="3000" b="1" dirty="0" smtClean="0"/>
              <a:t>imagery </a:t>
            </a:r>
            <a:r>
              <a:rPr lang="en-US" sz="3000" dirty="0" smtClean="0"/>
              <a:t>and </a:t>
            </a:r>
            <a:r>
              <a:rPr lang="en-US" sz="3000" b="1" dirty="0" smtClean="0"/>
              <a:t>diction </a:t>
            </a:r>
            <a:r>
              <a:rPr lang="en-US" sz="3000" dirty="0" smtClean="0"/>
              <a:t>tell us about Hirsch?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0" y="4385608"/>
            <a:ext cx="4876800" cy="2396192"/>
            <a:chOff x="0" y="4385608"/>
            <a:chExt cx="4876800" cy="2396192"/>
          </a:xfrm>
        </p:grpSpPr>
        <p:sp>
          <p:nvSpPr>
            <p:cNvPr id="9" name="Rectangle 8"/>
            <p:cNvSpPr/>
            <p:nvPr/>
          </p:nvSpPr>
          <p:spPr>
            <a:xfrm>
              <a:off x="0" y="4385608"/>
              <a:ext cx="251460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000" dirty="0" smtClean="0"/>
                <a:t>For which </a:t>
              </a:r>
              <a:r>
                <a:rPr lang="en-US" sz="3000" b="1" dirty="0" smtClean="0"/>
                <a:t>audience </a:t>
              </a:r>
              <a:r>
                <a:rPr lang="en-US" sz="3000" dirty="0" smtClean="0"/>
                <a:t>is Hirsch writing?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6073914"/>
              <a:ext cx="48768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/>
                <a:t>What would happen to the </a:t>
              </a:r>
              <a:r>
                <a:rPr lang="en-US" sz="2000" b="1" dirty="0" smtClean="0"/>
                <a:t>imagery</a:t>
              </a:r>
              <a:r>
                <a:rPr lang="en-US" sz="2000" dirty="0" smtClean="0"/>
                <a:t> and </a:t>
              </a:r>
              <a:r>
                <a:rPr lang="en-US" sz="2000" b="1" dirty="0" smtClean="0"/>
                <a:t>diction</a:t>
              </a:r>
              <a:r>
                <a:rPr lang="en-US" sz="2000" dirty="0" smtClean="0"/>
                <a:t> if the audience changed?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dirty="0" smtClean="0"/>
              <a:t>After Reading Prompt (15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905000"/>
            <a:ext cx="43434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/>
              <a:t>Write a paragraph:</a:t>
            </a:r>
          </a:p>
          <a:p>
            <a:endParaRPr lang="en-US" sz="3000" b="1" i="1" dirty="0" smtClean="0"/>
          </a:p>
          <a:p>
            <a:r>
              <a:rPr lang="en-US" sz="3000" dirty="0" smtClean="0"/>
              <a:t>Critique (deeply analyze) Hirsch’s </a:t>
            </a:r>
            <a:r>
              <a:rPr lang="en-US" sz="3000" b="1" dirty="0" smtClean="0"/>
              <a:t>voice</a:t>
            </a:r>
            <a:r>
              <a:rPr lang="en-US" sz="3000" dirty="0" smtClean="0"/>
              <a:t> in the poem </a:t>
            </a:r>
            <a:r>
              <a:rPr lang="en-US" sz="3000" i="1" dirty="0" smtClean="0"/>
              <a:t>Fast Break</a:t>
            </a:r>
            <a:r>
              <a:rPr lang="en-US" sz="3000" dirty="0" smtClean="0"/>
              <a:t>.  </a:t>
            </a:r>
          </a:p>
          <a:p>
            <a:endParaRPr lang="en-US" sz="3000" dirty="0"/>
          </a:p>
          <a:p>
            <a:r>
              <a:rPr lang="en-US" sz="3000" dirty="0" smtClean="0"/>
              <a:t>Make sure to </a:t>
            </a:r>
            <a:r>
              <a:rPr lang="en-US" sz="3000" u="sng" dirty="0" smtClean="0"/>
              <a:t>at least</a:t>
            </a:r>
            <a:r>
              <a:rPr lang="en-US" sz="3000" dirty="0" smtClean="0"/>
              <a:t> talk about his </a:t>
            </a:r>
            <a:r>
              <a:rPr lang="en-US" sz="3000" b="1" dirty="0" smtClean="0"/>
              <a:t>diction</a:t>
            </a:r>
            <a:r>
              <a:rPr lang="en-US" sz="3000" dirty="0" smtClean="0"/>
              <a:t> and </a:t>
            </a:r>
            <a:r>
              <a:rPr lang="en-US" sz="3000" b="1" dirty="0" smtClean="0"/>
              <a:t>imagery</a:t>
            </a:r>
            <a:r>
              <a:rPr lang="en-US" sz="3000" dirty="0" smtClean="0"/>
              <a:t>.</a:t>
            </a:r>
          </a:p>
          <a:p>
            <a:endParaRPr lang="en-US" sz="3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457200" y="805935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 poem for </a:t>
            </a:r>
            <a:r>
              <a:rPr lang="en-US" b="1" dirty="0" smtClean="0"/>
              <a:t>voice</a:t>
            </a:r>
            <a:r>
              <a:rPr lang="en-US" dirty="0" smtClean="0"/>
              <a:t>, </a:t>
            </a:r>
            <a:r>
              <a:rPr lang="en-US" b="1" dirty="0" smtClean="0"/>
              <a:t>imagery</a:t>
            </a:r>
            <a:r>
              <a:rPr lang="en-US" dirty="0" smtClean="0"/>
              <a:t>, and </a:t>
            </a:r>
            <a:r>
              <a:rPr lang="en-US" b="1" dirty="0" smtClean="0"/>
              <a:t>diction </a:t>
            </a:r>
            <a:r>
              <a:rPr lang="en-US" dirty="0" smtClean="0"/>
              <a:t>by </a:t>
            </a:r>
            <a:r>
              <a:rPr lang="en-US" dirty="0"/>
              <a:t>r</a:t>
            </a:r>
            <a:r>
              <a:rPr lang="en-US" dirty="0" smtClean="0"/>
              <a:t>eading and notating </a:t>
            </a:r>
            <a:r>
              <a:rPr lang="en-US" i="1" dirty="0" smtClean="0"/>
              <a:t>Fast Break</a:t>
            </a:r>
            <a:r>
              <a:rPr lang="en-US" b="1" dirty="0"/>
              <a:t>.</a:t>
            </a:r>
            <a:endParaRPr lang="en-US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4343400" y="1827212"/>
            <a:ext cx="4648200" cy="3811588"/>
            <a:chOff x="5105400" y="2362200"/>
            <a:chExt cx="3886200" cy="312578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5105400" y="2362200"/>
              <a:ext cx="388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4990306" y="3924300"/>
              <a:ext cx="312578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105400" y="3276600"/>
              <a:ext cx="388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105400" y="4419600"/>
              <a:ext cx="388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105400" y="5486400"/>
              <a:ext cx="388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dirty="0" smtClean="0"/>
              <a:t>Homework (1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743200" y="1905000"/>
            <a:ext cx="43434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Take your free write (the one about your passion) and below it, write a description of your passion for someone who knows A LOT about that topic.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7200" y="805935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 poem for </a:t>
            </a:r>
            <a:r>
              <a:rPr lang="en-US" b="1" dirty="0" smtClean="0"/>
              <a:t>voice</a:t>
            </a:r>
            <a:r>
              <a:rPr lang="en-US" dirty="0" smtClean="0"/>
              <a:t>, </a:t>
            </a:r>
            <a:r>
              <a:rPr lang="en-US" b="1" dirty="0" smtClean="0"/>
              <a:t>imagery</a:t>
            </a:r>
            <a:r>
              <a:rPr lang="en-US" dirty="0" smtClean="0"/>
              <a:t>, and </a:t>
            </a:r>
            <a:r>
              <a:rPr lang="en-US" b="1" dirty="0" smtClean="0"/>
              <a:t>diction </a:t>
            </a:r>
            <a:r>
              <a:rPr lang="en-US" dirty="0" smtClean="0"/>
              <a:t>by </a:t>
            </a:r>
            <a:r>
              <a:rPr lang="en-US" dirty="0"/>
              <a:t>r</a:t>
            </a:r>
            <a:r>
              <a:rPr lang="en-US" dirty="0" smtClean="0"/>
              <a:t>eading and notating </a:t>
            </a:r>
            <a:r>
              <a:rPr lang="en-US" i="1" dirty="0" smtClean="0"/>
              <a:t>Fast Break</a:t>
            </a:r>
            <a:r>
              <a:rPr lang="en-US" b="1" dirty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your own and others writing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notating </a:t>
            </a:r>
            <a:r>
              <a:rPr lang="en-US" sz="8000" i="1" dirty="0" smtClean="0"/>
              <a:t>Fast Break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0" y="12954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how </a:t>
            </a:r>
            <a:r>
              <a:rPr lang="en-US" sz="2600" b="1" dirty="0" smtClean="0"/>
              <a:t>audience</a:t>
            </a:r>
            <a:r>
              <a:rPr lang="en-US" sz="2600" dirty="0" smtClean="0"/>
              <a:t> affects </a:t>
            </a:r>
            <a:r>
              <a:rPr lang="en-US" sz="2600" b="1" dirty="0" smtClean="0"/>
              <a:t> voice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a poem for </a:t>
            </a:r>
            <a:r>
              <a:rPr lang="en-US" sz="2600" b="1" dirty="0" smtClean="0"/>
              <a:t>voice</a:t>
            </a:r>
            <a:r>
              <a:rPr lang="en-US" sz="2600" dirty="0" smtClean="0"/>
              <a:t>, </a:t>
            </a:r>
            <a:r>
              <a:rPr lang="en-US" sz="2600" b="1" dirty="0" smtClean="0"/>
              <a:t>imagery</a:t>
            </a:r>
            <a:r>
              <a:rPr lang="en-US" sz="2600" dirty="0" smtClean="0"/>
              <a:t>, and </a:t>
            </a:r>
            <a:r>
              <a:rPr lang="en-US" sz="2600" b="1" dirty="0" smtClean="0"/>
              <a:t>diction</a:t>
            </a:r>
            <a:r>
              <a:rPr lang="en-US" sz="2600" dirty="0" smtClean="0"/>
              <a:t>.</a:t>
            </a: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447800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How does </a:t>
            </a:r>
            <a:r>
              <a:rPr lang="en-US" sz="5000" b="1" dirty="0" smtClean="0"/>
              <a:t>audience</a:t>
            </a:r>
            <a:r>
              <a:rPr lang="en-US" sz="5000" dirty="0" smtClean="0"/>
              <a:t> affect the author’s </a:t>
            </a:r>
            <a:r>
              <a:rPr lang="en-US" sz="5000" b="1" dirty="0" smtClean="0"/>
              <a:t>voice?</a:t>
            </a:r>
            <a:endParaRPr lang="en-US" sz="5000" dirty="0" smtClean="0"/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Exploring Diction and Imagery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638800"/>
          </a:xfrm>
        </p:spPr>
        <p:txBody>
          <a:bodyPr>
            <a:normAutofit fontScale="70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Make List of Passions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Free Write: Explain that Passion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Think About Your </a:t>
            </a:r>
            <a:r>
              <a:rPr lang="en-US" b="1" dirty="0" smtClean="0"/>
              <a:t>Voice</a:t>
            </a:r>
            <a:r>
              <a:rPr lang="en-US" dirty="0" smtClean="0"/>
              <a:t> (</a:t>
            </a:r>
            <a:r>
              <a:rPr lang="en-US" b="1" dirty="0" smtClean="0"/>
              <a:t>Imagery</a:t>
            </a:r>
            <a:r>
              <a:rPr lang="en-US" dirty="0" smtClean="0"/>
              <a:t>,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Audience</a:t>
            </a:r>
            <a:r>
              <a:rPr lang="en-US" dirty="0" smtClean="0"/>
              <a:t>)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How Does </a:t>
            </a:r>
            <a:r>
              <a:rPr lang="en-US" b="1" dirty="0" smtClean="0"/>
              <a:t>Audience </a:t>
            </a:r>
            <a:r>
              <a:rPr lang="en-US" dirty="0" smtClean="0"/>
              <a:t>Affect </a:t>
            </a:r>
            <a:r>
              <a:rPr lang="en-US" b="1" dirty="0" smtClean="0"/>
              <a:t>Voice</a:t>
            </a:r>
            <a:r>
              <a:rPr lang="en-US" dirty="0" smtClean="0"/>
              <a:t>?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Read-Aloud </a:t>
            </a:r>
            <a:r>
              <a:rPr lang="en-US" i="1" dirty="0" smtClean="0"/>
              <a:t>Fast Break</a:t>
            </a:r>
            <a:r>
              <a:rPr lang="en-US" dirty="0" smtClean="0"/>
              <a:t>: Discuss </a:t>
            </a:r>
            <a:r>
              <a:rPr lang="en-US" b="1" dirty="0" smtClean="0"/>
              <a:t>diction</a:t>
            </a:r>
            <a:r>
              <a:rPr lang="en-US" i="1" dirty="0" smtClean="0"/>
              <a:t> </a:t>
            </a:r>
            <a:r>
              <a:rPr lang="en-US" dirty="0" smtClean="0"/>
              <a:t>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Read-Aloud </a:t>
            </a:r>
            <a:r>
              <a:rPr lang="en-US" i="1" dirty="0" smtClean="0"/>
              <a:t>Fast Break</a:t>
            </a:r>
            <a:r>
              <a:rPr lang="en-US" dirty="0" smtClean="0"/>
              <a:t>: Discuss </a:t>
            </a:r>
            <a:r>
              <a:rPr lang="en-US" b="1" dirty="0" smtClean="0"/>
              <a:t>imagery </a:t>
            </a:r>
            <a:r>
              <a:rPr lang="en-US" dirty="0" smtClean="0"/>
              <a:t>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Does the </a:t>
            </a:r>
            <a:r>
              <a:rPr lang="en-US" b="1" dirty="0" smtClean="0"/>
              <a:t>imagery</a:t>
            </a:r>
            <a:r>
              <a:rPr lang="en-US" dirty="0" smtClean="0"/>
              <a:t> and </a:t>
            </a:r>
            <a:r>
              <a:rPr lang="en-US" b="1" dirty="0" smtClean="0"/>
              <a:t>diction</a:t>
            </a:r>
            <a:r>
              <a:rPr lang="en-US" dirty="0" smtClean="0"/>
              <a:t> tell us about the author?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After Reading Prompt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Homework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your own and others writing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notating </a:t>
            </a:r>
            <a:r>
              <a:rPr lang="en-US" sz="8000" i="1" dirty="0" smtClean="0"/>
              <a:t>Fast Break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how </a:t>
            </a:r>
            <a:r>
              <a:rPr lang="en-US" sz="2600" b="1" dirty="0" smtClean="0"/>
              <a:t>audience</a:t>
            </a:r>
            <a:r>
              <a:rPr lang="en-US" sz="2600" dirty="0" smtClean="0"/>
              <a:t> affects </a:t>
            </a:r>
            <a:r>
              <a:rPr lang="en-US" sz="2600" b="1" dirty="0" smtClean="0"/>
              <a:t> voice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a poem for </a:t>
            </a:r>
            <a:r>
              <a:rPr lang="en-US" sz="2600" b="1" dirty="0" smtClean="0"/>
              <a:t>voice</a:t>
            </a:r>
            <a:r>
              <a:rPr lang="en-US" sz="2600" dirty="0" smtClean="0"/>
              <a:t>, </a:t>
            </a:r>
            <a:r>
              <a:rPr lang="en-US" sz="2600" b="1" dirty="0" smtClean="0"/>
              <a:t>imagery</a:t>
            </a:r>
            <a:r>
              <a:rPr lang="en-US" sz="2600" dirty="0" smtClean="0"/>
              <a:t>, and </a:t>
            </a:r>
            <a:r>
              <a:rPr lang="en-US" sz="2600" b="1" dirty="0" smtClean="0"/>
              <a:t>diction</a:t>
            </a:r>
            <a:r>
              <a:rPr lang="en-US" sz="2600" dirty="0" smtClean="0"/>
              <a:t>.</a:t>
            </a: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Make List of Passions (3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057400" y="1718608"/>
            <a:ext cx="533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On a separate sheet of paper, </a:t>
            </a:r>
            <a:endParaRPr lang="en-US" sz="3000" dirty="0" smtClean="0"/>
          </a:p>
          <a:p>
            <a:pPr algn="ctr"/>
            <a:endParaRPr lang="en-US" sz="3000" i="1" dirty="0" smtClean="0"/>
          </a:p>
          <a:p>
            <a:pPr algn="ctr"/>
            <a:r>
              <a:rPr lang="en-US" sz="3000" i="1" dirty="0" smtClean="0"/>
              <a:t>Make a list of things you are passionate about</a:t>
            </a:r>
            <a:r>
              <a:rPr lang="en-US" sz="3000" dirty="0" smtClean="0"/>
              <a:t>.</a:t>
            </a:r>
          </a:p>
          <a:p>
            <a:pPr algn="ctr"/>
            <a:endParaRPr lang="en-US" sz="3000" i="1" dirty="0" smtClean="0"/>
          </a:p>
          <a:p>
            <a:pPr algn="ctr"/>
            <a:endParaRPr lang="en-US" sz="3000" i="1" dirty="0" smtClean="0"/>
          </a:p>
          <a:p>
            <a:pPr algn="ctr"/>
            <a:r>
              <a:rPr lang="en-US" sz="3000" dirty="0" smtClean="0"/>
              <a:t>You will take this sheet home for a homework assignment!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Free Write: Explain that Passion 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057400" y="1718608"/>
            <a:ext cx="5334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On the same sheet your just used</a:t>
            </a:r>
            <a:endParaRPr lang="en-US" sz="3000" dirty="0" smtClean="0"/>
          </a:p>
          <a:p>
            <a:pPr algn="ctr"/>
            <a:endParaRPr lang="en-US" sz="3000" dirty="0" smtClean="0"/>
          </a:p>
          <a:p>
            <a:pPr algn="ctr"/>
            <a:r>
              <a:rPr lang="en-US" sz="3000" dirty="0" smtClean="0"/>
              <a:t>In writing, describe that passion to someone who knows very very little about the subject</a:t>
            </a:r>
          </a:p>
          <a:p>
            <a:pPr algn="ctr"/>
            <a:endParaRPr lang="en-US" sz="30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76200"/>
            <a:ext cx="6934200" cy="1020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Think About Your </a:t>
            </a:r>
            <a:r>
              <a:rPr lang="en-US" sz="3200" b="1" dirty="0" smtClean="0"/>
              <a:t>Voice</a:t>
            </a:r>
            <a:r>
              <a:rPr lang="en-US" sz="3200" dirty="0" smtClean="0"/>
              <a:t> (</a:t>
            </a:r>
            <a:r>
              <a:rPr lang="en-US" sz="3200" b="1" dirty="0" smtClean="0"/>
              <a:t>Imagery</a:t>
            </a:r>
            <a:r>
              <a:rPr lang="en-US" sz="3200" dirty="0" smtClean="0"/>
              <a:t>, </a:t>
            </a:r>
            <a:r>
              <a:rPr lang="en-US" sz="3200" b="1" dirty="0" smtClean="0"/>
              <a:t>Diction</a:t>
            </a:r>
            <a:r>
              <a:rPr lang="en-US" sz="3200" dirty="0" smtClean="0"/>
              <a:t>, </a:t>
            </a:r>
            <a:r>
              <a:rPr lang="en-US" sz="3200" b="1" dirty="0" smtClean="0"/>
              <a:t>Audience</a:t>
            </a:r>
            <a:r>
              <a:rPr lang="en-US" sz="3200" dirty="0" smtClean="0"/>
              <a:t>) 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752600" y="2163901"/>
            <a:ext cx="60960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dirty="0" smtClean="0"/>
              <a:t>Think about your </a:t>
            </a:r>
            <a:r>
              <a:rPr lang="en-US" sz="5000" b="1" dirty="0" smtClean="0"/>
              <a:t>voice</a:t>
            </a:r>
            <a:r>
              <a:rPr lang="en-US" sz="5000" dirty="0" smtClean="0"/>
              <a:t>.</a:t>
            </a:r>
          </a:p>
          <a:p>
            <a:pPr algn="ctr"/>
            <a:r>
              <a:rPr lang="en-US" sz="5000" dirty="0" smtClean="0"/>
              <a:t>What type of </a:t>
            </a:r>
            <a:r>
              <a:rPr lang="en-US" sz="5000" b="1" dirty="0" smtClean="0"/>
              <a:t>diction</a:t>
            </a:r>
            <a:r>
              <a:rPr lang="en-US" sz="5000" dirty="0" smtClean="0"/>
              <a:t>, </a:t>
            </a:r>
            <a:r>
              <a:rPr lang="en-US" sz="5000" b="1" dirty="0" smtClean="0"/>
              <a:t>syntax</a:t>
            </a:r>
            <a:r>
              <a:rPr lang="en-US" sz="5000" dirty="0" smtClean="0"/>
              <a:t>, </a:t>
            </a:r>
            <a:r>
              <a:rPr lang="en-US" sz="5000" b="1" dirty="0" smtClean="0"/>
              <a:t>imagery</a:t>
            </a:r>
            <a:r>
              <a:rPr lang="en-US" sz="5000" dirty="0" smtClean="0"/>
              <a:t>, and </a:t>
            </a:r>
            <a:r>
              <a:rPr lang="en-US" sz="5000" b="1" dirty="0" smtClean="0"/>
              <a:t>tone </a:t>
            </a:r>
            <a:r>
              <a:rPr lang="en-US" sz="5000" dirty="0" smtClean="0"/>
              <a:t>did you use?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11062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how </a:t>
            </a:r>
            <a:r>
              <a:rPr lang="en-US" b="1" dirty="0" smtClean="0"/>
              <a:t>audience</a:t>
            </a:r>
            <a:r>
              <a:rPr lang="en-US" dirty="0" smtClean="0"/>
              <a:t> affects </a:t>
            </a:r>
            <a:r>
              <a:rPr lang="en-US" b="1" dirty="0" smtClean="0"/>
              <a:t> voice </a:t>
            </a:r>
            <a:r>
              <a:rPr lang="en-US" dirty="0"/>
              <a:t>d</a:t>
            </a:r>
            <a:r>
              <a:rPr lang="en-US" dirty="0" smtClean="0"/>
              <a:t>iscussing your own and others writing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76200"/>
            <a:ext cx="7391400" cy="1020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How Does Audience Affect Voice? 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752600" y="1600200"/>
            <a:ext cx="6096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dirty="0" smtClean="0"/>
              <a:t>Why did you use that particular </a:t>
            </a:r>
            <a:r>
              <a:rPr lang="en-US" sz="5000" b="1" dirty="0" smtClean="0"/>
              <a:t>voice</a:t>
            </a:r>
            <a:r>
              <a:rPr lang="en-US" sz="5000" dirty="0" smtClean="0"/>
              <a:t>?</a:t>
            </a:r>
            <a:endParaRPr lang="en-US" sz="5000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" y="11062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how </a:t>
            </a:r>
            <a:r>
              <a:rPr lang="en-US" b="1" dirty="0" smtClean="0"/>
              <a:t>audience</a:t>
            </a:r>
            <a:r>
              <a:rPr lang="en-US" dirty="0" smtClean="0"/>
              <a:t> affects </a:t>
            </a:r>
            <a:r>
              <a:rPr lang="en-US" b="1" dirty="0" smtClean="0"/>
              <a:t> voice </a:t>
            </a:r>
            <a:r>
              <a:rPr lang="en-US" dirty="0"/>
              <a:t>d</a:t>
            </a:r>
            <a:r>
              <a:rPr lang="en-US" dirty="0" smtClean="0"/>
              <a:t>iscussing your own and others writing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752600" y="3699808"/>
            <a:ext cx="6096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Because you were writing to an </a:t>
            </a:r>
            <a:r>
              <a:rPr lang="en-US" sz="4000" b="1" dirty="0" smtClean="0"/>
              <a:t>audience</a:t>
            </a:r>
            <a:r>
              <a:rPr lang="en-US" sz="4000" dirty="0" smtClean="0"/>
              <a:t> that knew VERY LITTLE about your subject</a:t>
            </a:r>
            <a:endParaRPr lang="en-US" sz="40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958</Words>
  <Application>Microsoft Macintosh PowerPoint</Application>
  <PresentationFormat>On-screen Show (4:3)</PresentationFormat>
  <Paragraphs>136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Block 2 seating Chart</vt:lpstr>
      <vt:lpstr>Exploring Diction and Imagery</vt:lpstr>
      <vt:lpstr>PowerPoint Presentation</vt:lpstr>
      <vt:lpstr>Objectives (2 min)</vt:lpstr>
      <vt:lpstr>Make List of Passions (3 min)</vt:lpstr>
      <vt:lpstr>Free Write: Explain that Passion (5 min)</vt:lpstr>
      <vt:lpstr>Think About Your Voice (Imagery, Diction, Audience) (5 min)</vt:lpstr>
      <vt:lpstr>How Does Audience Affect Voice? (5 min)</vt:lpstr>
      <vt:lpstr>Read-Aloud Fast Break: Discuss diction (10 min)</vt:lpstr>
      <vt:lpstr>Read-Aloud Fast Break: Discuss diction (10 min)</vt:lpstr>
      <vt:lpstr>Read-Aloud Fast Break: Discuss imagery (5 min)</vt:lpstr>
      <vt:lpstr>What Does the imagery and diction tell us about the author? (5 min)</vt:lpstr>
      <vt:lpstr>After Reading Prompt (15 min)</vt:lpstr>
      <vt:lpstr>Homework (1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30</cp:revision>
  <dcterms:created xsi:type="dcterms:W3CDTF">2012-09-11T03:19:23Z</dcterms:created>
  <dcterms:modified xsi:type="dcterms:W3CDTF">2012-09-11T16:48:02Z</dcterms:modified>
</cp:coreProperties>
</file>