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slides/slide9.xml" ContentType="application/vnd.openxmlformats-officedocument.presentationml.slide+xml"/>
  <Override PartName="/ppt/notesSlides/notesSlide3.xml" ContentType="application/vnd.openxmlformats-officedocument.presentationml.notes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2.xml" ContentType="application/vnd.openxmlformats-officedocument.presentationml.notesSlide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11"/>
  </p:notesMasterIdLst>
  <p:sldIdLst>
    <p:sldId id="257" r:id="rId2"/>
    <p:sldId id="258" r:id="rId3"/>
    <p:sldId id="259" r:id="rId4"/>
    <p:sldId id="260" r:id="rId5"/>
    <p:sldId id="274" r:id="rId6"/>
    <p:sldId id="275" r:id="rId7"/>
    <p:sldId id="271" r:id="rId8"/>
    <p:sldId id="272" r:id="rId9"/>
    <p:sldId id="273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98" d="100"/>
          <a:sy n="98" d="100"/>
        </p:scale>
        <p:origin x="-64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0950FD-045F-C24A-987A-C6080C1BBAD6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EDC0B49-515D-DF42-A5B1-399E36A036A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gradFill flip="none" rotWithShape="1">
          <a:gsLst>
            <a:gs pos="0">
              <a:srgbClr val="FF6600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C9DEA5-A367-2F48-AE42-CB0C0B7B07B3}" type="datetimeFigureOut">
              <a:rPr lang="en-US" smtClean="0"/>
              <a:pPr/>
              <a:t>9/11/12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63532B-7470-DB46-B5EF-1B0C39395A5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Do Now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7" name="Content Placeholder 1"/>
          <p:cNvSpPr txBox="1">
            <a:spLocks/>
          </p:cNvSpPr>
          <p:nvPr/>
        </p:nvSpPr>
        <p:spPr>
          <a:xfrm>
            <a:off x="2019300" y="1447800"/>
            <a:ext cx="5181600" cy="36576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marR="0" lvl="0" indent="-342900" algn="ctr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50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Question:</a:t>
            </a:r>
          </a:p>
          <a:p>
            <a:pPr marL="342900" marR="0" lvl="0" indent="-342900" algn="ctr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lang="en-US" sz="5000" dirty="0" smtClean="0"/>
              <a:t>How would you describe Sandra </a:t>
            </a:r>
            <a:r>
              <a:rPr lang="en-US" sz="5000" dirty="0" err="1" smtClean="0"/>
              <a:t>Sisneros</a:t>
            </a:r>
            <a:r>
              <a:rPr lang="en-US" sz="5000" dirty="0" smtClean="0"/>
              <a:t>’ voice in the short story </a:t>
            </a:r>
            <a:r>
              <a:rPr lang="en-US" sz="5000" i="1" dirty="0" smtClean="0"/>
              <a:t>Eleven</a:t>
            </a:r>
            <a:r>
              <a:rPr lang="en-US" sz="5000" dirty="0" smtClean="0"/>
              <a:t>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87575"/>
            <a:ext cx="7772400" cy="1470025"/>
          </a:xfrm>
        </p:spPr>
        <p:txBody>
          <a:bodyPr>
            <a:normAutofit fontScale="90000"/>
          </a:bodyPr>
          <a:lstStyle/>
          <a:p>
            <a:pPr algn="ctr"/>
            <a:r>
              <a:rPr lang="en-US" sz="6000" dirty="0" smtClean="0"/>
              <a:t>Short Story Eleven (Part 2)</a:t>
            </a:r>
            <a:endParaRPr lang="en-US" sz="6000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685800" y="3711575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dirty="0" smtClean="0">
                <a:latin typeface="+mj-lt"/>
                <a:ea typeface="+mj-ea"/>
                <a:cs typeface="+mj-cs"/>
                <a:sym typeface="Wingdings"/>
              </a:rPr>
              <a:t>Activity 1.7</a:t>
            </a:r>
            <a:endParaRPr kumimoji="0" lang="en-US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  <a:sym typeface="Wingding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  <a:sym typeface="Wingdings"/>
              </a:rPr>
              <a:t>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152400" y="1066800"/>
            <a:ext cx="8991600" cy="5638800"/>
          </a:xfrm>
        </p:spPr>
        <p:txBody>
          <a:bodyPr>
            <a:normAutofit/>
          </a:bodyPr>
          <a:lstStyle/>
          <a:p>
            <a:pPr marL="624078" indent="-514350">
              <a:buFont typeface="+mj-lt"/>
              <a:buAutoNum type="arabicPeriod"/>
            </a:pPr>
            <a:r>
              <a:rPr lang="en-US" dirty="0" smtClean="0"/>
              <a:t>Do Now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Objectives (2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Outline Response (10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Write Response (25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Connotation vs. Denotation Worksheet (15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Closing (1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Exit Slip (2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Participation Grades (3 min)</a:t>
            </a:r>
            <a:endParaRPr lang="en-US" dirty="0"/>
          </a:p>
        </p:txBody>
      </p:sp>
      <p:sp>
        <p:nvSpPr>
          <p:cNvPr id="4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Agenda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Objectives (2 min)</a:t>
            </a:r>
            <a:endParaRPr lang="en-US" sz="3000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3352800"/>
            <a:ext cx="9144000" cy="3505200"/>
          </a:xfrm>
        </p:spPr>
        <p:txBody>
          <a:bodyPr>
            <a:normAutofit fontScale="32500" lnSpcReduction="20000"/>
          </a:bodyPr>
          <a:lstStyle/>
          <a:p>
            <a:endParaRPr lang="en-US" dirty="0" smtClean="0"/>
          </a:p>
          <a:p>
            <a:pPr>
              <a:buNone/>
            </a:pPr>
            <a:r>
              <a:rPr lang="en-US" sz="12000" dirty="0" smtClean="0"/>
              <a:t>Language (How you will master the knowledge)</a:t>
            </a:r>
          </a:p>
          <a:p>
            <a:pPr>
              <a:spcAft>
                <a:spcPts val="600"/>
              </a:spcAft>
              <a:buNone/>
            </a:pPr>
            <a:r>
              <a:rPr lang="en-US" sz="8000" dirty="0" smtClean="0"/>
              <a:t>	</a:t>
            </a:r>
            <a:r>
              <a:rPr lang="en-US" sz="8000" u="sng" dirty="0" smtClean="0"/>
              <a:t>By:</a:t>
            </a:r>
            <a:endParaRPr lang="en-US" sz="8000" dirty="0" smtClean="0"/>
          </a:p>
          <a:p>
            <a:pPr marL="1175004" indent="-1371600">
              <a:spcAft>
                <a:spcPts val="600"/>
              </a:spcAft>
              <a:buFont typeface="+mj-lt"/>
              <a:buAutoNum type="arabicPeriod"/>
            </a:pPr>
            <a:r>
              <a:rPr lang="en-US" sz="11200" dirty="0" smtClean="0"/>
              <a:t>Writing notes in a graphic organizer</a:t>
            </a:r>
          </a:p>
          <a:p>
            <a:pPr marL="1632204" lvl="4" indent="-1371600">
              <a:spcAft>
                <a:spcPts val="600"/>
              </a:spcAft>
              <a:buFont typeface="+mj-lt"/>
              <a:buAutoNum type="alphaLcParenR"/>
            </a:pPr>
            <a:r>
              <a:rPr lang="en-US" sz="10000" dirty="0" smtClean="0"/>
              <a:t>Outlining and writing a response to a writing </a:t>
            </a:r>
            <a:r>
              <a:rPr lang="en-US" sz="10000" smtClean="0"/>
              <a:t>prompt</a:t>
            </a:r>
            <a:endParaRPr lang="en-US" sz="1120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5" name="Rectangle 4"/>
          <p:cNvSpPr/>
          <p:nvPr/>
        </p:nvSpPr>
        <p:spPr>
          <a:xfrm>
            <a:off x="0" y="1143000"/>
            <a:ext cx="9220200" cy="25083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400" dirty="0" smtClean="0"/>
              <a:t>Analyze the author’s </a:t>
            </a:r>
            <a:r>
              <a:rPr lang="en-US" sz="2400" b="1" dirty="0" smtClean="0"/>
              <a:t>diction</a:t>
            </a:r>
            <a:r>
              <a:rPr lang="en-US" sz="2400" dirty="0" smtClean="0"/>
              <a:t>, </a:t>
            </a:r>
            <a:r>
              <a:rPr lang="en-US" sz="2400" b="1" dirty="0" smtClean="0"/>
              <a:t>syntax</a:t>
            </a:r>
            <a:r>
              <a:rPr lang="en-US" sz="2400" dirty="0" smtClean="0"/>
              <a:t>, use of </a:t>
            </a:r>
            <a:r>
              <a:rPr lang="en-US" sz="2400" b="1" dirty="0" smtClean="0"/>
              <a:t>imagery</a:t>
            </a:r>
            <a:r>
              <a:rPr lang="en-US" sz="2400" dirty="0" smtClean="0"/>
              <a:t>, and the author’s </a:t>
            </a:r>
            <a:r>
              <a:rPr lang="en-US" sz="2400" b="1" dirty="0" smtClean="0"/>
              <a:t>tone</a:t>
            </a:r>
            <a:endParaRPr lang="en-US" sz="2400" dirty="0" smtClean="0"/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  <p:bldP spid="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2743200" y="1905000"/>
            <a:ext cx="5867400" cy="4114800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</a:t>
            </a:r>
            <a:endParaRPr lang="en-US" dirty="0"/>
          </a:p>
        </p:txBody>
      </p:sp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1041400" y="46038"/>
            <a:ext cx="74930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Outline Response to p.18 prompt (15 min)</a:t>
            </a:r>
          </a:p>
        </p:txBody>
      </p:sp>
      <p:sp>
        <p:nvSpPr>
          <p:cNvPr id="11" name="Rectangle 10"/>
          <p:cNvSpPr/>
          <p:nvPr/>
        </p:nvSpPr>
        <p:spPr>
          <a:xfrm>
            <a:off x="-152400" y="609600"/>
            <a:ext cx="89916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	Objective: SWBAT: </a:t>
            </a:r>
            <a:r>
              <a:rPr lang="en-US" dirty="0" smtClean="0"/>
              <a:t>analyze the author’s </a:t>
            </a:r>
            <a:r>
              <a:rPr lang="en-US" b="1" dirty="0" smtClean="0"/>
              <a:t>diction</a:t>
            </a:r>
            <a:r>
              <a:rPr lang="en-US" dirty="0" smtClean="0"/>
              <a:t>, </a:t>
            </a:r>
            <a:r>
              <a:rPr lang="en-US" b="1" dirty="0" smtClean="0"/>
              <a:t>syntax</a:t>
            </a:r>
            <a:r>
              <a:rPr lang="en-US" dirty="0" smtClean="0"/>
              <a:t>, use of </a:t>
            </a:r>
            <a:r>
              <a:rPr lang="en-US" b="1" dirty="0" smtClean="0"/>
              <a:t>imagery</a:t>
            </a:r>
            <a:r>
              <a:rPr lang="en-US" dirty="0" smtClean="0"/>
              <a:t>, and the author’s </a:t>
            </a:r>
            <a:r>
              <a:rPr lang="en-US" b="1" dirty="0" smtClean="0"/>
              <a:t>tone </a:t>
            </a:r>
            <a:r>
              <a:rPr lang="en-US" dirty="0" smtClean="0"/>
              <a:t>by discussing the text and writing notes in a graphic organizer</a:t>
            </a:r>
          </a:p>
        </p:txBody>
      </p:sp>
      <p:sp>
        <p:nvSpPr>
          <p:cNvPr id="8" name="Rectangle 7"/>
          <p:cNvSpPr/>
          <p:nvPr/>
        </p:nvSpPr>
        <p:spPr>
          <a:xfrm>
            <a:off x="76200" y="1960602"/>
            <a:ext cx="2590800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Now, write!</a:t>
            </a:r>
          </a:p>
        </p:txBody>
      </p:sp>
      <p:sp>
        <p:nvSpPr>
          <p:cNvPr id="7" name="Rectangle 6"/>
          <p:cNvSpPr/>
          <p:nvPr/>
        </p:nvSpPr>
        <p:spPr>
          <a:xfrm>
            <a:off x="3048000" y="1828800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Topic =</a:t>
            </a:r>
          </a:p>
        </p:txBody>
      </p:sp>
      <p:cxnSp>
        <p:nvCxnSpPr>
          <p:cNvPr id="12" name="Straight Connector 11"/>
          <p:cNvCxnSpPr/>
          <p:nvPr/>
        </p:nvCxnSpPr>
        <p:spPr>
          <a:xfrm rot="5400000">
            <a:off x="3743752" y="4124752"/>
            <a:ext cx="3790096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V="1">
            <a:off x="2971800" y="2286793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V="1">
            <a:off x="2971800" y="32003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V="1">
            <a:off x="2971800" y="3810000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V="1">
            <a:off x="2971800" y="52577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Rectangle 19"/>
          <p:cNvSpPr/>
          <p:nvPr/>
        </p:nvSpPr>
        <p:spPr>
          <a:xfrm>
            <a:off x="2971800" y="5695890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Conclusion =</a:t>
            </a:r>
          </a:p>
        </p:txBody>
      </p:sp>
      <p:sp>
        <p:nvSpPr>
          <p:cNvPr id="22" name="Rectangle 21"/>
          <p:cNvSpPr/>
          <p:nvPr/>
        </p:nvSpPr>
        <p:spPr>
          <a:xfrm>
            <a:off x="3276600" y="22668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Diction</a:t>
            </a:r>
          </a:p>
        </p:txBody>
      </p:sp>
      <p:sp>
        <p:nvSpPr>
          <p:cNvPr id="24" name="Rectangle 23"/>
          <p:cNvSpPr/>
          <p:nvPr/>
        </p:nvSpPr>
        <p:spPr>
          <a:xfrm>
            <a:off x="3276600" y="3105090"/>
            <a:ext cx="15240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Syntax</a:t>
            </a:r>
          </a:p>
        </p:txBody>
      </p:sp>
      <p:sp>
        <p:nvSpPr>
          <p:cNvPr id="23" name="Rectangle 22"/>
          <p:cNvSpPr/>
          <p:nvPr/>
        </p:nvSpPr>
        <p:spPr>
          <a:xfrm>
            <a:off x="3276600" y="38100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Imagery</a:t>
            </a:r>
          </a:p>
        </p:txBody>
      </p:sp>
      <p:sp>
        <p:nvSpPr>
          <p:cNvPr id="27" name="Rectangle 26"/>
          <p:cNvSpPr/>
          <p:nvPr/>
        </p:nvSpPr>
        <p:spPr>
          <a:xfrm>
            <a:off x="5715795" y="2362200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29" name="Rectangle 28"/>
          <p:cNvSpPr/>
          <p:nvPr/>
        </p:nvSpPr>
        <p:spPr>
          <a:xfrm>
            <a:off x="5638800" y="3256478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0" name="Rectangle 29"/>
          <p:cNvSpPr/>
          <p:nvPr/>
        </p:nvSpPr>
        <p:spPr>
          <a:xfrm>
            <a:off x="5638800" y="384077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4" name="Rectangle 33"/>
          <p:cNvSpPr/>
          <p:nvPr/>
        </p:nvSpPr>
        <p:spPr>
          <a:xfrm>
            <a:off x="881845" y="4470737"/>
            <a:ext cx="1556555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  <a:latin typeface="Calibri (Body)"/>
                <a:cs typeface="Calibri (Body)"/>
              </a:rPr>
              <a:t>Topic</a:t>
            </a: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 </a:t>
            </a:r>
            <a:b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</a:b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Main Idea  </a:t>
            </a:r>
          </a:p>
          <a:p>
            <a:pPr algn="ctr"/>
            <a:r>
              <a:rPr lang="en-US" sz="2000" dirty="0" smtClean="0">
                <a:ln>
                  <a:solidFill>
                    <a:srgbClr val="000000"/>
                  </a:solidFill>
                </a:ln>
                <a:solidFill>
                  <a:srgbClr val="FF0080"/>
                </a:solidFill>
                <a:latin typeface="Calibri (Body)"/>
                <a:cs typeface="Calibri (Body)"/>
              </a:rPr>
              <a:t>Details</a:t>
            </a:r>
            <a:endParaRPr lang="en-US" sz="2000" dirty="0">
              <a:latin typeface="Calibri (Body)"/>
              <a:cs typeface="Calibri (Body)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76200" y="2594758"/>
            <a:ext cx="26670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***For a grade you will turn in:***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(1) your outline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(2) your response</a:t>
            </a:r>
            <a:endParaRPr lang="en-US" sz="2000" dirty="0">
              <a:solidFill>
                <a:srgbClr val="FF0080"/>
              </a:solidFill>
            </a:endParaRPr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2971800" y="45719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Rectangle 30"/>
          <p:cNvSpPr/>
          <p:nvPr/>
        </p:nvSpPr>
        <p:spPr>
          <a:xfrm>
            <a:off x="3276600" y="45720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Tone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715000" y="458366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cxnSp>
        <p:nvCxnSpPr>
          <p:cNvPr id="37" name="Straight Connector 36"/>
          <p:cNvCxnSpPr/>
          <p:nvPr/>
        </p:nvCxnSpPr>
        <p:spPr>
          <a:xfrm flipV="1">
            <a:off x="3048000" y="57149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8" name="Rectangle 37"/>
          <p:cNvSpPr/>
          <p:nvPr/>
        </p:nvSpPr>
        <p:spPr>
          <a:xfrm>
            <a:off x="3276600" y="52386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Voice</a:t>
            </a:r>
          </a:p>
        </p:txBody>
      </p:sp>
      <p:sp>
        <p:nvSpPr>
          <p:cNvPr id="39" name="Rectangle 38"/>
          <p:cNvSpPr/>
          <p:nvPr/>
        </p:nvSpPr>
        <p:spPr>
          <a:xfrm>
            <a:off x="5715795" y="532655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20" grpId="0"/>
      <p:bldP spid="22" grpId="0"/>
      <p:bldP spid="24" grpId="0"/>
      <p:bldP spid="23" grpId="0"/>
      <p:bldP spid="27" grpId="0"/>
      <p:bldP spid="29" grpId="0"/>
      <p:bldP spid="30" grpId="0"/>
      <p:bldP spid="31" grpId="0"/>
      <p:bldP spid="33" grpId="0"/>
      <p:bldP spid="38" grpId="0"/>
      <p:bldP spid="3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2743200" y="1905000"/>
            <a:ext cx="5867400" cy="4114800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</a:t>
            </a:r>
            <a:endParaRPr lang="en-US" dirty="0"/>
          </a:p>
        </p:txBody>
      </p:sp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1041400" y="46038"/>
            <a:ext cx="74930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Write Response to p.18 prompt (25 min)</a:t>
            </a:r>
          </a:p>
        </p:txBody>
      </p:sp>
      <p:sp>
        <p:nvSpPr>
          <p:cNvPr id="8" name="Rectangle 7"/>
          <p:cNvSpPr/>
          <p:nvPr/>
        </p:nvSpPr>
        <p:spPr>
          <a:xfrm>
            <a:off x="76200" y="1960602"/>
            <a:ext cx="2590800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Now, write!</a:t>
            </a:r>
          </a:p>
        </p:txBody>
      </p:sp>
      <p:sp>
        <p:nvSpPr>
          <p:cNvPr id="7" name="Rectangle 6"/>
          <p:cNvSpPr/>
          <p:nvPr/>
        </p:nvSpPr>
        <p:spPr>
          <a:xfrm>
            <a:off x="3048000" y="1828800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Topic =</a:t>
            </a:r>
          </a:p>
        </p:txBody>
      </p:sp>
      <p:cxnSp>
        <p:nvCxnSpPr>
          <p:cNvPr id="12" name="Straight Connector 11"/>
          <p:cNvCxnSpPr/>
          <p:nvPr/>
        </p:nvCxnSpPr>
        <p:spPr>
          <a:xfrm rot="5400000">
            <a:off x="3743752" y="4124752"/>
            <a:ext cx="3790096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V="1">
            <a:off x="2971800" y="2286793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V="1">
            <a:off x="2971800" y="32003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V="1">
            <a:off x="2971800" y="3810000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V="1">
            <a:off x="2971800" y="52577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Rectangle 19"/>
          <p:cNvSpPr/>
          <p:nvPr/>
        </p:nvSpPr>
        <p:spPr>
          <a:xfrm>
            <a:off x="2971800" y="5695890"/>
            <a:ext cx="48768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</a:rPr>
              <a:t>Conclusion =</a:t>
            </a:r>
          </a:p>
        </p:txBody>
      </p:sp>
      <p:sp>
        <p:nvSpPr>
          <p:cNvPr id="22" name="Rectangle 21"/>
          <p:cNvSpPr/>
          <p:nvPr/>
        </p:nvSpPr>
        <p:spPr>
          <a:xfrm>
            <a:off x="3276600" y="22668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Diction</a:t>
            </a:r>
          </a:p>
        </p:txBody>
      </p:sp>
      <p:sp>
        <p:nvSpPr>
          <p:cNvPr id="24" name="Rectangle 23"/>
          <p:cNvSpPr/>
          <p:nvPr/>
        </p:nvSpPr>
        <p:spPr>
          <a:xfrm>
            <a:off x="3276600" y="3105090"/>
            <a:ext cx="15240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Syntax</a:t>
            </a:r>
          </a:p>
        </p:txBody>
      </p:sp>
      <p:sp>
        <p:nvSpPr>
          <p:cNvPr id="23" name="Rectangle 22"/>
          <p:cNvSpPr/>
          <p:nvPr/>
        </p:nvSpPr>
        <p:spPr>
          <a:xfrm>
            <a:off x="3276600" y="38100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Imagery</a:t>
            </a:r>
          </a:p>
        </p:txBody>
      </p:sp>
      <p:sp>
        <p:nvSpPr>
          <p:cNvPr id="27" name="Rectangle 26"/>
          <p:cNvSpPr/>
          <p:nvPr/>
        </p:nvSpPr>
        <p:spPr>
          <a:xfrm>
            <a:off x="5715795" y="2362200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29" name="Rectangle 28"/>
          <p:cNvSpPr/>
          <p:nvPr/>
        </p:nvSpPr>
        <p:spPr>
          <a:xfrm>
            <a:off x="5638800" y="3256478"/>
            <a:ext cx="335200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0" name="Rectangle 29"/>
          <p:cNvSpPr/>
          <p:nvPr/>
        </p:nvSpPr>
        <p:spPr>
          <a:xfrm>
            <a:off x="5638800" y="384077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4" name="Rectangle 33"/>
          <p:cNvSpPr/>
          <p:nvPr/>
        </p:nvSpPr>
        <p:spPr>
          <a:xfrm>
            <a:off x="881845" y="4470737"/>
            <a:ext cx="1556555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80FF00"/>
                </a:solidFill>
                <a:latin typeface="Calibri (Body)"/>
                <a:cs typeface="Calibri (Body)"/>
              </a:rPr>
              <a:t>Topic</a:t>
            </a: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 </a:t>
            </a:r>
            <a:b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</a:br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  <a:latin typeface="Calibri (Body)"/>
                <a:cs typeface="Calibri (Body)"/>
              </a:rPr>
              <a:t>Main Idea  </a:t>
            </a:r>
          </a:p>
          <a:p>
            <a:pPr algn="ctr"/>
            <a:r>
              <a:rPr lang="en-US" sz="2000" dirty="0" smtClean="0">
                <a:ln>
                  <a:solidFill>
                    <a:srgbClr val="000000"/>
                  </a:solidFill>
                </a:ln>
                <a:solidFill>
                  <a:srgbClr val="FF0080"/>
                </a:solidFill>
                <a:latin typeface="Calibri (Body)"/>
                <a:cs typeface="Calibri (Body)"/>
              </a:rPr>
              <a:t>Details</a:t>
            </a:r>
            <a:endParaRPr lang="en-US" sz="2000" dirty="0">
              <a:latin typeface="Calibri (Body)"/>
              <a:cs typeface="Calibri (Body)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141427" y="3148281"/>
            <a:ext cx="2525573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***For a grade you will turn in:***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(1) your outline </a:t>
            </a:r>
          </a:p>
          <a:p>
            <a:pPr algn="ctr"/>
            <a:r>
              <a:rPr lang="en-US" sz="2000" dirty="0" smtClean="0">
                <a:solidFill>
                  <a:srgbClr val="FF0080"/>
                </a:solidFill>
              </a:rPr>
              <a:t>(2) your response</a:t>
            </a:r>
            <a:endParaRPr lang="en-US" sz="2000" dirty="0">
              <a:solidFill>
                <a:srgbClr val="FF0080"/>
              </a:solidFill>
            </a:endParaRPr>
          </a:p>
        </p:txBody>
      </p:sp>
      <p:cxnSp>
        <p:nvCxnSpPr>
          <p:cNvPr id="28" name="Straight Connector 27"/>
          <p:cNvCxnSpPr/>
          <p:nvPr/>
        </p:nvCxnSpPr>
        <p:spPr>
          <a:xfrm flipV="1">
            <a:off x="2971800" y="45719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Rectangle 30"/>
          <p:cNvSpPr/>
          <p:nvPr/>
        </p:nvSpPr>
        <p:spPr>
          <a:xfrm>
            <a:off x="3276600" y="457200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Tone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715000" y="458366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cxnSp>
        <p:nvCxnSpPr>
          <p:cNvPr id="37" name="Straight Connector 36"/>
          <p:cNvCxnSpPr/>
          <p:nvPr/>
        </p:nvCxnSpPr>
        <p:spPr>
          <a:xfrm flipV="1">
            <a:off x="3048000" y="5714999"/>
            <a:ext cx="5029200" cy="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8" name="Rectangle 37"/>
          <p:cNvSpPr/>
          <p:nvPr/>
        </p:nvSpPr>
        <p:spPr>
          <a:xfrm>
            <a:off x="3276600" y="5238690"/>
            <a:ext cx="17526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>
                <a:ln>
                  <a:solidFill>
                    <a:srgbClr val="000000"/>
                  </a:solidFill>
                </a:ln>
                <a:solidFill>
                  <a:srgbClr val="FFFF00"/>
                </a:solidFill>
              </a:rPr>
              <a:t>Voice</a:t>
            </a:r>
          </a:p>
        </p:txBody>
      </p:sp>
      <p:sp>
        <p:nvSpPr>
          <p:cNvPr id="39" name="Rectangle 38"/>
          <p:cNvSpPr/>
          <p:nvPr/>
        </p:nvSpPr>
        <p:spPr>
          <a:xfrm>
            <a:off x="5715795" y="5326558"/>
            <a:ext cx="33520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Details</a:t>
            </a:r>
          </a:p>
        </p:txBody>
      </p:sp>
      <p:sp>
        <p:nvSpPr>
          <p:cNvPr id="32" name="Rectangle 31"/>
          <p:cNvSpPr/>
          <p:nvPr/>
        </p:nvSpPr>
        <p:spPr>
          <a:xfrm>
            <a:off x="76200" y="762000"/>
            <a:ext cx="89916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	Objective: SWBAT: </a:t>
            </a:r>
            <a:r>
              <a:rPr lang="en-US" dirty="0" smtClean="0"/>
              <a:t>analyze the author’s </a:t>
            </a:r>
            <a:r>
              <a:rPr lang="en-US" b="1" dirty="0" smtClean="0"/>
              <a:t>diction</a:t>
            </a:r>
            <a:r>
              <a:rPr lang="en-US" dirty="0" smtClean="0"/>
              <a:t>, </a:t>
            </a:r>
            <a:r>
              <a:rPr lang="en-US" b="1" dirty="0" smtClean="0"/>
              <a:t>syntax</a:t>
            </a:r>
            <a:r>
              <a:rPr lang="en-US" dirty="0" smtClean="0"/>
              <a:t>, use of </a:t>
            </a:r>
            <a:r>
              <a:rPr lang="en-US" b="1" dirty="0" smtClean="0"/>
              <a:t>imagery</a:t>
            </a:r>
            <a:r>
              <a:rPr lang="en-US" dirty="0" smtClean="0"/>
              <a:t>, and the author’s </a:t>
            </a:r>
            <a:r>
              <a:rPr lang="en-US" b="1" dirty="0" smtClean="0"/>
              <a:t>tone </a:t>
            </a:r>
            <a:r>
              <a:rPr lang="en-US" dirty="0" smtClean="0"/>
              <a:t>by discussing the text and writing notes in a graphic organizer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20" grpId="0"/>
      <p:bldP spid="22" grpId="0"/>
      <p:bldP spid="24" grpId="0"/>
      <p:bldP spid="23" grpId="0"/>
      <p:bldP spid="27" grpId="0"/>
      <p:bldP spid="29" grpId="0"/>
      <p:bldP spid="30" grpId="0"/>
      <p:bldP spid="31" grpId="0"/>
      <p:bldP spid="33" grpId="0"/>
      <p:bldP spid="38" grpId="0"/>
      <p:bldP spid="39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Closing (</a:t>
            </a:r>
            <a:r>
              <a:rPr lang="en-US" sz="3000" dirty="0"/>
              <a:t>1</a:t>
            </a:r>
            <a:r>
              <a:rPr lang="en-US" sz="3000" dirty="0" smtClean="0"/>
              <a:t>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6" name="Rectangle 5"/>
          <p:cNvSpPr/>
          <p:nvPr/>
        </p:nvSpPr>
        <p:spPr>
          <a:xfrm>
            <a:off x="0" y="817602"/>
            <a:ext cx="8742261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5760" lvl="0" indent="-256032" algn="ctr" defTabSz="914400">
              <a:spcBef>
                <a:spcPts val="400"/>
              </a:spcBef>
              <a:buClr>
                <a:schemeClr val="accent1"/>
              </a:buClr>
              <a:buSzPct val="68000"/>
              <a:buFont typeface="Wingdings 3"/>
              <a:buChar char=""/>
              <a:defRPr/>
            </a:pPr>
            <a:r>
              <a:rPr lang="en-US" sz="3000" dirty="0" smtClean="0">
                <a:solidFill>
                  <a:srgbClr val="FF0000"/>
                </a:solidFill>
              </a:rPr>
              <a:t>Did you master the following objectives?</a:t>
            </a:r>
          </a:p>
        </p:txBody>
      </p:sp>
      <p:sp>
        <p:nvSpPr>
          <p:cNvPr id="8" name="Content Placeholder 1"/>
          <p:cNvSpPr>
            <a:spLocks noGrp="1"/>
          </p:cNvSpPr>
          <p:nvPr>
            <p:ph idx="1"/>
          </p:nvPr>
        </p:nvSpPr>
        <p:spPr>
          <a:xfrm>
            <a:off x="0" y="3733800"/>
            <a:ext cx="9144000" cy="3505200"/>
          </a:xfrm>
        </p:spPr>
        <p:txBody>
          <a:bodyPr>
            <a:normAutofit fontScale="32500" lnSpcReduction="20000"/>
          </a:bodyPr>
          <a:lstStyle/>
          <a:p>
            <a:endParaRPr lang="en-US" dirty="0" smtClean="0"/>
          </a:p>
          <a:p>
            <a:pPr>
              <a:buNone/>
            </a:pPr>
            <a:r>
              <a:rPr lang="en-US" sz="12000" dirty="0" smtClean="0"/>
              <a:t>Language (How you will master the knowledge)</a:t>
            </a:r>
          </a:p>
          <a:p>
            <a:pPr>
              <a:spcAft>
                <a:spcPts val="600"/>
              </a:spcAft>
              <a:buNone/>
            </a:pPr>
            <a:r>
              <a:rPr lang="en-US" sz="8000" dirty="0" smtClean="0"/>
              <a:t>	</a:t>
            </a:r>
            <a:r>
              <a:rPr lang="en-US" sz="8000" u="sng" dirty="0" smtClean="0"/>
              <a:t>By:</a:t>
            </a:r>
            <a:endParaRPr lang="en-US" sz="8000" dirty="0" smtClean="0"/>
          </a:p>
          <a:p>
            <a:pPr marL="1175004" indent="-1371600">
              <a:spcAft>
                <a:spcPts val="600"/>
              </a:spcAft>
              <a:buFont typeface="+mj-lt"/>
              <a:buAutoNum type="arabicPeriod"/>
            </a:pPr>
            <a:r>
              <a:rPr lang="en-US" sz="11200" dirty="0" smtClean="0"/>
              <a:t>Writing notes in a graphic organizer</a:t>
            </a:r>
          </a:p>
          <a:p>
            <a:pPr marL="1632204" lvl="4" indent="-1371600">
              <a:spcAft>
                <a:spcPts val="600"/>
              </a:spcAft>
              <a:buFont typeface="+mj-lt"/>
              <a:buAutoNum type="alphaLcParenR"/>
            </a:pPr>
            <a:r>
              <a:rPr lang="en-US" sz="10000" dirty="0" smtClean="0"/>
              <a:t>Outlining and writing a response to a writing prompt</a:t>
            </a:r>
            <a:endParaRPr lang="en-US" sz="112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endParaRPr lang="en-US" sz="8000" dirty="0" smtClean="0"/>
          </a:p>
        </p:txBody>
      </p:sp>
      <p:sp>
        <p:nvSpPr>
          <p:cNvPr id="9" name="Rectangle 8"/>
          <p:cNvSpPr/>
          <p:nvPr/>
        </p:nvSpPr>
        <p:spPr>
          <a:xfrm>
            <a:off x="0" y="1524000"/>
            <a:ext cx="9220200" cy="25083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400" dirty="0" smtClean="0"/>
              <a:t>Analyze the author’s </a:t>
            </a:r>
            <a:r>
              <a:rPr lang="en-US" sz="2400" b="1" dirty="0" smtClean="0"/>
              <a:t>diction</a:t>
            </a:r>
            <a:r>
              <a:rPr lang="en-US" sz="2400" dirty="0" smtClean="0"/>
              <a:t>, </a:t>
            </a:r>
            <a:r>
              <a:rPr lang="en-US" sz="2400" b="1" dirty="0" smtClean="0"/>
              <a:t>syntax</a:t>
            </a:r>
            <a:r>
              <a:rPr lang="en-US" sz="2400" dirty="0" smtClean="0"/>
              <a:t>, use of </a:t>
            </a:r>
            <a:r>
              <a:rPr lang="en-US" sz="2400" b="1" dirty="0" smtClean="0"/>
              <a:t>imagery</a:t>
            </a:r>
            <a:r>
              <a:rPr lang="en-US" sz="2400" dirty="0" smtClean="0"/>
              <a:t>, and the author’s </a:t>
            </a:r>
            <a:r>
              <a:rPr lang="en-US" sz="2400" b="1" dirty="0" smtClean="0"/>
              <a:t>tone</a:t>
            </a:r>
            <a:endParaRPr lang="en-US" sz="2400" dirty="0" smtClean="0"/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build="p"/>
      <p:bldP spid="9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Exit Slip (3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752600" y="1447800"/>
            <a:ext cx="60960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lvl="2" algn="ctr"/>
            <a:endParaRPr lang="en-US" sz="5000" dirty="0" smtClean="0"/>
          </a:p>
          <a:p>
            <a:pPr marL="0" lvl="2" algn="ctr"/>
            <a:r>
              <a:rPr lang="en-US" sz="5000" dirty="0" smtClean="0"/>
              <a:t>What is </a:t>
            </a:r>
            <a:r>
              <a:rPr lang="en-US" sz="5000" b="1" dirty="0" smtClean="0"/>
              <a:t>connotation</a:t>
            </a:r>
            <a:r>
              <a:rPr lang="en-US" sz="5000" dirty="0" smtClean="0"/>
              <a:t> what is </a:t>
            </a:r>
            <a:r>
              <a:rPr lang="en-US" sz="5000" b="1" dirty="0" smtClean="0"/>
              <a:t>denotation</a:t>
            </a:r>
            <a:r>
              <a:rPr lang="en-US" sz="5000" dirty="0" smtClean="0"/>
              <a:t>?</a:t>
            </a:r>
          </a:p>
          <a:p>
            <a:pPr algn="ctr"/>
            <a:endParaRPr lang="en-US" sz="5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Grade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483</TotalTime>
  <Words>581</Words>
  <Application>Microsoft Macintosh PowerPoint</Application>
  <PresentationFormat>On-screen Show (4:3)</PresentationFormat>
  <Paragraphs>107</Paragraphs>
  <Slides>9</Slides>
  <Notes>3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Slide 1</vt:lpstr>
      <vt:lpstr>Short Story Eleven (Part 2)</vt:lpstr>
      <vt:lpstr>Slide 3</vt:lpstr>
      <vt:lpstr>Objectives (2 min)</vt:lpstr>
      <vt:lpstr>Outline Response to p.18 prompt (15 min)</vt:lpstr>
      <vt:lpstr>Write Response to p.18 prompt (25 min)</vt:lpstr>
      <vt:lpstr>Closing (1 min)</vt:lpstr>
      <vt:lpstr>Slide 8</vt:lpstr>
      <vt:lpstr>Slide 9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Check Yesterday’s HW</dc:title>
  <dc:creator>Seth Schy</dc:creator>
  <cp:lastModifiedBy>Seth Schy</cp:lastModifiedBy>
  <cp:revision>9</cp:revision>
  <dcterms:created xsi:type="dcterms:W3CDTF">2012-09-11T21:16:55Z</dcterms:created>
  <dcterms:modified xsi:type="dcterms:W3CDTF">2012-09-11T21:17:24Z</dcterms:modified>
</cp:coreProperties>
</file>

<file path=docProps/thumbnail.jpeg>
</file>