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74" r:id="rId6"/>
    <p:sldId id="283" r:id="rId7"/>
    <p:sldId id="284" r:id="rId8"/>
    <p:sldId id="285" r:id="rId9"/>
    <p:sldId id="287" r:id="rId10"/>
    <p:sldId id="288" r:id="rId11"/>
    <p:sldId id="289" r:id="rId12"/>
    <p:sldId id="290" r:id="rId13"/>
    <p:sldId id="291" r:id="rId14"/>
    <p:sldId id="292" r:id="rId15"/>
    <p:sldId id="286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Write about a </a:t>
            </a:r>
            <a:r>
              <a:rPr lang="en-US" sz="5000" b="1" dirty="0" smtClean="0"/>
              <a:t>defining moment</a:t>
            </a:r>
            <a:r>
              <a:rPr lang="en-US" sz="5000" dirty="0" smtClean="0"/>
              <a:t> in your life.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In other words, write about an experience you’ve had that has played a big part in making you who you are.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3276600" y="1115199"/>
            <a:ext cx="29857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Scrawny </a:t>
            </a:r>
            <a:r>
              <a:rPr lang="en-US" sz="3000" dirty="0" smtClean="0"/>
              <a:t>and </a:t>
            </a:r>
            <a:r>
              <a:rPr lang="en-US" sz="3000" b="1" dirty="0" smtClean="0"/>
              <a:t>Thin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49174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Vagrant</a:t>
            </a:r>
            <a:r>
              <a:rPr lang="en-US" sz="3000" dirty="0" smtClean="0"/>
              <a:t> and </a:t>
            </a:r>
            <a:r>
              <a:rPr lang="en-US" sz="3000" b="1" dirty="0" smtClean="0"/>
              <a:t>Homeless person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30415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Fat </a:t>
            </a:r>
            <a:r>
              <a:rPr lang="en-US" sz="3000" dirty="0" smtClean="0"/>
              <a:t>and </a:t>
            </a:r>
            <a:r>
              <a:rPr lang="en-US" sz="3000" b="1" dirty="0" smtClean="0"/>
              <a:t>Big Boned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800100"/>
            <a:ext cx="6019800" cy="598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24109"/>
          <a:stretch>
            <a:fillRect/>
          </a:stretch>
        </p:blipFill>
        <p:spPr>
          <a:xfrm>
            <a:off x="1219200" y="990600"/>
            <a:ext cx="6210300" cy="513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Applying TPCASTT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</a:t>
            </a:r>
            <a:r>
              <a:rPr lang="en-US" dirty="0" smtClean="0"/>
              <a:t> the poem </a:t>
            </a:r>
            <a:r>
              <a:rPr lang="en-US" i="1" dirty="0" smtClean="0"/>
              <a:t>Oranges</a:t>
            </a:r>
            <a:r>
              <a:rPr lang="en-US" dirty="0" smtClean="0"/>
              <a:t> by writing </a:t>
            </a:r>
            <a:r>
              <a:rPr lang="en-US" dirty="0" smtClean="0"/>
              <a:t>notes in a TPCASTT graphic organizer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Let’s start now, but we will finish this tomorrow!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</a:t>
            </a:r>
            <a:r>
              <a:rPr lang="en-US" sz="2600" dirty="0" smtClean="0"/>
              <a:t> the poem </a:t>
            </a:r>
            <a:r>
              <a:rPr lang="en-US" sz="2600" i="1" dirty="0" smtClean="0"/>
              <a:t>Oranges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</a:t>
            </a:r>
            <a:r>
              <a:rPr lang="en-US" sz="5000" i="1" dirty="0" smtClean="0"/>
              <a:t>Eleven</a:t>
            </a:r>
            <a:r>
              <a:rPr lang="en-US" sz="5000" dirty="0" smtClean="0"/>
              <a:t> and </a:t>
            </a:r>
            <a:r>
              <a:rPr lang="en-US" sz="5000" i="1" dirty="0" smtClean="0"/>
              <a:t>Oranges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  <p:sp>
        <p:nvSpPr>
          <p:cNvPr id="6" name="Rectangle 5"/>
          <p:cNvSpPr/>
          <p:nvPr/>
        </p:nvSpPr>
        <p:spPr>
          <a:xfrm>
            <a:off x="1095717" y="6248400"/>
            <a:ext cx="3295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*Haunches = the leg of an animal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Defining </a:t>
            </a:r>
            <a:r>
              <a:rPr lang="en-US" sz="6000" dirty="0" smtClean="0"/>
              <a:t>Moments: Oranges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 1.7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Independently Read </a:t>
            </a:r>
            <a:r>
              <a:rPr lang="en-US" i="1" dirty="0" smtClean="0"/>
              <a:t>Oranges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Oranges</a:t>
            </a:r>
            <a:r>
              <a:rPr lang="en-US" dirty="0" smtClean="0"/>
              <a:t> as a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Why are </a:t>
            </a:r>
            <a:r>
              <a:rPr lang="en-US" i="1" dirty="0" smtClean="0"/>
              <a:t>Oranges </a:t>
            </a:r>
            <a:r>
              <a:rPr lang="en-US" dirty="0" smtClean="0"/>
              <a:t>and </a:t>
            </a:r>
            <a:r>
              <a:rPr lang="en-US" i="1" dirty="0" smtClean="0"/>
              <a:t>Eleven</a:t>
            </a:r>
            <a:r>
              <a:rPr lang="en-US" dirty="0" smtClean="0"/>
              <a:t> included in this section called “Defining Moments”? 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Explained </a:t>
            </a:r>
            <a:r>
              <a:rPr lang="en-US" dirty="0" smtClean="0"/>
              <a:t>(10 </a:t>
            </a:r>
            <a:r>
              <a:rPr lang="en-US" dirty="0" smtClean="0"/>
              <a:t>min</a:t>
            </a:r>
            <a:r>
              <a:rPr lang="en-US" dirty="0" smtClean="0"/>
              <a:t>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Connotation vs. Denotation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Applying TPCASTT (5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</a:t>
            </a:r>
            <a:r>
              <a:rPr lang="en-US" sz="8000" dirty="0" smtClean="0"/>
              <a:t>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Completing a worksheet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</a:t>
            </a:r>
            <a:r>
              <a:rPr lang="en-US" sz="2600" dirty="0" smtClean="0"/>
              <a:t> the poem </a:t>
            </a:r>
            <a:r>
              <a:rPr lang="en-US" sz="2600" i="1" dirty="0" smtClean="0"/>
              <a:t>Oranges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between a words </a:t>
            </a:r>
            <a:r>
              <a:rPr lang="en-US" sz="2600" b="1" dirty="0" smtClean="0"/>
              <a:t>connotation</a:t>
            </a:r>
            <a:r>
              <a:rPr lang="en-US" sz="2600" dirty="0" smtClean="0"/>
              <a:t> and </a:t>
            </a:r>
            <a:r>
              <a:rPr lang="en-US" sz="2600" b="1" dirty="0" smtClean="0"/>
              <a:t>denotation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Independently Read </a:t>
            </a:r>
            <a:r>
              <a:rPr lang="en-US" sz="3200" i="1" dirty="0" smtClean="0"/>
              <a:t>Oranges </a:t>
            </a:r>
            <a:r>
              <a:rPr lang="en-US" sz="3200" dirty="0" smtClean="0"/>
              <a:t>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23</a:t>
            </a:r>
            <a:r>
              <a:rPr lang="en-US" sz="3000" dirty="0" smtClean="0"/>
              <a:t> read the poem </a:t>
            </a:r>
            <a:r>
              <a:rPr lang="en-US" sz="3000" i="1" dirty="0" smtClean="0"/>
              <a:t>Oranges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</a:t>
            </a:r>
            <a:r>
              <a:rPr lang="en-US" dirty="0" smtClean="0"/>
              <a:t> the poem </a:t>
            </a:r>
            <a:r>
              <a:rPr lang="en-US" i="1" dirty="0" smtClean="0"/>
              <a:t>Oranges</a:t>
            </a:r>
            <a:r>
              <a:rPr lang="en-US" dirty="0" smtClean="0"/>
              <a:t> by writing </a:t>
            </a:r>
            <a:r>
              <a:rPr lang="en-US" dirty="0" smtClean="0"/>
              <a:t>notes in a TPCASTT graphic organizer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800600"/>
            <a:ext cx="3505200" cy="17105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800" y="2641600"/>
            <a:ext cx="5054600" cy="21464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3200400"/>
            <a:ext cx="2133600" cy="264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Oranges</a:t>
            </a:r>
            <a:r>
              <a:rPr lang="en-US" sz="3200" dirty="0" smtClean="0"/>
              <a:t> as a Class </a:t>
            </a:r>
            <a:r>
              <a:rPr lang="en-US" sz="3200" dirty="0" smtClean="0"/>
              <a:t>(10 </a:t>
            </a:r>
            <a:r>
              <a:rPr lang="en-US" sz="3200" dirty="0" smtClean="0"/>
              <a:t>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23</a:t>
            </a:r>
            <a:r>
              <a:rPr lang="en-US" sz="3000" dirty="0" smtClean="0"/>
              <a:t> read the poem </a:t>
            </a:r>
            <a:r>
              <a:rPr lang="en-US" sz="3000" i="1" dirty="0" smtClean="0"/>
              <a:t>Oranges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</a:t>
            </a:r>
            <a:r>
              <a:rPr lang="en-US" dirty="0" smtClean="0"/>
              <a:t> the poem </a:t>
            </a:r>
            <a:r>
              <a:rPr lang="en-US" i="1" dirty="0" smtClean="0"/>
              <a:t>Oranges</a:t>
            </a:r>
            <a:r>
              <a:rPr lang="en-US" dirty="0" smtClean="0"/>
              <a:t> by writing </a:t>
            </a:r>
            <a:r>
              <a:rPr lang="en-US" dirty="0" smtClean="0"/>
              <a:t>notes in a TPCASTT graphic organizer</a:t>
            </a:r>
            <a:endParaRPr lang="en-US" dirty="0" smtClean="0"/>
          </a:p>
        </p:txBody>
      </p:sp>
      <p:grpSp>
        <p:nvGrpSpPr>
          <p:cNvPr id="2" name="Group 10"/>
          <p:cNvGrpSpPr/>
          <p:nvPr/>
        </p:nvGrpSpPr>
        <p:grpSpPr>
          <a:xfrm>
            <a:off x="2514600" y="1219200"/>
            <a:ext cx="6553200" cy="5679996"/>
            <a:chOff x="2971800" y="1330404"/>
            <a:chExt cx="5562600" cy="4419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800" y="1371600"/>
              <a:ext cx="1752600" cy="3683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330404"/>
              <a:ext cx="1905000" cy="44196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9400" y="1371600"/>
              <a:ext cx="1905000" cy="266700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9078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Why are </a:t>
            </a:r>
            <a:r>
              <a:rPr lang="en-US" sz="3000" i="1" dirty="0" smtClean="0"/>
              <a:t>Oranges </a:t>
            </a:r>
            <a:r>
              <a:rPr lang="en-US" sz="3000" dirty="0" smtClean="0"/>
              <a:t>and </a:t>
            </a:r>
            <a:r>
              <a:rPr lang="en-US" sz="3000" i="1" dirty="0" smtClean="0"/>
              <a:t>Eleven</a:t>
            </a:r>
            <a:r>
              <a:rPr lang="en-US" sz="3000" dirty="0" smtClean="0"/>
              <a:t> included in this section called “Defining Moments”?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971800" y="1752600"/>
            <a:ext cx="2667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Why are </a:t>
            </a:r>
            <a:r>
              <a:rPr lang="en-US" sz="3000" i="1" dirty="0" smtClean="0"/>
              <a:t>Oranges </a:t>
            </a:r>
            <a:r>
              <a:rPr lang="en-US" sz="3000" dirty="0" smtClean="0"/>
              <a:t>and </a:t>
            </a:r>
            <a:r>
              <a:rPr lang="en-US" sz="3000" i="1" dirty="0" smtClean="0"/>
              <a:t>Eleven</a:t>
            </a:r>
            <a:r>
              <a:rPr lang="en-US" sz="3000" dirty="0" smtClean="0"/>
              <a:t> included in this section called “</a:t>
            </a:r>
            <a:r>
              <a:rPr lang="en-US" sz="3000" b="1" dirty="0" smtClean="0"/>
              <a:t>Defining Moments</a:t>
            </a:r>
            <a:r>
              <a:rPr lang="en-US" sz="3000" dirty="0" smtClean="0"/>
              <a:t>”</a:t>
            </a:r>
            <a:r>
              <a:rPr lang="en-US" sz="3000" dirty="0" smtClean="0"/>
              <a:t>?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53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</a:t>
            </a:r>
            <a:r>
              <a:rPr lang="en-US" dirty="0" smtClean="0"/>
              <a:t> the poem </a:t>
            </a:r>
            <a:r>
              <a:rPr lang="en-US" i="1" dirty="0" smtClean="0"/>
              <a:t>Oranges</a:t>
            </a:r>
            <a:r>
              <a:rPr lang="en-US" dirty="0" smtClean="0"/>
              <a:t> by writing </a:t>
            </a:r>
            <a:r>
              <a:rPr lang="en-US" dirty="0" smtClean="0"/>
              <a:t>notes in a TPCASTT graphic organizer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648200"/>
            <a:ext cx="3543300" cy="14351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4652139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 both have the same </a:t>
            </a:r>
            <a:r>
              <a:rPr lang="en-US" sz="3000" b="1" dirty="0" smtClean="0">
                <a:solidFill>
                  <a:srgbClr val="FF0000"/>
                </a:solidFill>
              </a:rPr>
              <a:t>theme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71800" y="4804539"/>
            <a:ext cx="266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a writers central idea or message about life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Explained (10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</a:t>
            </a:r>
            <a:r>
              <a:rPr lang="en-US" dirty="0" smtClean="0"/>
              <a:t> the poem </a:t>
            </a:r>
            <a:r>
              <a:rPr lang="en-US" i="1" dirty="0" smtClean="0"/>
              <a:t>Oranges</a:t>
            </a:r>
            <a:r>
              <a:rPr lang="en-US" dirty="0" smtClean="0"/>
              <a:t> by writing </a:t>
            </a:r>
            <a:r>
              <a:rPr lang="en-US" dirty="0" smtClean="0"/>
              <a:t>notes in a TPCASTT graphic organizer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</a:t>
            </a:r>
            <a:r>
              <a:rPr lang="en-US" dirty="0" smtClean="0"/>
              <a:t>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1143000"/>
            <a:ext cx="533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1295400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2337137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3082810" y="3810000"/>
            <a:ext cx="57695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Connotations </a:t>
            </a:r>
            <a:r>
              <a:rPr lang="en-US" sz="3000" dirty="0" smtClean="0"/>
              <a:t>can either be positive</a:t>
            </a:r>
          </a:p>
          <a:p>
            <a:r>
              <a:rPr lang="en-US" sz="3000" dirty="0" smtClean="0"/>
              <a:t>or negative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947</Words>
  <Application>Microsoft Macintosh PowerPoint</Application>
  <PresentationFormat>On-screen Show (4:3)</PresentationFormat>
  <Paragraphs>167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Defining Moments: Oranges</vt:lpstr>
      <vt:lpstr>Slide 3</vt:lpstr>
      <vt:lpstr>Objectives (2 min)</vt:lpstr>
      <vt:lpstr>Independently Read Oranges (5 min)</vt:lpstr>
      <vt:lpstr>Read Oranges as a Class (10 min)</vt:lpstr>
      <vt:lpstr>Why are Oranges and Eleven included in this section called “Defining Moments”? (5 min)</vt:lpstr>
      <vt:lpstr>TPCASTT Explained (10 min) 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Applying TPCASTT (5 min) </vt:lpstr>
      <vt:lpstr>Closing (1 min)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34</cp:revision>
  <dcterms:created xsi:type="dcterms:W3CDTF">2012-09-11T17:12:14Z</dcterms:created>
  <dcterms:modified xsi:type="dcterms:W3CDTF">2012-09-12T01:57:03Z</dcterms:modified>
</cp:coreProperties>
</file>