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83" r:id="rId2"/>
    <p:sldId id="257" r:id="rId3"/>
    <p:sldId id="258" r:id="rId4"/>
    <p:sldId id="259" r:id="rId5"/>
    <p:sldId id="261" r:id="rId6"/>
    <p:sldId id="260" r:id="rId7"/>
    <p:sldId id="274" r:id="rId8"/>
    <p:sldId id="275" r:id="rId9"/>
    <p:sldId id="284" r:id="rId10"/>
    <p:sldId id="285" r:id="rId11"/>
    <p:sldId id="286" r:id="rId12"/>
    <p:sldId id="287" r:id="rId13"/>
    <p:sldId id="288" r:id="rId14"/>
    <p:sldId id="289" r:id="rId15"/>
    <p:sldId id="276" r:id="rId16"/>
    <p:sldId id="282" r:id="rId17"/>
    <p:sldId id="277" r:id="rId18"/>
    <p:sldId id="278" r:id="rId19"/>
    <p:sldId id="280" r:id="rId20"/>
    <p:sldId id="281" r:id="rId21"/>
    <p:sldId id="279" r:id="rId22"/>
    <p:sldId id="271" r:id="rId23"/>
    <p:sldId id="272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96" d="100"/>
          <a:sy n="96" d="100"/>
        </p:scale>
        <p:origin x="-112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950FD-045F-C24A-987A-C6080C1BBAD6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C0B49-515D-DF42-A5B1-399E36A036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74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64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</a:t>
            </a:r>
            <a:r>
              <a:rPr lang="en-US" sz="3200" dirty="0" smtClean="0"/>
              <a:t>10 </a:t>
            </a:r>
            <a:r>
              <a:rPr lang="en-US" sz="3200" dirty="0" smtClean="0"/>
              <a:t>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2051983"/>
            <a:ext cx="533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2204383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3962400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3276600" y="1115199"/>
            <a:ext cx="298572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Scrawny </a:t>
            </a:r>
            <a:r>
              <a:rPr lang="en-US" sz="3000" dirty="0" smtClean="0"/>
              <a:t>and </a:t>
            </a:r>
            <a:r>
              <a:rPr lang="en-US" sz="3000" b="1" dirty="0" smtClean="0"/>
              <a:t>Thin</a:t>
            </a:r>
            <a:endParaRPr lang="en-US" sz="3000" b="1" dirty="0"/>
          </a:p>
        </p:txBody>
      </p:sp>
      <p:sp>
        <p:nvSpPr>
          <p:cNvPr id="8" name="Rectangle 7"/>
          <p:cNvSpPr/>
          <p:nvPr/>
        </p:nvSpPr>
        <p:spPr>
          <a:xfrm>
            <a:off x="76200" y="685800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Distinguish between a words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denotation </a:t>
            </a:r>
            <a:r>
              <a:rPr lang="en-US" dirty="0" smtClean="0"/>
              <a:t>by Completing a worksheet</a:t>
            </a:r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4619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</a:t>
            </a:r>
            <a:r>
              <a:rPr lang="en-US" sz="3200" dirty="0" smtClean="0"/>
              <a:t>10 </a:t>
            </a:r>
            <a:r>
              <a:rPr lang="en-US" sz="3200" dirty="0" smtClean="0"/>
              <a:t>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2051983"/>
            <a:ext cx="533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2204383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3962400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2362200" y="1115199"/>
            <a:ext cx="491740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Vagrant</a:t>
            </a:r>
            <a:r>
              <a:rPr lang="en-US" sz="3000" dirty="0" smtClean="0"/>
              <a:t> and </a:t>
            </a:r>
            <a:r>
              <a:rPr lang="en-US" sz="3000" b="1" dirty="0" smtClean="0"/>
              <a:t>Homeless person</a:t>
            </a:r>
            <a:endParaRPr lang="en-US" sz="3000" b="1" dirty="0"/>
          </a:p>
        </p:txBody>
      </p:sp>
      <p:sp>
        <p:nvSpPr>
          <p:cNvPr id="8" name="Rectangle 7"/>
          <p:cNvSpPr/>
          <p:nvPr/>
        </p:nvSpPr>
        <p:spPr>
          <a:xfrm>
            <a:off x="76200" y="609600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Distinguish between a words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denotation </a:t>
            </a:r>
            <a:r>
              <a:rPr lang="en-US" dirty="0" smtClean="0"/>
              <a:t>by Completing a worksheet</a:t>
            </a:r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4545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</a:t>
            </a:r>
            <a:r>
              <a:rPr lang="en-US" sz="3200" dirty="0" smtClean="0"/>
              <a:t>10 </a:t>
            </a:r>
            <a:r>
              <a:rPr lang="en-US" sz="3200" dirty="0" smtClean="0"/>
              <a:t>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2051983"/>
            <a:ext cx="533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2204383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3962400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2362200" y="1115199"/>
            <a:ext cx="304151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Fat </a:t>
            </a:r>
            <a:r>
              <a:rPr lang="en-US" sz="3000" dirty="0" smtClean="0"/>
              <a:t>and </a:t>
            </a:r>
            <a:r>
              <a:rPr lang="en-US" sz="3000" b="1" dirty="0" smtClean="0"/>
              <a:t>Big Boned</a:t>
            </a:r>
            <a:endParaRPr lang="en-US" sz="3000" b="1" dirty="0"/>
          </a:p>
        </p:txBody>
      </p:sp>
      <p:sp>
        <p:nvSpPr>
          <p:cNvPr id="8" name="Rectangle 7"/>
          <p:cNvSpPr/>
          <p:nvPr/>
        </p:nvSpPr>
        <p:spPr>
          <a:xfrm>
            <a:off x="76200" y="609600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Distinguish between a words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denotation </a:t>
            </a:r>
            <a:r>
              <a:rPr lang="en-US" dirty="0" smtClean="0"/>
              <a:t>by Completing a worksheet</a:t>
            </a:r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6700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</a:t>
            </a:r>
            <a:r>
              <a:rPr lang="en-US" sz="3200" dirty="0" smtClean="0"/>
              <a:t>10 </a:t>
            </a:r>
            <a:r>
              <a:rPr lang="en-US" sz="3200" dirty="0" smtClean="0"/>
              <a:t>min)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800100"/>
            <a:ext cx="6019800" cy="5981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838200" y="762000"/>
            <a:ext cx="2514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sz="1600" dirty="0" smtClean="0"/>
              <a:t>Distinguish between a words </a:t>
            </a:r>
            <a:r>
              <a:rPr lang="en-US" sz="1600" b="1" dirty="0" smtClean="0"/>
              <a:t>connotation</a:t>
            </a:r>
            <a:r>
              <a:rPr lang="en-US" sz="1600" dirty="0" smtClean="0"/>
              <a:t> and </a:t>
            </a:r>
            <a:r>
              <a:rPr lang="en-US" sz="1600" b="1" dirty="0" smtClean="0"/>
              <a:t>denotation </a:t>
            </a:r>
            <a:r>
              <a:rPr lang="en-US" sz="1600" dirty="0" smtClean="0"/>
              <a:t>by Completing a worksheet</a:t>
            </a:r>
          </a:p>
          <a:p>
            <a:pPr marL="1088136" lvl="2" indent="-457200"/>
            <a:endParaRPr lang="en-US" sz="1600" b="1" dirty="0" smtClean="0"/>
          </a:p>
          <a:p>
            <a:pPr marL="1088136" lvl="2" indent="-457200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20025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</a:t>
            </a:r>
            <a:r>
              <a:rPr lang="en-US" sz="3200" dirty="0" smtClean="0"/>
              <a:t>10 </a:t>
            </a:r>
            <a:r>
              <a:rPr lang="en-US" sz="3200" dirty="0" smtClean="0"/>
              <a:t>min)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24109"/>
          <a:stretch>
            <a:fillRect/>
          </a:stretch>
        </p:blipFill>
        <p:spPr>
          <a:xfrm>
            <a:off x="2590800" y="972835"/>
            <a:ext cx="6210300" cy="51371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838200" y="762000"/>
            <a:ext cx="2514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sz="1600" dirty="0" smtClean="0"/>
              <a:t>Distinguish between a words </a:t>
            </a:r>
            <a:r>
              <a:rPr lang="en-US" sz="1600" b="1" dirty="0" smtClean="0"/>
              <a:t>connotation</a:t>
            </a:r>
            <a:r>
              <a:rPr lang="en-US" sz="1600" dirty="0" smtClean="0"/>
              <a:t> and </a:t>
            </a:r>
            <a:r>
              <a:rPr lang="en-US" sz="1600" b="1" dirty="0" smtClean="0"/>
              <a:t>denotation </a:t>
            </a:r>
            <a:r>
              <a:rPr lang="en-US" sz="1600" dirty="0" smtClean="0"/>
              <a:t>by Completing a worksheet</a:t>
            </a:r>
          </a:p>
          <a:p>
            <a:pPr marL="1088136" lvl="2" indent="-457200"/>
            <a:endParaRPr lang="en-US" sz="1600" b="1" dirty="0" smtClean="0"/>
          </a:p>
          <a:p>
            <a:pPr marL="1088136" lvl="2" indent="-457200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87179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Independently Read </a:t>
            </a:r>
            <a:r>
              <a:rPr lang="en-US" sz="3000" i="1" dirty="0" smtClean="0"/>
              <a:t>Identity</a:t>
            </a:r>
            <a:r>
              <a:rPr lang="en-US" sz="3000" dirty="0" smtClean="0"/>
              <a:t>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2514600"/>
            <a:ext cx="81534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Independently Read </a:t>
            </a:r>
            <a:r>
              <a:rPr lang="en-US" sz="3000" i="1" dirty="0" smtClean="0"/>
              <a:t>Identity</a:t>
            </a:r>
            <a:r>
              <a:rPr lang="en-US" sz="3000" dirty="0" smtClean="0"/>
              <a:t> 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447800" y="1718608"/>
            <a:ext cx="65532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217</a:t>
            </a:r>
            <a:endParaRPr lang="en-US" sz="3000" dirty="0" smtClean="0"/>
          </a:p>
          <a:p>
            <a:pPr algn="ctr"/>
            <a:r>
              <a:rPr lang="en-US" sz="3000" dirty="0" smtClean="0"/>
              <a:t>Take the next 5-minutes and silently read </a:t>
            </a:r>
          </a:p>
          <a:p>
            <a:pPr algn="ctr"/>
            <a:endParaRPr lang="en-US" sz="3000" i="1" dirty="0" smtClean="0"/>
          </a:p>
          <a:p>
            <a:pPr algn="ctr"/>
            <a:r>
              <a:rPr lang="en-US" sz="5000" i="1" dirty="0" smtClean="0"/>
              <a:t>Identity</a:t>
            </a:r>
          </a:p>
          <a:p>
            <a:pPr algn="ctr"/>
            <a:endParaRPr lang="en-US" sz="5000" i="1" dirty="0" smtClean="0"/>
          </a:p>
          <a:p>
            <a:pPr algn="ctr"/>
            <a:r>
              <a:rPr lang="en-US" sz="3000" dirty="0" smtClean="0"/>
              <a:t>Make sure to </a:t>
            </a:r>
            <a:r>
              <a:rPr lang="en-US" sz="3000" u="sng" dirty="0" smtClean="0"/>
              <a:t>underline</a:t>
            </a:r>
            <a:r>
              <a:rPr lang="en-US" sz="3000" dirty="0" smtClean="0"/>
              <a:t> any </a:t>
            </a:r>
            <a:r>
              <a:rPr lang="en-US" sz="3000" b="1" dirty="0" smtClean="0"/>
              <a:t>metaphors </a:t>
            </a:r>
            <a:r>
              <a:rPr lang="en-US" sz="3000" dirty="0" smtClean="0"/>
              <a:t>or </a:t>
            </a:r>
            <a:r>
              <a:rPr lang="en-US" sz="3000" b="1" dirty="0" smtClean="0"/>
              <a:t>figurative language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 algn="ctr"/>
            <a:r>
              <a:rPr lang="en-US" sz="3000" dirty="0" smtClean="0">
                <a:latin typeface="Calibri"/>
                <a:cs typeface="Calibri"/>
              </a:rPr>
              <a:t>What does </a:t>
            </a:r>
            <a:r>
              <a:rPr lang="en-US" sz="3000" i="1" dirty="0" smtClean="0">
                <a:latin typeface="Calibri"/>
                <a:cs typeface="Calibri"/>
              </a:rPr>
              <a:t>Identity </a:t>
            </a:r>
            <a:r>
              <a:rPr lang="en-US" sz="3000" dirty="0" smtClean="0">
                <a:latin typeface="Calibri"/>
                <a:cs typeface="Calibri"/>
              </a:rPr>
              <a:t>Mean (5 min)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965200" y="6858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                                              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0" y="1072415"/>
            <a:ext cx="4572000" cy="5785585"/>
            <a:chOff x="4419600" y="1059715"/>
            <a:chExt cx="4343400" cy="578558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9600" y="1752600"/>
              <a:ext cx="4343400" cy="50927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400" y="1059715"/>
              <a:ext cx="3606800" cy="692885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4724400"/>
            <a:ext cx="3495705" cy="1879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0300" y="1765300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b="1" dirty="0" smtClean="0"/>
              <a:t>Connotation </a:t>
            </a:r>
            <a:r>
              <a:rPr lang="en-US" sz="2500" dirty="0" smtClean="0"/>
              <a:t>of selected words (flower and weeds) (5 min) </a:t>
            </a:r>
            <a:endParaRPr lang="en-US" sz="25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965200" y="6858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                                              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0" y="1072415"/>
            <a:ext cx="4572000" cy="5785585"/>
            <a:chOff x="4419600" y="1059715"/>
            <a:chExt cx="4343400" cy="578558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9600" y="1752600"/>
              <a:ext cx="4343400" cy="50927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400" y="1059715"/>
              <a:ext cx="3606800" cy="692885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3098800"/>
            <a:ext cx="3495705" cy="187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1765300"/>
            <a:ext cx="2349500" cy="38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What do the </a:t>
            </a:r>
            <a:r>
              <a:rPr lang="en-US" sz="2800" b="1" dirty="0" smtClean="0"/>
              <a:t>symbols </a:t>
            </a:r>
            <a:r>
              <a:rPr lang="en-US" sz="2800" dirty="0" smtClean="0"/>
              <a:t>represent?(5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965200" y="6858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                                              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0" y="1072415"/>
            <a:ext cx="4572000" cy="5785585"/>
            <a:chOff x="4419600" y="1059715"/>
            <a:chExt cx="4343400" cy="578558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9600" y="1752600"/>
              <a:ext cx="4343400" cy="50927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400" y="1059715"/>
              <a:ext cx="3606800" cy="692885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4493886"/>
            <a:ext cx="5105400" cy="27451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1765300"/>
            <a:ext cx="2349500" cy="38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371600"/>
            <a:ext cx="7315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Write about something that is a major part of your identity?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Let’s analyze the </a:t>
            </a:r>
            <a:r>
              <a:rPr lang="en-US" sz="2800" b="1" dirty="0" smtClean="0"/>
              <a:t>metaphors</a:t>
            </a:r>
            <a:r>
              <a:rPr lang="en-US" sz="2800" dirty="0" smtClean="0"/>
              <a:t>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965200" y="6858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                                              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0" y="1072415"/>
            <a:ext cx="4572000" cy="5785585"/>
            <a:chOff x="4419600" y="1059715"/>
            <a:chExt cx="4343400" cy="578558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9600" y="1752600"/>
              <a:ext cx="4343400" cy="50927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400" y="1059715"/>
              <a:ext cx="3606800" cy="692885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4800600"/>
            <a:ext cx="3886200" cy="20895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29200" y="1371600"/>
            <a:ext cx="358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-What is the </a:t>
            </a:r>
            <a:r>
              <a:rPr lang="en-US" sz="2000" b="1" dirty="0" smtClean="0"/>
              <a:t>extended metaphor</a:t>
            </a:r>
            <a:r>
              <a:rPr lang="en-US" sz="2000" dirty="0" smtClean="0"/>
              <a:t>?  (What metaphor is </a:t>
            </a:r>
            <a:r>
              <a:rPr lang="en-US" sz="2000" dirty="0" err="1" smtClean="0"/>
              <a:t>Polanco</a:t>
            </a:r>
            <a:r>
              <a:rPr lang="en-US" sz="2000" dirty="0" smtClean="0"/>
              <a:t> using throughout the poem?)</a:t>
            </a:r>
          </a:p>
          <a:p>
            <a:endParaRPr lang="en-US" sz="2000" dirty="0" smtClean="0"/>
          </a:p>
          <a:p>
            <a:r>
              <a:rPr lang="en-US" sz="2000" dirty="0" smtClean="0"/>
              <a:t>-What literary device does he use to continue the </a:t>
            </a:r>
            <a:r>
              <a:rPr lang="en-US" sz="2000" b="1" dirty="0" smtClean="0"/>
              <a:t>extended metaphor</a:t>
            </a:r>
            <a:r>
              <a:rPr lang="en-US" sz="2000" dirty="0" smtClean="0"/>
              <a:t>?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 algn="ctr"/>
            <a:r>
              <a:rPr lang="en-US" sz="3000" dirty="0" smtClean="0">
                <a:latin typeface="Calibri"/>
                <a:cs typeface="Calibri"/>
              </a:rPr>
              <a:t>Metaphors relation to title? (5 min)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965200" y="6858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                                              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0" y="1072415"/>
            <a:ext cx="4572000" cy="5785585"/>
            <a:chOff x="4419600" y="1059715"/>
            <a:chExt cx="4343400" cy="578558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9600" y="1752600"/>
              <a:ext cx="4343400" cy="50927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400" y="1059715"/>
              <a:ext cx="3606800" cy="692885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572000"/>
            <a:ext cx="3495705" cy="187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29200" y="1765300"/>
            <a:ext cx="358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How does the </a:t>
            </a:r>
            <a:r>
              <a:rPr lang="en-US" sz="3000" b="1" dirty="0" smtClean="0"/>
              <a:t>extended metaphor</a:t>
            </a:r>
            <a:r>
              <a:rPr lang="en-US" sz="3000" dirty="0" smtClean="0"/>
              <a:t> relate to the title </a:t>
            </a:r>
            <a:r>
              <a:rPr lang="en-US" sz="3000" i="1" dirty="0" smtClean="0"/>
              <a:t>Identity?</a:t>
            </a:r>
            <a:endParaRPr lang="en-US" sz="3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7500" y="1371600"/>
            <a:ext cx="2349500" cy="38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Reading, discussing, and notating the poem </a:t>
            </a:r>
            <a:r>
              <a:rPr kumimoji="0" lang="en-US" sz="8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Identity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a poem using an </a:t>
            </a: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extended metaphor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function and effect of an </a:t>
            </a:r>
            <a:r>
              <a:rPr lang="en-US" sz="2600" b="1" dirty="0" smtClean="0"/>
              <a:t>extended metaphor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a poem</a:t>
            </a:r>
            <a:r>
              <a:rPr lang="en-US" sz="2600" b="1" dirty="0" smtClean="0"/>
              <a:t> </a:t>
            </a:r>
            <a:r>
              <a:rPr lang="en-US" sz="2600" dirty="0" smtClean="0"/>
              <a:t>that includes an </a:t>
            </a:r>
            <a:r>
              <a:rPr lang="en-US" sz="2600" b="1" dirty="0" smtClean="0"/>
              <a:t>extended metaphor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143000"/>
            <a:ext cx="609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3000" dirty="0" smtClean="0"/>
              <a:t>What is the </a:t>
            </a:r>
            <a:r>
              <a:rPr lang="en-US" sz="3000" b="1" dirty="0" smtClean="0"/>
              <a:t>extended metaphor </a:t>
            </a:r>
            <a:r>
              <a:rPr lang="en-US" sz="3000" dirty="0" smtClean="0"/>
              <a:t>in this poem?</a:t>
            </a:r>
          </a:p>
          <a:p>
            <a:pPr algn="ctr"/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1371600" y="2286000"/>
            <a:ext cx="70104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Fog</a:t>
            </a:r>
          </a:p>
          <a:p>
            <a:pPr algn="ctr"/>
            <a:r>
              <a:rPr lang="en-US" sz="3000" dirty="0" smtClean="0"/>
              <a:t>By Carl Sandburg</a:t>
            </a:r>
          </a:p>
          <a:p>
            <a:pPr algn="ctr"/>
            <a:endParaRPr lang="en-US" sz="3000" dirty="0" smtClean="0"/>
          </a:p>
          <a:p>
            <a:pPr algn="ctr"/>
            <a:r>
              <a:rPr lang="en-US" sz="3000" dirty="0" smtClean="0"/>
              <a:t>The fog comes in on little cat feet.</a:t>
            </a:r>
          </a:p>
          <a:p>
            <a:pPr algn="ctr"/>
            <a:r>
              <a:rPr lang="en-US" sz="3000" dirty="0" smtClean="0"/>
              <a:t>It sits looking over the harbor and city</a:t>
            </a:r>
          </a:p>
          <a:p>
            <a:pPr algn="ctr"/>
            <a:r>
              <a:rPr lang="en-US" sz="3000" dirty="0" smtClean="0"/>
              <a:t>on silent haunches*</a:t>
            </a:r>
          </a:p>
          <a:p>
            <a:pPr algn="ctr"/>
            <a:r>
              <a:rPr lang="en-US" sz="3000" dirty="0" smtClean="0"/>
              <a:t>and then, moves on.</a:t>
            </a:r>
            <a:endParaRPr lang="en-US" sz="3000" dirty="0"/>
          </a:p>
        </p:txBody>
      </p:sp>
      <p:sp>
        <p:nvSpPr>
          <p:cNvPr id="6" name="Rectangle 5"/>
          <p:cNvSpPr/>
          <p:nvPr/>
        </p:nvSpPr>
        <p:spPr>
          <a:xfrm>
            <a:off x="1095717" y="6248400"/>
            <a:ext cx="3295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*Haunches = the leg of an animal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Extended Metaphor and Symbolism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3.8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85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Homework Check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</a:t>
            </a:r>
            <a:r>
              <a:rPr lang="en-US" b="1" dirty="0" smtClean="0"/>
              <a:t>symbol</a:t>
            </a:r>
            <a:r>
              <a:rPr lang="en-US" dirty="0" smtClean="0"/>
              <a:t> and </a:t>
            </a:r>
            <a:r>
              <a:rPr lang="en-US" b="1" dirty="0" smtClean="0"/>
              <a:t>extended metaphor </a:t>
            </a:r>
            <a:r>
              <a:rPr lang="en-US" dirty="0" smtClean="0"/>
              <a:t>(2 min) 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Vocabulary Term: </a:t>
            </a:r>
            <a:r>
              <a:rPr lang="en-US" b="1" dirty="0" smtClean="0"/>
              <a:t>Figurative Language</a:t>
            </a:r>
            <a:r>
              <a:rPr lang="en-US" dirty="0" smtClean="0"/>
              <a:t>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Connotation</a:t>
            </a:r>
            <a:r>
              <a:rPr lang="en-US" dirty="0" smtClean="0"/>
              <a:t> vs. </a:t>
            </a:r>
            <a:r>
              <a:rPr lang="en-US" b="1" dirty="0" smtClean="0"/>
              <a:t>Denotation</a:t>
            </a:r>
            <a:r>
              <a:rPr lang="en-US" dirty="0" smtClean="0"/>
              <a:t> (10 min)</a:t>
            </a:r>
            <a:endParaRPr lang="en-US" b="1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Independently </a:t>
            </a:r>
            <a:r>
              <a:rPr lang="en-US" dirty="0" smtClean="0"/>
              <a:t>Read </a:t>
            </a:r>
            <a:r>
              <a:rPr lang="en-US" i="1" dirty="0" smtClean="0"/>
              <a:t>Identity</a:t>
            </a:r>
            <a:r>
              <a:rPr lang="en-US" dirty="0" smtClean="0"/>
              <a:t> (5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What does </a:t>
            </a:r>
            <a:r>
              <a:rPr lang="en-US" i="1" dirty="0" smtClean="0"/>
              <a:t>Identity </a:t>
            </a:r>
            <a:r>
              <a:rPr lang="en-US" dirty="0" smtClean="0"/>
              <a:t>Mean (5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Connotation </a:t>
            </a:r>
            <a:r>
              <a:rPr lang="en-US" dirty="0" smtClean="0"/>
              <a:t>of selected words (flower and weeds) (5 min) </a:t>
            </a:r>
            <a:endParaRPr lang="en-US" b="1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do the </a:t>
            </a:r>
            <a:r>
              <a:rPr lang="en-US" b="1" dirty="0" smtClean="0"/>
              <a:t>symbols </a:t>
            </a:r>
            <a:r>
              <a:rPr lang="en-US" dirty="0" smtClean="0"/>
              <a:t>represent?(5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Let’s analyze the </a:t>
            </a:r>
            <a:r>
              <a:rPr lang="en-US" b="1" dirty="0" smtClean="0"/>
              <a:t>metaphors</a:t>
            </a:r>
            <a:r>
              <a:rPr lang="en-US" dirty="0" smtClean="0"/>
              <a:t> (5 min)</a:t>
            </a:r>
          </a:p>
          <a:p>
            <a:pPr marL="1024128" lvl="2" indent="-514350">
              <a:buFont typeface="+mj-lt"/>
              <a:buAutoNum type="alphaLcParenR"/>
            </a:pPr>
            <a:r>
              <a:rPr lang="en-US" dirty="0" smtClean="0"/>
              <a:t>Metaphors relation to title? (5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Homework Check (2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057400" y="1718608"/>
            <a:ext cx="533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Please take out </a:t>
            </a:r>
            <a:r>
              <a:rPr lang="en-US" sz="3000" dirty="0" smtClean="0"/>
              <a:t>the description of your passion.  You should have one for someone who knows </a:t>
            </a:r>
            <a:r>
              <a:rPr lang="en-US" sz="3000" u="sng" dirty="0" smtClean="0"/>
              <a:t>very little</a:t>
            </a:r>
            <a:r>
              <a:rPr lang="en-US" sz="3000" dirty="0" smtClean="0"/>
              <a:t> about the subject and one for someone who knows </a:t>
            </a:r>
            <a:r>
              <a:rPr lang="en-US" sz="3000" u="sng" dirty="0" smtClean="0"/>
              <a:t>a lot</a:t>
            </a:r>
            <a:r>
              <a:rPr lang="en-US" sz="3000" dirty="0" smtClean="0"/>
              <a:t> about the subject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Reading, discussing, and notating the poem </a:t>
            </a:r>
            <a:r>
              <a:rPr lang="en-US" sz="8000" i="1" dirty="0" smtClean="0"/>
              <a:t>Identity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Filling out a worksheet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838200"/>
            <a:ext cx="92202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function and effect of an </a:t>
            </a:r>
            <a:r>
              <a:rPr lang="en-US" sz="2600" b="1" dirty="0" smtClean="0"/>
              <a:t>extended metaphor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Distinguish </a:t>
            </a:r>
            <a:r>
              <a:rPr lang="en-US" sz="2600" dirty="0"/>
              <a:t>between a words </a:t>
            </a:r>
            <a:r>
              <a:rPr lang="en-US" sz="2600" b="1" dirty="0"/>
              <a:t>connotation</a:t>
            </a:r>
            <a:r>
              <a:rPr lang="en-US" sz="2600" dirty="0"/>
              <a:t> and </a:t>
            </a:r>
            <a:r>
              <a:rPr lang="en-US" sz="2600" b="1" dirty="0"/>
              <a:t>denotation</a:t>
            </a:r>
            <a:endParaRPr lang="en-US" sz="2600" dirty="0"/>
          </a:p>
          <a:p>
            <a:pPr marL="630936" lvl="2"/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Review </a:t>
            </a:r>
            <a:r>
              <a:rPr lang="en-US" sz="3200" b="1" dirty="0" smtClean="0"/>
              <a:t>symbol</a:t>
            </a:r>
            <a:r>
              <a:rPr lang="en-US" sz="3200" dirty="0" smtClean="0"/>
              <a:t> and </a:t>
            </a:r>
            <a:r>
              <a:rPr lang="en-US" sz="3200" b="1" dirty="0" smtClean="0"/>
              <a:t>extended metaphor </a:t>
            </a:r>
            <a:r>
              <a:rPr lang="en-US" sz="3200" dirty="0" smtClean="0"/>
              <a:t>(2 min) </a:t>
            </a:r>
          </a:p>
        </p:txBody>
      </p:sp>
      <p:sp>
        <p:nvSpPr>
          <p:cNvPr id="9" name="Rectangle 8"/>
          <p:cNvSpPr/>
          <p:nvPr/>
        </p:nvSpPr>
        <p:spPr>
          <a:xfrm>
            <a:off x="1447800" y="1447800"/>
            <a:ext cx="6553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Review the terms:</a:t>
            </a:r>
          </a:p>
          <a:p>
            <a:pPr algn="ctr"/>
            <a:endParaRPr lang="en-US" sz="3000" b="1" dirty="0" smtClean="0"/>
          </a:p>
          <a:p>
            <a:pPr algn="ctr"/>
            <a:r>
              <a:rPr lang="en-US" sz="3000" b="1" dirty="0" smtClean="0"/>
              <a:t>(Extended) metaphor</a:t>
            </a:r>
          </a:p>
          <a:p>
            <a:pPr algn="ctr"/>
            <a:r>
              <a:rPr lang="en-US" sz="2000" dirty="0" smtClean="0"/>
              <a:t>Ex:</a:t>
            </a:r>
          </a:p>
          <a:p>
            <a:pPr algn="ctr"/>
            <a:endParaRPr lang="en-US" sz="3000" b="1" dirty="0" smtClean="0"/>
          </a:p>
          <a:p>
            <a:pPr algn="ctr"/>
            <a:r>
              <a:rPr lang="en-US" sz="3000" b="1" dirty="0" smtClean="0"/>
              <a:t>Symbol</a:t>
            </a:r>
          </a:p>
          <a:p>
            <a:pPr algn="ctr"/>
            <a:r>
              <a:rPr lang="en-US" sz="2000" dirty="0" smtClean="0"/>
              <a:t>Ex:</a:t>
            </a:r>
          </a:p>
          <a:p>
            <a:pPr algn="ctr"/>
            <a:endParaRPr lang="en-US" sz="3000" b="1" dirty="0" smtClean="0"/>
          </a:p>
          <a:p>
            <a:pPr algn="ctr"/>
            <a:endParaRPr lang="en-US" sz="3000" b="1" dirty="0" smtClean="0"/>
          </a:p>
          <a:p>
            <a:pPr algn="ctr"/>
            <a:r>
              <a:rPr lang="en-US" sz="3000" dirty="0" smtClean="0"/>
              <a:t>Look on </a:t>
            </a:r>
            <a:r>
              <a:rPr lang="en-US" sz="3000" dirty="0" err="1" smtClean="0"/>
              <a:t>p</a:t>
            </a:r>
            <a:r>
              <a:rPr lang="en-US" sz="3000" dirty="0" smtClean="0"/>
              <a:t>. 206</a:t>
            </a:r>
          </a:p>
          <a:p>
            <a:pPr algn="ctr"/>
            <a:r>
              <a:rPr lang="en-US" sz="3000" u="sng" dirty="0" smtClean="0"/>
              <a:t>Or</a:t>
            </a:r>
            <a:endParaRPr lang="en-US" sz="3000" dirty="0" smtClean="0"/>
          </a:p>
          <a:p>
            <a:pPr algn="ctr"/>
            <a:r>
              <a:rPr lang="en-US" sz="3000" dirty="0" smtClean="0"/>
              <a:t>In the Glossary (at the back of the book)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6477000" y="2438400"/>
            <a:ext cx="1587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(a comparison)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" y="3200400"/>
            <a:ext cx="2819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What </a:t>
            </a:r>
            <a:r>
              <a:rPr lang="en-US" sz="3000" dirty="0" smtClean="0"/>
              <a:t>is the purpose of using </a:t>
            </a:r>
            <a:r>
              <a:rPr lang="en-US" sz="3000" b="1" dirty="0" smtClean="0"/>
              <a:t>metaphors</a:t>
            </a:r>
            <a:r>
              <a:rPr lang="en-US" sz="3000" dirty="0" smtClean="0"/>
              <a:t> and </a:t>
            </a:r>
            <a:r>
              <a:rPr lang="en-US" sz="3000" b="1" dirty="0" smtClean="0"/>
              <a:t>symbols</a:t>
            </a:r>
            <a:r>
              <a:rPr lang="en-US" sz="3000" dirty="0" smtClean="0"/>
              <a:t>?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 algn="ctr"/>
            <a:r>
              <a:rPr lang="en-US" sz="3000" dirty="0" smtClean="0">
                <a:latin typeface="Calibri"/>
                <a:cs typeface="Calibri"/>
              </a:rPr>
              <a:t>Vocabulary Term: </a:t>
            </a:r>
            <a:r>
              <a:rPr lang="en-US" sz="3000" b="1" dirty="0" smtClean="0">
                <a:latin typeface="Calibri"/>
                <a:cs typeface="Calibri"/>
              </a:rPr>
              <a:t>Figurative Language</a:t>
            </a:r>
            <a:r>
              <a:rPr lang="en-US" sz="3000" dirty="0" smtClean="0">
                <a:latin typeface="Calibri"/>
                <a:cs typeface="Calibri"/>
              </a:rPr>
              <a:t> (2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447800" y="1718608"/>
            <a:ext cx="6553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What is </a:t>
            </a:r>
            <a:r>
              <a:rPr lang="en-US" sz="3000" b="1" dirty="0" smtClean="0"/>
              <a:t>Figurative Language</a:t>
            </a:r>
            <a:r>
              <a:rPr lang="en-US" sz="3000" dirty="0" smtClean="0"/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7800" y="2971800"/>
            <a:ext cx="6553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dirty="0" smtClean="0"/>
              <a:t>Descriptions </a:t>
            </a:r>
            <a:r>
              <a:rPr lang="en-US" sz="5000" dirty="0" smtClean="0"/>
              <a:t>thing </a:t>
            </a:r>
            <a:r>
              <a:rPr lang="en-US" sz="5000" dirty="0" smtClean="0"/>
              <a:t>that are NOT meant to be taken literally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</a:t>
            </a:r>
            <a:r>
              <a:rPr lang="en-US" sz="3200" dirty="0" smtClean="0"/>
              <a:t>10 </a:t>
            </a:r>
            <a:r>
              <a:rPr lang="en-US" sz="3200" dirty="0" smtClean="0"/>
              <a:t>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1143000"/>
            <a:ext cx="533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1295400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2337137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76200" y="762000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Distinguish between a words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denotation </a:t>
            </a:r>
            <a:r>
              <a:rPr lang="en-US" dirty="0" smtClean="0"/>
              <a:t>by Completing a worksheet</a:t>
            </a:r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3082810" y="3810000"/>
            <a:ext cx="57695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Connotations </a:t>
            </a:r>
            <a:r>
              <a:rPr lang="en-US" sz="3000" dirty="0" smtClean="0"/>
              <a:t>can either be positive</a:t>
            </a:r>
          </a:p>
          <a:p>
            <a:r>
              <a:rPr lang="en-US" sz="3000" dirty="0" smtClean="0"/>
              <a:t>or negative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430941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1100</Words>
  <Application>Microsoft Macintosh PowerPoint</Application>
  <PresentationFormat>On-screen Show (4:3)</PresentationFormat>
  <Paragraphs>203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Block 2 seating Chart</vt:lpstr>
      <vt:lpstr>PowerPoint Presentation</vt:lpstr>
      <vt:lpstr>Extended Metaphor and Symbolism</vt:lpstr>
      <vt:lpstr>PowerPoint Presentation</vt:lpstr>
      <vt:lpstr>Homework Check (2 min)</vt:lpstr>
      <vt:lpstr>Objectives (2 min)</vt:lpstr>
      <vt:lpstr>Review symbol and extended metaphor (2 min) </vt:lpstr>
      <vt:lpstr>Vocabulary Term: Figurative Language (2 min)</vt:lpstr>
      <vt:lpstr>Connotation vs. Denotation Worksheet (10 min)</vt:lpstr>
      <vt:lpstr>Connotation vs. Denotation Worksheet (10 min)</vt:lpstr>
      <vt:lpstr>Connotation vs. Denotation Worksheet (10 min)</vt:lpstr>
      <vt:lpstr>Connotation vs. Denotation Worksheet (10 min)</vt:lpstr>
      <vt:lpstr>Connotation vs. Denotation Worksheet (10 min)</vt:lpstr>
      <vt:lpstr>Connotation vs. Denotation Worksheet (10 min)</vt:lpstr>
      <vt:lpstr>Independently Read Identity (5 min)</vt:lpstr>
      <vt:lpstr>Independently Read Identity (5 min)</vt:lpstr>
      <vt:lpstr>What does Identity Mean (5 min) </vt:lpstr>
      <vt:lpstr>Connotation of selected words (flower and weeds) (5 min) </vt:lpstr>
      <vt:lpstr>What do the symbols represent?(5 min)</vt:lpstr>
      <vt:lpstr>Let’s analyze the metaphors (5 min)</vt:lpstr>
      <vt:lpstr>Metaphors relation to title? (5 min) 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Yesterday’s HW</dc:title>
  <dc:creator>Seth Schy</dc:creator>
  <cp:lastModifiedBy>Seth Schy</cp:lastModifiedBy>
  <cp:revision>31</cp:revision>
  <dcterms:created xsi:type="dcterms:W3CDTF">2012-09-11T13:54:45Z</dcterms:created>
  <dcterms:modified xsi:type="dcterms:W3CDTF">2012-09-12T14:05:53Z</dcterms:modified>
</cp:coreProperties>
</file>