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74" r:id="rId6"/>
    <p:sldId id="283" r:id="rId7"/>
    <p:sldId id="284" r:id="rId8"/>
    <p:sldId id="285" r:id="rId9"/>
    <p:sldId id="287" r:id="rId10"/>
    <p:sldId id="288" r:id="rId11"/>
    <p:sldId id="289" r:id="rId12"/>
    <p:sldId id="290" r:id="rId13"/>
    <p:sldId id="291" r:id="rId14"/>
    <p:sldId id="292" r:id="rId15"/>
    <p:sldId id="286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950FD-045F-C24A-987A-C6080C1BBAD6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C0B49-515D-DF42-A5B1-399E36A036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Write about a </a:t>
            </a:r>
            <a:r>
              <a:rPr lang="en-US" sz="5000" b="1" dirty="0" smtClean="0"/>
              <a:t>defining moment</a:t>
            </a:r>
            <a:r>
              <a:rPr lang="en-US" sz="5000" dirty="0" smtClean="0"/>
              <a:t> in your life.</a:t>
            </a:r>
          </a:p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In other words, write about an experience you’ve had that has played a big part in making you who you are.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2051983"/>
            <a:ext cx="533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2204383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3962400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3276600" y="1115199"/>
            <a:ext cx="298572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Scrawny </a:t>
            </a:r>
            <a:r>
              <a:rPr lang="en-US" sz="3000" dirty="0" smtClean="0"/>
              <a:t>and </a:t>
            </a:r>
            <a:r>
              <a:rPr lang="en-US" sz="3000" b="1" dirty="0" smtClean="0"/>
              <a:t>Thin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2051983"/>
            <a:ext cx="533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2204383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3962400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2362200" y="1115199"/>
            <a:ext cx="491740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Vagrant</a:t>
            </a:r>
            <a:r>
              <a:rPr lang="en-US" sz="3000" dirty="0" smtClean="0"/>
              <a:t> and </a:t>
            </a:r>
            <a:r>
              <a:rPr lang="en-US" sz="3000" b="1" dirty="0" smtClean="0"/>
              <a:t>Homeless person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2051983"/>
            <a:ext cx="533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2204383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3962400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2362200" y="1115199"/>
            <a:ext cx="304151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Fat </a:t>
            </a:r>
            <a:r>
              <a:rPr lang="en-US" sz="3000" dirty="0" smtClean="0"/>
              <a:t>and </a:t>
            </a:r>
            <a:r>
              <a:rPr lang="en-US" sz="3000" b="1" dirty="0" smtClean="0"/>
              <a:t>Big Boned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800100"/>
            <a:ext cx="6019800" cy="598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24109"/>
          <a:stretch>
            <a:fillRect/>
          </a:stretch>
        </p:blipFill>
        <p:spPr>
          <a:xfrm>
            <a:off x="1219200" y="990600"/>
            <a:ext cx="6210300" cy="5137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Applying TPCASTT (5 min)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Let’s start now, but we will finish this tomorrow!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on a TPCASTT graphic organizer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on a TPCASTT graphic organizer</a:t>
            </a:r>
          </a:p>
          <a:p>
            <a:pPr marL="1117854" lvl="2" indent="-514350">
              <a:spcAft>
                <a:spcPts val="600"/>
              </a:spcAft>
              <a:buNone/>
            </a:pPr>
            <a:endParaRPr lang="en-US" sz="8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0" y="12954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poem </a:t>
            </a:r>
            <a:r>
              <a:rPr lang="en-US" sz="2600" i="1" dirty="0" smtClean="0"/>
              <a:t>Oranges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the </a:t>
            </a:r>
            <a:r>
              <a:rPr lang="en-US" sz="2600" b="1" dirty="0" smtClean="0"/>
              <a:t>theme</a:t>
            </a:r>
            <a:r>
              <a:rPr lang="en-US" sz="2600" dirty="0" smtClean="0"/>
              <a:t> of a poem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095143"/>
            <a:ext cx="6096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is the </a:t>
            </a:r>
            <a:r>
              <a:rPr lang="en-US" sz="5000" b="1" dirty="0" smtClean="0"/>
              <a:t>theme </a:t>
            </a:r>
            <a:r>
              <a:rPr lang="en-US" sz="5000" dirty="0" smtClean="0"/>
              <a:t>of </a:t>
            </a:r>
            <a:r>
              <a:rPr lang="en-US" sz="5000" i="1" dirty="0" smtClean="0"/>
              <a:t>Eleven</a:t>
            </a:r>
            <a:r>
              <a:rPr lang="en-US" sz="5000" dirty="0" smtClean="0"/>
              <a:t> and </a:t>
            </a:r>
            <a:r>
              <a:rPr lang="en-US" sz="5000" i="1" dirty="0" smtClean="0"/>
              <a:t>Oranges</a:t>
            </a:r>
            <a:endParaRPr lang="en-US" sz="5000" dirty="0" smtClean="0"/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Defining Moments: Oranges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Independently Read </a:t>
            </a:r>
            <a:r>
              <a:rPr lang="en-US" i="1" dirty="0" smtClean="0"/>
              <a:t>Oranges </a:t>
            </a:r>
            <a:r>
              <a:rPr lang="en-US" dirty="0" smtClean="0"/>
              <a:t>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</a:t>
            </a:r>
            <a:r>
              <a:rPr lang="en-US" i="1" dirty="0" smtClean="0"/>
              <a:t>Oranges</a:t>
            </a:r>
            <a:r>
              <a:rPr lang="en-US" dirty="0" smtClean="0"/>
              <a:t> as a Class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Why are </a:t>
            </a:r>
            <a:r>
              <a:rPr lang="en-US" i="1" dirty="0" smtClean="0"/>
              <a:t>Oranges </a:t>
            </a:r>
            <a:r>
              <a:rPr lang="en-US" dirty="0" smtClean="0"/>
              <a:t>and </a:t>
            </a:r>
            <a:r>
              <a:rPr lang="en-US" i="1" dirty="0" smtClean="0"/>
              <a:t>Eleven</a:t>
            </a:r>
            <a:r>
              <a:rPr lang="en-US" dirty="0" smtClean="0"/>
              <a:t> included in this section called “Defining Moments”?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Explained (10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Connotation vs. Denotation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Applying TPCASTT (5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on a TPCASTT graphic organizer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on a TPCASTT graphic organizer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Completing a worksheet</a:t>
            </a:r>
          </a:p>
          <a:p>
            <a:pPr marL="1117854" lvl="2" indent="-514350">
              <a:spcAft>
                <a:spcPts val="600"/>
              </a:spcAft>
              <a:buNone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poem </a:t>
            </a:r>
            <a:r>
              <a:rPr lang="en-US" sz="2600" i="1" dirty="0" smtClean="0"/>
              <a:t>Oranges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the </a:t>
            </a:r>
            <a:r>
              <a:rPr lang="en-US" sz="2600" b="1" dirty="0" smtClean="0"/>
              <a:t>theme</a:t>
            </a:r>
            <a:r>
              <a:rPr lang="en-US" sz="2600" dirty="0" smtClean="0"/>
              <a:t> of a poem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Distinguish between a words </a:t>
            </a:r>
            <a:r>
              <a:rPr lang="en-US" sz="2600" b="1" dirty="0" smtClean="0"/>
              <a:t>connotation</a:t>
            </a:r>
            <a:r>
              <a:rPr lang="en-US" sz="2600" dirty="0" smtClean="0"/>
              <a:t> and </a:t>
            </a:r>
            <a:r>
              <a:rPr lang="en-US" sz="2600" b="1" dirty="0" smtClean="0"/>
              <a:t>denotation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Independently Read </a:t>
            </a:r>
            <a:r>
              <a:rPr lang="en-US" sz="3200" i="1" dirty="0" smtClean="0"/>
              <a:t>Oranges </a:t>
            </a:r>
            <a:r>
              <a:rPr lang="en-US" sz="3200" dirty="0" smtClean="0"/>
              <a:t>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23</a:t>
            </a:r>
            <a:r>
              <a:rPr lang="en-US" sz="3000" dirty="0" smtClean="0"/>
              <a:t> read the poem </a:t>
            </a:r>
            <a:r>
              <a:rPr lang="en-US" sz="3000" i="1" dirty="0" smtClean="0"/>
              <a:t>Oranges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4800600"/>
            <a:ext cx="3505200" cy="17105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7800" y="2641600"/>
            <a:ext cx="5054600" cy="21464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00" y="3200400"/>
            <a:ext cx="2133600" cy="264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</a:t>
            </a:r>
            <a:r>
              <a:rPr lang="en-US" sz="3200" i="1" dirty="0" smtClean="0"/>
              <a:t>Oranges</a:t>
            </a:r>
            <a:r>
              <a:rPr lang="en-US" sz="3200" dirty="0" smtClean="0"/>
              <a:t> as a Class (10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23</a:t>
            </a:r>
            <a:r>
              <a:rPr lang="en-US" sz="3000" dirty="0" smtClean="0"/>
              <a:t> read the poem </a:t>
            </a:r>
            <a:r>
              <a:rPr lang="en-US" sz="3000" i="1" dirty="0" smtClean="0"/>
              <a:t>Oranges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grpSp>
        <p:nvGrpSpPr>
          <p:cNvPr id="2" name="Group 10"/>
          <p:cNvGrpSpPr/>
          <p:nvPr/>
        </p:nvGrpSpPr>
        <p:grpSpPr>
          <a:xfrm>
            <a:off x="2514600" y="1219200"/>
            <a:ext cx="6553200" cy="5679996"/>
            <a:chOff x="2971800" y="1330404"/>
            <a:chExt cx="5562600" cy="44196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800" y="1371600"/>
              <a:ext cx="1752600" cy="3683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400" y="1330404"/>
              <a:ext cx="1905000" cy="44196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29400" y="1371600"/>
              <a:ext cx="1905000" cy="2667000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327" y="3200400"/>
            <a:ext cx="2242073" cy="1094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90783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Why are </a:t>
            </a:r>
            <a:r>
              <a:rPr lang="en-US" sz="3000" i="1" dirty="0" smtClean="0"/>
              <a:t>Oranges </a:t>
            </a:r>
            <a:r>
              <a:rPr lang="en-US" sz="3000" dirty="0" smtClean="0"/>
              <a:t>and </a:t>
            </a:r>
            <a:r>
              <a:rPr lang="en-US" sz="3000" i="1" dirty="0" smtClean="0"/>
              <a:t>Eleven</a:t>
            </a:r>
            <a:r>
              <a:rPr lang="en-US" sz="3000" dirty="0" smtClean="0"/>
              <a:t> included in this section called “Defining Moments”? 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971800" y="1752600"/>
            <a:ext cx="2667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Why are </a:t>
            </a:r>
            <a:r>
              <a:rPr lang="en-US" sz="3000" i="1" dirty="0" smtClean="0"/>
              <a:t>Oranges </a:t>
            </a:r>
            <a:r>
              <a:rPr lang="en-US" sz="3000" dirty="0" smtClean="0"/>
              <a:t>and </a:t>
            </a:r>
            <a:r>
              <a:rPr lang="en-US" sz="3000" i="1" dirty="0" smtClean="0"/>
              <a:t>Eleven</a:t>
            </a:r>
            <a:r>
              <a:rPr lang="en-US" sz="3000" dirty="0" smtClean="0"/>
              <a:t> included in this section called “</a:t>
            </a:r>
            <a:r>
              <a:rPr lang="en-US" sz="3000" b="1" dirty="0" smtClean="0"/>
              <a:t>Defining Moments</a:t>
            </a:r>
            <a:r>
              <a:rPr lang="en-US" sz="3000" dirty="0" smtClean="0"/>
              <a:t>”?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53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27" y="3200400"/>
            <a:ext cx="2242073" cy="10941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4648200"/>
            <a:ext cx="3543300" cy="14351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57200" y="4652139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The both have the same </a:t>
            </a:r>
            <a:r>
              <a:rPr lang="en-US" sz="3000" b="1" dirty="0" smtClean="0">
                <a:solidFill>
                  <a:srgbClr val="FF0000"/>
                </a:solidFill>
              </a:rPr>
              <a:t>theme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71800" y="4804539"/>
            <a:ext cx="2667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a writers central idea or message about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TPCASTT Explained (10 min)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</a:t>
            </a:r>
            <a:br>
              <a:rPr lang="en-US" b="1" dirty="0" smtClean="0"/>
            </a:br>
            <a:r>
              <a:rPr lang="en-US" dirty="0" smtClean="0"/>
              <a:t>Make a prediction.  What do you think the title means </a:t>
            </a:r>
            <a:r>
              <a:rPr lang="en-US" u="sng" dirty="0" smtClean="0"/>
              <a:t>before</a:t>
            </a:r>
            <a:r>
              <a:rPr lang="en-US" dirty="0" smtClean="0"/>
              <a:t> you read the poem.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200" y="18288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Paraphrase</a:t>
            </a:r>
            <a:br>
              <a:rPr lang="en-US" b="1" dirty="0" smtClean="0"/>
            </a:br>
            <a:r>
              <a:rPr lang="en-US" dirty="0" smtClean="0"/>
              <a:t>Restate the main ideas of the poem in your own words.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9812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Connotation</a:t>
            </a:r>
            <a:br>
              <a:rPr lang="en-US" b="1" dirty="0" smtClean="0"/>
            </a:br>
            <a:r>
              <a:rPr lang="en-US" dirty="0" smtClean="0"/>
              <a:t>What words/phrases suggest beyond their literal meaning.  The idea/feeling a word causes in your mind.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180272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Attitude</a:t>
            </a:r>
            <a:br>
              <a:rPr lang="en-US" b="1" dirty="0" smtClean="0"/>
            </a:br>
            <a:r>
              <a:rPr lang="en-US" dirty="0" smtClean="0"/>
              <a:t>Describe the speaker’s attitude.  Use specific adjectives (descriptive words) to describe your ideas.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286000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Shift</a:t>
            </a:r>
            <a:br>
              <a:rPr lang="en-US" b="1" dirty="0" smtClean="0"/>
            </a:br>
            <a:r>
              <a:rPr lang="en-US" dirty="0" smtClean="0"/>
              <a:t>Describe where the poem appears to shift, either in subject, speaker, or tone.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revisited</a:t>
            </a:r>
            <a:br>
              <a:rPr lang="en-US" b="1" dirty="0" smtClean="0"/>
            </a:br>
            <a:r>
              <a:rPr lang="en-US" dirty="0" smtClean="0"/>
              <a:t>Re-examine the title.   What do you think it means now in the context of the poem?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Theme</a:t>
            </a:r>
            <a:endParaRPr lang="en-US" dirty="0" smtClean="0"/>
          </a:p>
          <a:p>
            <a:r>
              <a:rPr lang="en-US" dirty="0" smtClean="0"/>
              <a:t>What do you think is the underlying message about life expressed in this poem?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46038"/>
            <a:ext cx="8610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Connotation vs. Denotation Worksheet (15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1143000"/>
            <a:ext cx="533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Denotation: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Connotation:</a:t>
            </a:r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74905" y="1295400"/>
            <a:ext cx="53753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dictionary meaning of a word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3082810" y="2337137"/>
            <a:ext cx="61754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the emotions or </a:t>
            </a:r>
            <a:r>
              <a:rPr lang="en-US" sz="3000" b="1" dirty="0" smtClean="0"/>
              <a:t>associations</a:t>
            </a:r>
            <a:r>
              <a:rPr lang="en-US" sz="3000" dirty="0" smtClean="0"/>
              <a:t> attached</a:t>
            </a:r>
          </a:p>
          <a:p>
            <a:r>
              <a:rPr lang="en-US" sz="3000" dirty="0" smtClean="0"/>
              <a:t>to a word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76200" y="762000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Distinguish between a words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denotation </a:t>
            </a:r>
            <a:r>
              <a:rPr lang="en-US" dirty="0" smtClean="0"/>
              <a:t>by Completing a worksheet</a:t>
            </a:r>
          </a:p>
          <a:p>
            <a:pPr marL="1088136" lvl="2" indent="-457200"/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3082810" y="3810000"/>
            <a:ext cx="57695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smtClean="0"/>
              <a:t>Connotations </a:t>
            </a:r>
            <a:r>
              <a:rPr lang="en-US" sz="3000" dirty="0" smtClean="0"/>
              <a:t>can either be positive</a:t>
            </a:r>
          </a:p>
          <a:p>
            <a:r>
              <a:rPr lang="en-US" sz="3000" dirty="0" smtClean="0"/>
              <a:t>or negative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939</Words>
  <Application>Microsoft Macintosh PowerPoint</Application>
  <PresentationFormat>On-screen Show (4:3)</PresentationFormat>
  <Paragraphs>166</Paragraphs>
  <Slides>18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Defining Moments: Oranges</vt:lpstr>
      <vt:lpstr>Slide 3</vt:lpstr>
      <vt:lpstr>Objectives (2 min)</vt:lpstr>
      <vt:lpstr>Independently Read Oranges (5 min)</vt:lpstr>
      <vt:lpstr>Read Oranges as a Class (10 min)</vt:lpstr>
      <vt:lpstr>Why are Oranges and Eleven included in this section called “Defining Moments”? (5 min)</vt:lpstr>
      <vt:lpstr>TPCASTT Explained (10 min) </vt:lpstr>
      <vt:lpstr>Connotation vs. Denotation Worksheet (15 min)</vt:lpstr>
      <vt:lpstr>Connotation vs. Denotation Worksheet (15 min)</vt:lpstr>
      <vt:lpstr>Connotation vs. Denotation Worksheet (15 min)</vt:lpstr>
      <vt:lpstr>Connotation vs. Denotation Worksheet (15 min)</vt:lpstr>
      <vt:lpstr>Connotation vs. Denotation Worksheet (15 min)</vt:lpstr>
      <vt:lpstr>Connotation vs. Denotation Worksheet (15 min)</vt:lpstr>
      <vt:lpstr>Applying TPCASTT (5 min) </vt:lpstr>
      <vt:lpstr>Closing (1 min)</vt:lpstr>
      <vt:lpstr>Slide 17</vt:lpstr>
      <vt:lpstr>Slide 18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Yesterday’s HW</dc:title>
  <dc:creator>Seth Schy</dc:creator>
  <cp:lastModifiedBy>Seth Schy</cp:lastModifiedBy>
  <cp:revision>37</cp:revision>
  <dcterms:created xsi:type="dcterms:W3CDTF">2012-09-12T18:55:14Z</dcterms:created>
  <dcterms:modified xsi:type="dcterms:W3CDTF">2012-09-12T19:01:50Z</dcterms:modified>
</cp:coreProperties>
</file>