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97" r:id="rId6"/>
    <p:sldId id="274" r:id="rId7"/>
    <p:sldId id="283" r:id="rId8"/>
    <p:sldId id="295" r:id="rId9"/>
    <p:sldId id="296" r:id="rId10"/>
    <p:sldId id="293" r:id="rId11"/>
    <p:sldId id="284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46" d="100"/>
          <a:sy n="46" d="100"/>
        </p:scale>
        <p:origin x="-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3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66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Write about an embarrassing experience that happened during school.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If you can’t think of one during school, anytime is fine.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2666206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6199" y="46038"/>
            <a:ext cx="899080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Outline Your Response to the </a:t>
            </a:r>
            <a:r>
              <a:rPr lang="en-US" sz="3200" dirty="0" err="1" smtClean="0"/>
              <a:t>p</a:t>
            </a:r>
            <a:r>
              <a:rPr lang="en-US" sz="3200" dirty="0" smtClean="0"/>
              <a:t>. </a:t>
            </a:r>
            <a:r>
              <a:rPr lang="en-US" sz="3200" b="1" dirty="0" smtClean="0"/>
              <a:t>18 </a:t>
            </a:r>
            <a:r>
              <a:rPr lang="en-US" sz="3200" dirty="0" smtClean="0"/>
              <a:t>prompt (10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28764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076303" y="4913708"/>
            <a:ext cx="312340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3352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961606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4571206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60190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6419116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6019006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3400" y="4114800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" y="2286000"/>
            <a:ext cx="2525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53332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64762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200" y="7620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447800"/>
            <a:ext cx="7726947" cy="86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7" grpId="0"/>
      <p:bldP spid="29" grpId="0"/>
      <p:bldP spid="30" grpId="0"/>
      <p:bldP spid="33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9078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400" dirty="0" smtClean="0"/>
              <a:t>Why are </a:t>
            </a:r>
            <a:r>
              <a:rPr lang="en-US" sz="2400" i="1" dirty="0" smtClean="0"/>
              <a:t>Oranges </a:t>
            </a:r>
            <a:r>
              <a:rPr lang="en-US" sz="2400" dirty="0" smtClean="0"/>
              <a:t>and </a:t>
            </a:r>
            <a:r>
              <a:rPr lang="en-US" sz="2400" i="1" dirty="0" smtClean="0"/>
              <a:t>Eleven </a:t>
            </a:r>
            <a:r>
              <a:rPr lang="en-US" sz="2400" dirty="0" smtClean="0"/>
              <a:t>and </a:t>
            </a:r>
            <a:r>
              <a:rPr lang="en-US" sz="2400" i="1" dirty="0" smtClean="0"/>
              <a:t>Spotlight </a:t>
            </a:r>
            <a:r>
              <a:rPr lang="en-US" sz="2400" dirty="0" smtClean="0"/>
              <a:t> included in this section called “Defining Moments”?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971800" y="1752600"/>
            <a:ext cx="26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Why are </a:t>
            </a:r>
            <a:r>
              <a:rPr lang="en-US" sz="2400" i="1" dirty="0" smtClean="0"/>
              <a:t>Oranges </a:t>
            </a:r>
            <a:r>
              <a:rPr lang="en-US" sz="2400" dirty="0" smtClean="0"/>
              <a:t>and </a:t>
            </a:r>
            <a:r>
              <a:rPr lang="en-US" sz="2400" i="1" dirty="0" smtClean="0"/>
              <a:t>Eleven</a:t>
            </a:r>
            <a:r>
              <a:rPr lang="en-US" sz="2400" dirty="0" smtClean="0"/>
              <a:t> and </a:t>
            </a:r>
            <a:r>
              <a:rPr lang="en-US" sz="2400" i="1" dirty="0" smtClean="0"/>
              <a:t>Spotlight</a:t>
            </a:r>
            <a:r>
              <a:rPr lang="en-US" sz="2400" dirty="0" smtClean="0"/>
              <a:t> included in this section called “</a:t>
            </a:r>
            <a:r>
              <a:rPr lang="en-US" sz="2400" b="1" dirty="0" smtClean="0"/>
              <a:t>Defining Moments</a:t>
            </a:r>
            <a:r>
              <a:rPr lang="en-US" sz="2400" dirty="0" smtClean="0"/>
              <a:t>”?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53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7" y="3200400"/>
            <a:ext cx="2242073" cy="10941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648200"/>
            <a:ext cx="3543300" cy="14351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4652139"/>
            <a:ext cx="266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The all have the same </a:t>
            </a:r>
            <a:r>
              <a:rPr lang="en-US" sz="3000" b="1" dirty="0" smtClean="0">
                <a:solidFill>
                  <a:srgbClr val="FF0000"/>
                </a:solidFill>
              </a:rPr>
              <a:t>theme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71800" y="4804539"/>
            <a:ext cx="266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a writers central idea or message about life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1524256"/>
            <a:ext cx="3048000" cy="641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notating </a:t>
            </a:r>
            <a:r>
              <a:rPr lang="en-US" sz="8000" i="1" dirty="0" smtClean="0"/>
              <a:t>Spotlight </a:t>
            </a:r>
            <a:r>
              <a:rPr lang="en-US" sz="8000" dirty="0" smtClean="0"/>
              <a:t>for it’s </a:t>
            </a:r>
            <a:r>
              <a:rPr lang="en-US" sz="8000" b="1" dirty="0" smtClean="0"/>
              <a:t>diction</a:t>
            </a:r>
            <a:r>
              <a:rPr lang="en-US" sz="8000" dirty="0" smtClean="0"/>
              <a:t>, </a:t>
            </a:r>
            <a:r>
              <a:rPr lang="en-US" sz="8000" b="1" dirty="0" smtClean="0"/>
              <a:t>syntax</a:t>
            </a:r>
            <a:r>
              <a:rPr lang="en-US" sz="8000" dirty="0" smtClean="0"/>
              <a:t>, use of </a:t>
            </a:r>
            <a:r>
              <a:rPr lang="en-US" sz="8000" b="1" dirty="0" smtClean="0"/>
              <a:t>imagery</a:t>
            </a:r>
            <a:r>
              <a:rPr lang="en-US" sz="8000" dirty="0" smtClean="0"/>
              <a:t>, and the author’s </a:t>
            </a:r>
            <a:r>
              <a:rPr lang="en-US" sz="8000" b="1" dirty="0" smtClean="0"/>
              <a:t>tone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the story as a class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3716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Authors </a:t>
            </a:r>
            <a:r>
              <a:rPr lang="en-US" sz="2600" b="1" dirty="0" smtClean="0"/>
              <a:t>voice</a:t>
            </a:r>
            <a:r>
              <a:rPr lang="en-US" sz="2600" dirty="0" smtClean="0"/>
              <a:t> in the story </a:t>
            </a:r>
            <a:r>
              <a:rPr lang="en-US" sz="2600" i="1" dirty="0" smtClean="0"/>
              <a:t>Spotlight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the story </a:t>
            </a:r>
            <a:r>
              <a:rPr lang="en-US" sz="2600" i="1" dirty="0" smtClean="0"/>
              <a:t>Spotlight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the </a:t>
            </a:r>
            <a:r>
              <a:rPr lang="en-US" sz="5000" b="1" dirty="0" smtClean="0"/>
              <a:t>theme </a:t>
            </a:r>
            <a:r>
              <a:rPr lang="en-US" sz="5000" dirty="0" smtClean="0"/>
              <a:t>of </a:t>
            </a:r>
            <a:r>
              <a:rPr lang="en-US" sz="5000" i="1" dirty="0" smtClean="0"/>
              <a:t>Eleven</a:t>
            </a:r>
            <a:r>
              <a:rPr lang="en-US" sz="5000" dirty="0" smtClean="0"/>
              <a:t> and </a:t>
            </a:r>
            <a:r>
              <a:rPr lang="en-US" sz="5000" i="1" dirty="0" smtClean="0"/>
              <a:t>Oranges </a:t>
            </a:r>
            <a:r>
              <a:rPr lang="en-US" sz="5000" dirty="0" smtClean="0"/>
              <a:t>and </a:t>
            </a:r>
            <a:r>
              <a:rPr lang="en-US" sz="5000" i="1" dirty="0" smtClean="0"/>
              <a:t>Spotlight?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Defining Moments: Spotlight an Excerpt from </a:t>
            </a:r>
            <a:r>
              <a:rPr lang="en-US" sz="6000" i="1" dirty="0" smtClean="0"/>
              <a:t>Speak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1.7 (Part 2)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Finish TPCASTT of </a:t>
            </a:r>
            <a:r>
              <a:rPr lang="en-US" i="1" dirty="0" smtClean="0"/>
              <a:t>Oranges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Spotlight </a:t>
            </a:r>
            <a:r>
              <a:rPr lang="en-US" dirty="0" smtClean="0"/>
              <a:t>as a Class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Identify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</a:t>
            </a:r>
            <a:r>
              <a:rPr lang="en-US" b="1" dirty="0" smtClean="0"/>
              <a:t>tone</a:t>
            </a:r>
            <a:r>
              <a:rPr lang="en-US" dirty="0" smtClean="0"/>
              <a:t> in the Excerpt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is the </a:t>
            </a:r>
            <a:r>
              <a:rPr lang="en-US" b="1" dirty="0" smtClean="0"/>
              <a:t>theme</a:t>
            </a:r>
            <a:r>
              <a:rPr lang="en-US" dirty="0" smtClean="0"/>
              <a:t> of this Excerpt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Outline Your Response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Your Response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notating </a:t>
            </a:r>
            <a:r>
              <a:rPr lang="en-US" sz="8000" i="1" dirty="0" smtClean="0"/>
              <a:t>Spotlight </a:t>
            </a:r>
            <a:r>
              <a:rPr lang="en-US" sz="8000" dirty="0" smtClean="0"/>
              <a:t>for it’s </a:t>
            </a:r>
            <a:r>
              <a:rPr lang="en-US" sz="8000" b="1" dirty="0" smtClean="0"/>
              <a:t>diction</a:t>
            </a:r>
            <a:r>
              <a:rPr lang="en-US" sz="8000" dirty="0" smtClean="0"/>
              <a:t>, </a:t>
            </a:r>
            <a:r>
              <a:rPr lang="en-US" sz="8000" b="1" dirty="0" smtClean="0"/>
              <a:t>syntax</a:t>
            </a:r>
            <a:r>
              <a:rPr lang="en-US" sz="8000" dirty="0" smtClean="0"/>
              <a:t>, use of </a:t>
            </a:r>
            <a:r>
              <a:rPr lang="en-US" sz="8000" b="1" dirty="0" smtClean="0"/>
              <a:t>imagery</a:t>
            </a:r>
            <a:r>
              <a:rPr lang="en-US" sz="8000" dirty="0" smtClean="0"/>
              <a:t>, and the author’s </a:t>
            </a:r>
            <a:r>
              <a:rPr lang="en-US" sz="8000" b="1" dirty="0" smtClean="0"/>
              <a:t>tone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the story as a class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Authors </a:t>
            </a:r>
            <a:r>
              <a:rPr lang="en-US" sz="2600" b="1" dirty="0" smtClean="0"/>
              <a:t>voice</a:t>
            </a:r>
            <a:r>
              <a:rPr lang="en-US" sz="2600" dirty="0" smtClean="0"/>
              <a:t> in the story </a:t>
            </a:r>
            <a:r>
              <a:rPr lang="en-US" sz="2600" i="1" dirty="0" smtClean="0"/>
              <a:t>Spotlight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the story </a:t>
            </a:r>
            <a:r>
              <a:rPr lang="en-US" sz="2600" i="1" dirty="0" smtClean="0"/>
              <a:t>Spotlight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Applying TPCASTT (5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We started this yesterday, let’s finish </a:t>
            </a:r>
            <a:r>
              <a:rPr lang="en-US" sz="4000" b="1" smtClean="0"/>
              <a:t>it now.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Independently Read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 </a:t>
            </a:r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story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855739"/>
            <a:ext cx="5067300" cy="3173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5422900"/>
            <a:ext cx="5735007" cy="1206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2990343"/>
            <a:ext cx="34925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as 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</a:t>
            </a:r>
          </a:p>
          <a:p>
            <a:pPr algn="ctr"/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133600"/>
            <a:ext cx="5847522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as 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</a:t>
            </a:r>
          </a:p>
          <a:p>
            <a:pPr algn="ctr"/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914400"/>
            <a:ext cx="44704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as 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</a:t>
            </a:r>
          </a:p>
          <a:p>
            <a:pPr algn="ctr"/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914400"/>
            <a:ext cx="44704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701</Words>
  <Application>Microsoft Macintosh PowerPoint</Application>
  <PresentationFormat>On-screen Show (4:3)</PresentationFormat>
  <Paragraphs>115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Defining Moments: Spotlight an Excerpt from Speak</vt:lpstr>
      <vt:lpstr>PowerPoint Presentation</vt:lpstr>
      <vt:lpstr>Objectives (2 min)</vt:lpstr>
      <vt:lpstr>Applying TPCASTT (5 min) </vt:lpstr>
      <vt:lpstr>Independently Read Spotlight (5 min)</vt:lpstr>
      <vt:lpstr>Read Spotlight as a Class (10 min)</vt:lpstr>
      <vt:lpstr>Read Spotlight as a Class (10 min)</vt:lpstr>
      <vt:lpstr>Read Spotlight as a Class (10 min)</vt:lpstr>
      <vt:lpstr>Outline Your Response to the p. 18 prompt (10 min)</vt:lpstr>
      <vt:lpstr>Why are Oranges and Eleven and Spotlight  included in this section called “Defining Moments”? (5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45</cp:revision>
  <dcterms:created xsi:type="dcterms:W3CDTF">2012-09-12T18:56:49Z</dcterms:created>
  <dcterms:modified xsi:type="dcterms:W3CDTF">2012-09-13T21:10:58Z</dcterms:modified>
</cp:coreProperties>
</file>