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97" r:id="rId6"/>
    <p:sldId id="274" r:id="rId7"/>
    <p:sldId id="283" r:id="rId8"/>
    <p:sldId id="295" r:id="rId9"/>
    <p:sldId id="296" r:id="rId10"/>
    <p:sldId id="293" r:id="rId11"/>
    <p:sldId id="284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950FD-045F-C24A-987A-C6080C1BBAD6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C0B49-515D-DF42-A5B1-399E36A036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66FF66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143000"/>
            <a:ext cx="7315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Write about an embarrassing experience that happened during school.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If you can’t think of one during school, anytime is fine.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743200" y="2666206"/>
            <a:ext cx="5867400" cy="41148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76199" y="46038"/>
            <a:ext cx="899080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Outline Your Response to the </a:t>
            </a:r>
            <a:r>
              <a:rPr lang="en-US" sz="3200" dirty="0" err="1" smtClean="0"/>
              <a:t>p</a:t>
            </a:r>
            <a:r>
              <a:rPr lang="en-US" sz="3200" dirty="0" smtClean="0"/>
              <a:t>. </a:t>
            </a:r>
            <a:r>
              <a:rPr lang="en-US" sz="3200" b="1" dirty="0" smtClean="0"/>
              <a:t>18 </a:t>
            </a:r>
            <a:r>
              <a:rPr lang="en-US" sz="3200" dirty="0" smtClean="0"/>
              <a:t>prompt (10 min)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287649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 =</a:t>
            </a: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4076303" y="4913708"/>
            <a:ext cx="3123407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971800" y="33527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971800" y="3961606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971800" y="4571206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971800" y="6019005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971800" y="6419116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Conclusion =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715795" y="6019006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638800" y="3256478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638800" y="384077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3400" y="4114800"/>
            <a:ext cx="15565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  <a:latin typeface="Calibri (Body)"/>
                <a:cs typeface="Calibri (Body)"/>
              </a:rPr>
              <a:t>Topic</a:t>
            </a: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 </a:t>
            </a:r>
            <a:b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</a:b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Main Idea  </a:t>
            </a:r>
          </a:p>
          <a:p>
            <a:pPr algn="ctr"/>
            <a:r>
              <a:rPr lang="en-US" sz="20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  <a:latin typeface="Calibri (Body)"/>
                <a:cs typeface="Calibri (Body)"/>
              </a:rPr>
              <a:t>Details</a:t>
            </a:r>
            <a:endParaRPr lang="en-US" sz="2000" dirty="0">
              <a:latin typeface="Calibri (Body)"/>
              <a:cs typeface="Calibri (Body)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6200" y="2286000"/>
            <a:ext cx="25255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***For a grade you will turn in:***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(1) your outline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(2) your response</a:t>
            </a:r>
            <a:endParaRPr lang="en-US" sz="2000" dirty="0">
              <a:solidFill>
                <a:srgbClr val="FF008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2971800" y="5333205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5715000" y="458366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3048000" y="6476205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5715795" y="532655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6200" y="762000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analyze the author’s </a:t>
            </a:r>
            <a:r>
              <a:rPr lang="en-US" b="1" dirty="0" smtClean="0"/>
              <a:t>diction</a:t>
            </a:r>
            <a:r>
              <a:rPr lang="en-US" dirty="0" smtClean="0"/>
              <a:t>, </a:t>
            </a:r>
            <a:r>
              <a:rPr lang="en-US" b="1" dirty="0" smtClean="0"/>
              <a:t>syntax</a:t>
            </a:r>
            <a:r>
              <a:rPr lang="en-US" dirty="0" smtClean="0"/>
              <a:t>, use of </a:t>
            </a:r>
            <a:r>
              <a:rPr lang="en-US" b="1" dirty="0" smtClean="0"/>
              <a:t>imagery</a:t>
            </a:r>
            <a:r>
              <a:rPr lang="en-US" dirty="0" smtClean="0"/>
              <a:t>, and the author’s </a:t>
            </a:r>
            <a:r>
              <a:rPr lang="en-US" b="1" dirty="0" smtClean="0"/>
              <a:t>tone </a:t>
            </a:r>
            <a:r>
              <a:rPr lang="en-US" dirty="0" smtClean="0"/>
              <a:t>by discussing the text and writing notes in a graphic organizer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447800"/>
            <a:ext cx="7726947" cy="86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7" grpId="0"/>
      <p:bldP spid="29" grpId="0"/>
      <p:bldP spid="30" grpId="0"/>
      <p:bldP spid="33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90783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400" dirty="0" smtClean="0"/>
              <a:t>Why are </a:t>
            </a:r>
            <a:r>
              <a:rPr lang="en-US" sz="2400" i="1" dirty="0" smtClean="0"/>
              <a:t>Oranges </a:t>
            </a:r>
            <a:r>
              <a:rPr lang="en-US" sz="2400" dirty="0" smtClean="0"/>
              <a:t>and </a:t>
            </a:r>
            <a:r>
              <a:rPr lang="en-US" sz="2400" i="1" dirty="0" smtClean="0"/>
              <a:t>Eleven </a:t>
            </a:r>
            <a:r>
              <a:rPr lang="en-US" sz="2400" dirty="0" smtClean="0"/>
              <a:t>and </a:t>
            </a:r>
            <a:r>
              <a:rPr lang="en-US" sz="2400" i="1" dirty="0" smtClean="0"/>
              <a:t>Spotlight </a:t>
            </a:r>
            <a:r>
              <a:rPr lang="en-US" sz="2400" dirty="0" smtClean="0"/>
              <a:t> </a:t>
            </a:r>
            <a:r>
              <a:rPr lang="en-US" sz="2400" dirty="0" smtClean="0"/>
              <a:t>included in this section called “Defining Moments”? (5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971800" y="1752600"/>
            <a:ext cx="2667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Why are </a:t>
            </a:r>
            <a:r>
              <a:rPr lang="en-US" sz="2400" i="1" dirty="0" smtClean="0"/>
              <a:t>Oranges </a:t>
            </a:r>
            <a:r>
              <a:rPr lang="en-US" sz="2400" dirty="0" smtClean="0"/>
              <a:t>and </a:t>
            </a:r>
            <a:r>
              <a:rPr lang="en-US" sz="2400" i="1" dirty="0" smtClean="0"/>
              <a:t>Eleven</a:t>
            </a:r>
            <a:r>
              <a:rPr lang="en-US" sz="2400" dirty="0" smtClean="0"/>
              <a:t> and </a:t>
            </a:r>
            <a:r>
              <a:rPr lang="en-US" sz="2400" i="1" dirty="0" smtClean="0"/>
              <a:t>Spotlight</a:t>
            </a:r>
            <a:r>
              <a:rPr lang="en-US" sz="2400" dirty="0" smtClean="0"/>
              <a:t> included in this section called “</a:t>
            </a:r>
            <a:r>
              <a:rPr lang="en-US" sz="2400" b="1" dirty="0" smtClean="0"/>
              <a:t>Defining Moments</a:t>
            </a:r>
            <a:r>
              <a:rPr lang="en-US" sz="2400" dirty="0" smtClean="0"/>
              <a:t>”?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53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poem </a:t>
            </a:r>
            <a:r>
              <a:rPr lang="en-US" i="1" dirty="0" smtClean="0"/>
              <a:t>Oranges</a:t>
            </a:r>
            <a:r>
              <a:rPr lang="en-US" dirty="0" smtClean="0"/>
              <a:t> by writing notes in a TPCASTT graphic organizer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27" y="3200400"/>
            <a:ext cx="2242073" cy="10941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0" y="4648200"/>
            <a:ext cx="3543300" cy="14351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57200" y="4652139"/>
            <a:ext cx="2667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The all have the same </a:t>
            </a:r>
            <a:r>
              <a:rPr lang="en-US" sz="3000" b="1" dirty="0" smtClean="0">
                <a:solidFill>
                  <a:srgbClr val="FF0000"/>
                </a:solidFill>
              </a:rPr>
              <a:t>theme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971800" y="4804539"/>
            <a:ext cx="2667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a writers central idea or message about life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1524256"/>
            <a:ext cx="3048000" cy="641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0" y="35814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By notating </a:t>
            </a:r>
            <a:r>
              <a:rPr lang="en-US" sz="8000" i="1" dirty="0" smtClean="0"/>
              <a:t>Spotlight </a:t>
            </a:r>
            <a:r>
              <a:rPr lang="en-US" sz="8000" dirty="0" smtClean="0"/>
              <a:t>for it’s </a:t>
            </a:r>
            <a:r>
              <a:rPr lang="en-US" sz="8000" b="1" dirty="0" smtClean="0"/>
              <a:t>diction</a:t>
            </a:r>
            <a:r>
              <a:rPr lang="en-US" sz="8000" dirty="0" smtClean="0"/>
              <a:t>, </a:t>
            </a:r>
            <a:r>
              <a:rPr lang="en-US" sz="8000" b="1" dirty="0" smtClean="0"/>
              <a:t>syntax</a:t>
            </a:r>
            <a:r>
              <a:rPr lang="en-US" sz="8000" dirty="0" smtClean="0"/>
              <a:t>, use of </a:t>
            </a:r>
            <a:r>
              <a:rPr lang="en-US" sz="8000" b="1" dirty="0" smtClean="0"/>
              <a:t>imagery</a:t>
            </a:r>
            <a:r>
              <a:rPr lang="en-US" sz="8000" dirty="0" smtClean="0"/>
              <a:t>, and the author’s </a:t>
            </a:r>
            <a:r>
              <a:rPr lang="en-US" sz="8000" b="1" dirty="0" smtClean="0"/>
              <a:t>tone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the story as a class</a:t>
            </a:r>
          </a:p>
          <a:p>
            <a:pPr marL="1117854" lvl="2" indent="-514350">
              <a:spcAft>
                <a:spcPts val="600"/>
              </a:spcAft>
              <a:buNone/>
            </a:pPr>
            <a:endParaRPr lang="en-US" sz="80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0" y="1371600"/>
            <a:ext cx="922020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the Authors </a:t>
            </a:r>
            <a:r>
              <a:rPr lang="en-US" sz="2600" b="1" dirty="0" smtClean="0"/>
              <a:t>voice</a:t>
            </a:r>
            <a:r>
              <a:rPr lang="en-US" sz="2600" dirty="0" smtClean="0"/>
              <a:t> in the story </a:t>
            </a:r>
            <a:r>
              <a:rPr lang="en-US" sz="2600" i="1" dirty="0" smtClean="0"/>
              <a:t>Spotlight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Determine the </a:t>
            </a:r>
            <a:r>
              <a:rPr lang="en-US" sz="2600" b="1" dirty="0" smtClean="0"/>
              <a:t>theme</a:t>
            </a:r>
            <a:r>
              <a:rPr lang="en-US" sz="2600" dirty="0" smtClean="0"/>
              <a:t> of the story </a:t>
            </a:r>
            <a:r>
              <a:rPr lang="en-US" sz="2600" i="1" dirty="0" smtClean="0"/>
              <a:t>Spotlight</a:t>
            </a:r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2095143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What is the </a:t>
            </a:r>
            <a:r>
              <a:rPr lang="en-US" sz="5000" b="1" dirty="0" smtClean="0"/>
              <a:t>theme </a:t>
            </a:r>
            <a:r>
              <a:rPr lang="en-US" sz="5000" dirty="0" smtClean="0"/>
              <a:t>of </a:t>
            </a:r>
            <a:r>
              <a:rPr lang="en-US" sz="5000" i="1" dirty="0" smtClean="0"/>
              <a:t>Eleven</a:t>
            </a:r>
            <a:r>
              <a:rPr lang="en-US" sz="5000" dirty="0" smtClean="0"/>
              <a:t> and </a:t>
            </a:r>
            <a:r>
              <a:rPr lang="en-US" sz="5000" i="1" dirty="0" smtClean="0"/>
              <a:t>Oranges </a:t>
            </a:r>
            <a:r>
              <a:rPr lang="en-US" sz="5000" dirty="0" smtClean="0"/>
              <a:t>and </a:t>
            </a:r>
            <a:r>
              <a:rPr lang="en-US" sz="5000" i="1" dirty="0" smtClean="0"/>
              <a:t>Spotlight?</a:t>
            </a:r>
            <a:endParaRPr lang="en-US" sz="5000" dirty="0" smtClean="0"/>
          </a:p>
          <a:p>
            <a:pPr algn="ctr"/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Defining Moments: Spotlight an Excerpt from </a:t>
            </a:r>
            <a:r>
              <a:rPr lang="en-US" sz="6000" i="1" dirty="0" smtClean="0"/>
              <a:t>Speak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1.7 (Part 2)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fontScale="92500"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</a:t>
            </a:r>
            <a:r>
              <a:rPr lang="en-US" dirty="0" smtClean="0"/>
              <a:t>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Finish TPCASTT of </a:t>
            </a:r>
            <a:r>
              <a:rPr lang="en-US" i="1" dirty="0" smtClean="0"/>
              <a:t>Oranges</a:t>
            </a:r>
            <a:r>
              <a:rPr lang="en-US" dirty="0" smtClean="0"/>
              <a:t> (10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</a:t>
            </a:r>
            <a:r>
              <a:rPr lang="en-US" i="1" dirty="0" smtClean="0"/>
              <a:t>Spotlight </a:t>
            </a:r>
            <a:r>
              <a:rPr lang="en-US" dirty="0" smtClean="0"/>
              <a:t>as a Class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Identify </a:t>
            </a:r>
            <a:r>
              <a:rPr lang="en-US" b="1" dirty="0" smtClean="0"/>
              <a:t>diction</a:t>
            </a:r>
            <a:r>
              <a:rPr lang="en-US" dirty="0" smtClean="0"/>
              <a:t>, </a:t>
            </a:r>
            <a:r>
              <a:rPr lang="en-US" b="1" dirty="0" smtClean="0"/>
              <a:t>syntax</a:t>
            </a:r>
            <a:r>
              <a:rPr lang="en-US" dirty="0" smtClean="0"/>
              <a:t>, </a:t>
            </a:r>
            <a:r>
              <a:rPr lang="en-US" b="1" dirty="0" smtClean="0"/>
              <a:t>imagery</a:t>
            </a:r>
            <a:r>
              <a:rPr lang="en-US" dirty="0" smtClean="0"/>
              <a:t>, </a:t>
            </a:r>
            <a:r>
              <a:rPr lang="en-US" b="1" dirty="0" smtClean="0"/>
              <a:t>tone</a:t>
            </a:r>
            <a:r>
              <a:rPr lang="en-US" dirty="0" smtClean="0"/>
              <a:t> in the Excerpt </a:t>
            </a:r>
            <a:r>
              <a:rPr lang="en-US" dirty="0" smtClean="0"/>
              <a:t>(</a:t>
            </a:r>
            <a:r>
              <a:rPr lang="en-US" dirty="0" smtClean="0"/>
              <a:t>5</a:t>
            </a:r>
            <a:r>
              <a:rPr lang="en-US" dirty="0" smtClean="0"/>
              <a:t> </a:t>
            </a:r>
            <a:r>
              <a:rPr lang="en-US" dirty="0" smtClean="0"/>
              <a:t>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What is the </a:t>
            </a:r>
            <a:r>
              <a:rPr lang="en-US" b="1" dirty="0" smtClean="0"/>
              <a:t>theme</a:t>
            </a:r>
            <a:r>
              <a:rPr lang="en-US" dirty="0" smtClean="0"/>
              <a:t> of this Excerpt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Outline Your Response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Write Your Response (</a:t>
            </a:r>
            <a:r>
              <a:rPr lang="en-US" dirty="0" smtClean="0"/>
              <a:t>10 </a:t>
            </a:r>
            <a:r>
              <a:rPr lang="en-US" dirty="0" smtClean="0"/>
              <a:t>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By notating </a:t>
            </a:r>
            <a:r>
              <a:rPr lang="en-US" sz="8000" i="1" dirty="0" smtClean="0"/>
              <a:t>Spotlight </a:t>
            </a:r>
            <a:r>
              <a:rPr lang="en-US" sz="8000" dirty="0" smtClean="0"/>
              <a:t>for it’s </a:t>
            </a:r>
            <a:r>
              <a:rPr lang="en-US" sz="8000" b="1" dirty="0" smtClean="0"/>
              <a:t>diction</a:t>
            </a:r>
            <a:r>
              <a:rPr lang="en-US" sz="8000" dirty="0" smtClean="0"/>
              <a:t>, </a:t>
            </a:r>
            <a:r>
              <a:rPr lang="en-US" sz="8000" b="1" dirty="0" smtClean="0"/>
              <a:t>syntax</a:t>
            </a:r>
            <a:r>
              <a:rPr lang="en-US" sz="8000" dirty="0" smtClean="0"/>
              <a:t>, use of </a:t>
            </a:r>
            <a:r>
              <a:rPr lang="en-US" sz="8000" b="1" dirty="0" smtClean="0"/>
              <a:t>imagery</a:t>
            </a:r>
            <a:r>
              <a:rPr lang="en-US" sz="8000" dirty="0" smtClean="0"/>
              <a:t>, and the author’s </a:t>
            </a:r>
            <a:r>
              <a:rPr lang="en-US" sz="8000" b="1" dirty="0" smtClean="0"/>
              <a:t>tone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the story as a class</a:t>
            </a:r>
          </a:p>
          <a:p>
            <a:pPr marL="1117854" lvl="2" indent="-514350">
              <a:spcAft>
                <a:spcPts val="600"/>
              </a:spcAft>
              <a:buNone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the Authors </a:t>
            </a:r>
            <a:r>
              <a:rPr lang="en-US" sz="2600" b="1" dirty="0" smtClean="0"/>
              <a:t>voice</a:t>
            </a:r>
            <a:r>
              <a:rPr lang="en-US" sz="2600" dirty="0" smtClean="0"/>
              <a:t> in the story </a:t>
            </a:r>
            <a:r>
              <a:rPr lang="en-US" sz="2600" i="1" dirty="0" smtClean="0"/>
              <a:t>Spotlight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Determine the </a:t>
            </a:r>
            <a:r>
              <a:rPr lang="en-US" sz="2600" b="1" dirty="0" smtClean="0"/>
              <a:t>theme</a:t>
            </a:r>
            <a:r>
              <a:rPr lang="en-US" sz="2600" dirty="0" smtClean="0"/>
              <a:t> of the story </a:t>
            </a:r>
            <a:r>
              <a:rPr lang="en-US" sz="2600" i="1" dirty="0" smtClean="0"/>
              <a:t>Spotlight</a:t>
            </a:r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Applying TPCASTT (5 min)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poem </a:t>
            </a:r>
            <a:r>
              <a:rPr lang="en-US" i="1" dirty="0" smtClean="0"/>
              <a:t>Oranges</a:t>
            </a:r>
            <a:r>
              <a:rPr lang="en-US" dirty="0" smtClean="0"/>
              <a:t> by writing notes in a TPCASTT graphic organizer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77" y="990600"/>
            <a:ext cx="4793823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35777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We started this yesterday, let’s finish </a:t>
            </a:r>
            <a:r>
              <a:rPr lang="en-US" sz="4000" b="1" smtClean="0"/>
              <a:t>it </a:t>
            </a:r>
            <a:r>
              <a:rPr lang="en-US" sz="4000" b="1" smtClean="0"/>
              <a:t>now.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Independently Read</a:t>
            </a:r>
            <a:r>
              <a:rPr lang="en-US" sz="3200" dirty="0" smtClean="0"/>
              <a:t> </a:t>
            </a:r>
            <a:r>
              <a:rPr lang="en-US" sz="3200" i="1" dirty="0" smtClean="0"/>
              <a:t>Spotlight </a:t>
            </a:r>
            <a:r>
              <a:rPr lang="en-US" sz="3200" dirty="0" smtClean="0"/>
              <a:t>(</a:t>
            </a:r>
            <a:r>
              <a:rPr lang="en-US" sz="3200" dirty="0" smtClean="0"/>
              <a:t>5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00" y="1330404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24</a:t>
            </a:r>
            <a:r>
              <a:rPr lang="en-US" sz="3000" dirty="0" smtClean="0"/>
              <a:t> read the story </a:t>
            </a:r>
            <a:r>
              <a:rPr lang="en-US" sz="3000" i="1" dirty="0" smtClean="0"/>
              <a:t>Spotlight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story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700" y="1855739"/>
            <a:ext cx="5067300" cy="31734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5422900"/>
            <a:ext cx="5735007" cy="1206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" y="2990343"/>
            <a:ext cx="3492500" cy="232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</a:t>
            </a:r>
            <a:r>
              <a:rPr lang="en-US" sz="3200" dirty="0" smtClean="0"/>
              <a:t> </a:t>
            </a:r>
            <a:r>
              <a:rPr lang="en-US" sz="3200" i="1" dirty="0" smtClean="0"/>
              <a:t>Spotlight </a:t>
            </a:r>
            <a:r>
              <a:rPr lang="en-US" sz="3200" dirty="0" smtClean="0"/>
              <a:t>as </a:t>
            </a:r>
            <a:r>
              <a:rPr lang="en-US" sz="3200" dirty="0" smtClean="0"/>
              <a:t>a Class (10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00" y="1330404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24</a:t>
            </a:r>
            <a:r>
              <a:rPr lang="en-US" sz="3000" dirty="0" smtClean="0"/>
              <a:t> read the story</a:t>
            </a:r>
          </a:p>
          <a:p>
            <a:pPr algn="ctr"/>
            <a:r>
              <a:rPr lang="en-US" sz="3000" i="1" dirty="0" smtClean="0"/>
              <a:t>Spotlight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poem </a:t>
            </a:r>
            <a:r>
              <a:rPr lang="en-US" i="1" dirty="0" smtClean="0"/>
              <a:t>Oranges</a:t>
            </a:r>
            <a:r>
              <a:rPr lang="en-US" dirty="0" smtClean="0"/>
              <a:t> by writing notes in a TPCASTT graphic organizer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133600"/>
            <a:ext cx="5847522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</a:t>
            </a:r>
            <a:r>
              <a:rPr lang="en-US" sz="3200" dirty="0" smtClean="0"/>
              <a:t> </a:t>
            </a:r>
            <a:r>
              <a:rPr lang="en-US" sz="3200" i="1" dirty="0" smtClean="0"/>
              <a:t>Spotlight </a:t>
            </a:r>
            <a:r>
              <a:rPr lang="en-US" sz="3200" dirty="0" smtClean="0"/>
              <a:t>as </a:t>
            </a:r>
            <a:r>
              <a:rPr lang="en-US" sz="3200" dirty="0" smtClean="0"/>
              <a:t>a Class (10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00" y="1330404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24</a:t>
            </a:r>
            <a:r>
              <a:rPr lang="en-US" sz="3000" dirty="0" smtClean="0"/>
              <a:t> read the story</a:t>
            </a:r>
          </a:p>
          <a:p>
            <a:pPr algn="ctr"/>
            <a:r>
              <a:rPr lang="en-US" sz="3000" i="1" dirty="0" smtClean="0"/>
              <a:t>Spotlight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poem </a:t>
            </a:r>
            <a:r>
              <a:rPr lang="en-US" i="1" dirty="0" smtClean="0"/>
              <a:t>Oranges</a:t>
            </a:r>
            <a:r>
              <a:rPr lang="en-US" dirty="0" smtClean="0"/>
              <a:t> by writing notes in a TPCASTT graphic organizer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200" y="914400"/>
            <a:ext cx="4470400" cy="59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</a:t>
            </a:r>
            <a:r>
              <a:rPr lang="en-US" sz="3200" dirty="0" smtClean="0"/>
              <a:t> </a:t>
            </a:r>
            <a:r>
              <a:rPr lang="en-US" sz="3200" i="1" dirty="0" smtClean="0"/>
              <a:t>Spotlight </a:t>
            </a:r>
            <a:r>
              <a:rPr lang="en-US" sz="3200" dirty="0" smtClean="0"/>
              <a:t>as </a:t>
            </a:r>
            <a:r>
              <a:rPr lang="en-US" sz="3200" dirty="0" smtClean="0"/>
              <a:t>a Class (10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00" y="1330404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24</a:t>
            </a:r>
            <a:r>
              <a:rPr lang="en-US" sz="3000" dirty="0" smtClean="0"/>
              <a:t> read the story</a:t>
            </a:r>
          </a:p>
          <a:p>
            <a:pPr algn="ctr"/>
            <a:r>
              <a:rPr lang="en-US" sz="3000" i="1" dirty="0" smtClean="0"/>
              <a:t>Spotlight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poem </a:t>
            </a:r>
            <a:r>
              <a:rPr lang="en-US" i="1" dirty="0" smtClean="0"/>
              <a:t>Oranges</a:t>
            </a:r>
            <a:r>
              <a:rPr lang="en-US" dirty="0" smtClean="0"/>
              <a:t> by writing notes in a TPCASTT graphic organizer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200" y="914400"/>
            <a:ext cx="4470400" cy="59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780</Words>
  <Application>Microsoft Macintosh PowerPoint</Application>
  <PresentationFormat>On-screen Show (4:3)</PresentationFormat>
  <Paragraphs>115</Paragraphs>
  <Slides>14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Defining Moments: Spotlight an Excerpt from Speak</vt:lpstr>
      <vt:lpstr>Slide 3</vt:lpstr>
      <vt:lpstr>Objectives (2 min)</vt:lpstr>
      <vt:lpstr>Applying TPCASTT (5 min) </vt:lpstr>
      <vt:lpstr>Independently Read Spotlight (5 min)</vt:lpstr>
      <vt:lpstr>Read Spotlight as a Class (10 min)</vt:lpstr>
      <vt:lpstr>Read Spotlight as a Class (10 min)</vt:lpstr>
      <vt:lpstr>Read Spotlight as a Class (10 min)</vt:lpstr>
      <vt:lpstr>Outline Your Response to the p. 18 prompt (10 min)</vt:lpstr>
      <vt:lpstr>Why are Oranges and Eleven and Spotlight  included in this section called “Defining Moments”? (5 min)</vt:lpstr>
      <vt:lpstr>Closing (1 min)</vt:lpstr>
      <vt:lpstr>Slide 13</vt:lpstr>
      <vt:lpstr>Slide 14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 Yesterday’s HW</dc:title>
  <dc:creator>Seth Schy</dc:creator>
  <cp:lastModifiedBy>Seth Schy</cp:lastModifiedBy>
  <cp:revision>45</cp:revision>
  <dcterms:created xsi:type="dcterms:W3CDTF">2012-09-12T18:56:49Z</dcterms:created>
  <dcterms:modified xsi:type="dcterms:W3CDTF">2012-09-12T19:00:07Z</dcterms:modified>
</cp:coreProperties>
</file>