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71" r:id="rId6"/>
    <p:sldId id="261" r:id="rId7"/>
    <p:sldId id="272" r:id="rId8"/>
    <p:sldId id="273" r:id="rId9"/>
    <p:sldId id="274" r:id="rId10"/>
    <p:sldId id="275" r:id="rId11"/>
    <p:sldId id="276" r:id="rId12"/>
    <p:sldId id="27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51" d="100"/>
          <a:sy n="51" d="100"/>
        </p:scale>
        <p:origin x="-11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5BAA-C741-4342-9785-B0383CC407FA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DD63C-A840-BD40-A1AD-527F443471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581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67946-B167-AD4D-AF03-F6137B9B5807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B6AB-D705-6C41-8001-08E486E8C3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Write about the following:</a:t>
            </a:r>
          </a:p>
          <a:p>
            <a:pPr algn="ctr"/>
            <a:endParaRPr lang="en-US" sz="4000" dirty="0"/>
          </a:p>
          <a:p>
            <a:pPr algn="ctr"/>
            <a:r>
              <a:rPr lang="en-US" sz="4000" dirty="0" smtClean="0"/>
              <a:t>Have you ever been excluded from something?  </a:t>
            </a:r>
            <a:r>
              <a:rPr lang="en-US" sz="4000" dirty="0" smtClean="0"/>
              <a:t>Maybe a club, or group, or activity?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46037"/>
            <a:ext cx="91440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dirty="0" smtClean="0"/>
              <a:t>Jigsaw </a:t>
            </a:r>
            <a:r>
              <a:rPr lang="en-US" i="1" dirty="0" smtClean="0"/>
              <a:t>Cut</a:t>
            </a:r>
            <a:r>
              <a:rPr lang="en-US" dirty="0" smtClean="0"/>
              <a:t> by Bob Greene (20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09800" y="9144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6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Vignette 1 (p.27-28)</a:t>
            </a:r>
          </a:p>
          <a:p>
            <a:pPr algn="ctr"/>
            <a:r>
              <a:rPr lang="en-US" sz="2000" dirty="0" smtClean="0"/>
              <a:t>Selena, </a:t>
            </a:r>
            <a:r>
              <a:rPr lang="en-US" sz="2000" dirty="0" err="1" smtClean="0"/>
              <a:t>Layla</a:t>
            </a:r>
            <a:r>
              <a:rPr lang="en-US" sz="2000" dirty="0" smtClean="0"/>
              <a:t>, Miranda </a:t>
            </a:r>
          </a:p>
          <a:p>
            <a:pPr algn="ctr"/>
            <a:r>
              <a:rPr lang="en-US" sz="3000" dirty="0" smtClean="0"/>
              <a:t>Vignette 2 (p.28-29)</a:t>
            </a:r>
          </a:p>
          <a:p>
            <a:pPr algn="ctr"/>
            <a:r>
              <a:rPr lang="en-US" sz="2000" dirty="0" smtClean="0"/>
              <a:t>Malaysia, Marisol, </a:t>
            </a:r>
            <a:r>
              <a:rPr lang="en-US" sz="2000" dirty="0" err="1" smtClean="0"/>
              <a:t>Glendi</a:t>
            </a:r>
            <a:endParaRPr lang="en-US" sz="2000" dirty="0" smtClean="0"/>
          </a:p>
          <a:p>
            <a:pPr algn="ctr"/>
            <a:r>
              <a:rPr lang="en-US" sz="3000" dirty="0" smtClean="0"/>
              <a:t>Vignette 3 (p.29)</a:t>
            </a:r>
          </a:p>
          <a:p>
            <a:pPr algn="ctr"/>
            <a:r>
              <a:rPr lang="en-US" sz="2000" dirty="0" err="1" smtClean="0"/>
              <a:t>Daeja</a:t>
            </a:r>
            <a:r>
              <a:rPr lang="en-US" sz="2000" dirty="0" smtClean="0"/>
              <a:t>, Daniel, Felecia, </a:t>
            </a:r>
          </a:p>
          <a:p>
            <a:pPr algn="ctr"/>
            <a:r>
              <a:rPr lang="en-US" sz="3000" dirty="0" smtClean="0"/>
              <a:t>Vignette 4 (p.30-31)</a:t>
            </a:r>
          </a:p>
          <a:p>
            <a:pPr algn="ctr"/>
            <a:r>
              <a:rPr lang="en-US" sz="2000" dirty="0" smtClean="0"/>
              <a:t>James, Alejandro, Angel Calderon</a:t>
            </a:r>
          </a:p>
          <a:p>
            <a:pPr algn="ctr"/>
            <a:r>
              <a:rPr lang="en-US" sz="3000" dirty="0" smtClean="0"/>
              <a:t>Vignette 5 (p.31)</a:t>
            </a:r>
          </a:p>
          <a:p>
            <a:pPr algn="ctr"/>
            <a:r>
              <a:rPr lang="en-US" sz="2000" dirty="0" err="1" smtClean="0"/>
              <a:t>Sequiya</a:t>
            </a:r>
            <a:r>
              <a:rPr lang="en-US" sz="2000" dirty="0" smtClean="0"/>
              <a:t>, Angel Ramirez,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46037"/>
            <a:ext cx="91440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dirty="0" smtClean="0"/>
              <a:t>Jigsaw </a:t>
            </a:r>
            <a:r>
              <a:rPr lang="en-US" i="1" dirty="0" smtClean="0"/>
              <a:t>Cut</a:t>
            </a:r>
            <a:r>
              <a:rPr lang="en-US" dirty="0" smtClean="0"/>
              <a:t> by Bob Greene (20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09800" y="9144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7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Vignette 1 (p.27-28)</a:t>
            </a:r>
          </a:p>
          <a:p>
            <a:pPr algn="ctr"/>
            <a:r>
              <a:rPr lang="en-US" sz="2000" dirty="0" err="1" smtClean="0"/>
              <a:t>Ozzy</a:t>
            </a:r>
            <a:r>
              <a:rPr lang="en-US" sz="2000" dirty="0" smtClean="0"/>
              <a:t>, Mandy</a:t>
            </a:r>
          </a:p>
          <a:p>
            <a:pPr algn="ctr"/>
            <a:r>
              <a:rPr lang="en-US" sz="3000" dirty="0" smtClean="0"/>
              <a:t>Vignette 2 (p.28-29)</a:t>
            </a:r>
          </a:p>
          <a:p>
            <a:pPr algn="ctr"/>
            <a:r>
              <a:rPr lang="en-US" sz="2000" dirty="0" smtClean="0"/>
              <a:t>Cameron, </a:t>
            </a:r>
            <a:r>
              <a:rPr lang="en-US" sz="2000" dirty="0" err="1" smtClean="0"/>
              <a:t>Kylee</a:t>
            </a:r>
            <a:endParaRPr lang="en-US" sz="2000" dirty="0" smtClean="0"/>
          </a:p>
          <a:p>
            <a:pPr algn="ctr"/>
            <a:r>
              <a:rPr lang="en-US" sz="3000" dirty="0" smtClean="0"/>
              <a:t>Vignette 3 (p.29)</a:t>
            </a:r>
          </a:p>
          <a:p>
            <a:pPr algn="ctr"/>
            <a:r>
              <a:rPr lang="en-US" sz="2000" dirty="0" err="1" smtClean="0"/>
              <a:t>Miya</a:t>
            </a:r>
            <a:r>
              <a:rPr lang="en-US" sz="2000" dirty="0" smtClean="0"/>
              <a:t>, </a:t>
            </a:r>
            <a:r>
              <a:rPr lang="en-US" sz="2000" dirty="0" err="1" smtClean="0"/>
              <a:t>Aziel</a:t>
            </a:r>
            <a:r>
              <a:rPr lang="en-US" sz="2000" dirty="0" smtClean="0"/>
              <a:t>, Anthony</a:t>
            </a:r>
          </a:p>
          <a:p>
            <a:pPr algn="ctr"/>
            <a:r>
              <a:rPr lang="en-US" sz="3000" dirty="0" smtClean="0"/>
              <a:t>Vignette 4 (p.30-31)</a:t>
            </a:r>
          </a:p>
          <a:p>
            <a:pPr algn="ctr"/>
            <a:r>
              <a:rPr lang="en-US" sz="2000" dirty="0" smtClean="0"/>
              <a:t>James, Troy</a:t>
            </a:r>
          </a:p>
          <a:p>
            <a:pPr algn="ctr"/>
            <a:r>
              <a:rPr lang="en-US" sz="3000" dirty="0" smtClean="0"/>
              <a:t>Vignette 5 (p.31)</a:t>
            </a:r>
          </a:p>
          <a:p>
            <a:pPr algn="ctr"/>
            <a:r>
              <a:rPr lang="en-US" sz="2000" dirty="0" smtClean="0"/>
              <a:t>Richard, Mario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46037"/>
            <a:ext cx="91440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dirty="0" smtClean="0"/>
              <a:t>Fill Out Graphic Organizer (10 min)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833178"/>
            <a:ext cx="5867400" cy="58787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8600" y="1951672"/>
            <a:ext cx="2438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Let’s fill this out!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Notating </a:t>
            </a:r>
            <a:r>
              <a:rPr kumimoji="0" lang="en-US" sz="8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Cut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Discussing and notating </a:t>
            </a:r>
            <a:r>
              <a:rPr kumimoji="0" lang="en-US" sz="8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Cut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1430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b="1" dirty="0" smtClean="0"/>
              <a:t>Summarize</a:t>
            </a:r>
            <a:r>
              <a:rPr lang="en-US" sz="2600" dirty="0" smtClean="0"/>
              <a:t> and incident</a:t>
            </a:r>
            <a:endParaRPr lang="en-US" sz="2600" b="1" i="1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Explain how a writers </a:t>
            </a:r>
            <a:r>
              <a:rPr lang="en-US" sz="2600" b="1" dirty="0" smtClean="0"/>
              <a:t>voice</a:t>
            </a:r>
            <a:r>
              <a:rPr lang="en-US" sz="2600" dirty="0" smtClean="0"/>
              <a:t> shapes a readers response</a:t>
            </a:r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095143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is the </a:t>
            </a:r>
            <a:r>
              <a:rPr lang="en-US" sz="5000" b="1" dirty="0" smtClean="0"/>
              <a:t>theme </a:t>
            </a:r>
            <a:r>
              <a:rPr lang="en-US" sz="5000" dirty="0" smtClean="0"/>
              <a:t>of </a:t>
            </a:r>
            <a:r>
              <a:rPr lang="en-US" sz="5000" i="1" dirty="0" smtClean="0"/>
              <a:t>Eleven</a:t>
            </a:r>
            <a:r>
              <a:rPr lang="en-US" sz="5000" dirty="0" smtClean="0"/>
              <a:t> and </a:t>
            </a:r>
            <a:r>
              <a:rPr lang="en-US" sz="5000" i="1" dirty="0" smtClean="0"/>
              <a:t>Oranges </a:t>
            </a:r>
            <a:r>
              <a:rPr lang="en-US" sz="5000" dirty="0" smtClean="0"/>
              <a:t>and </a:t>
            </a:r>
            <a:r>
              <a:rPr lang="en-US" sz="5000" i="1" dirty="0" smtClean="0"/>
              <a:t>Spotlight?</a:t>
            </a:r>
            <a:endParaRPr lang="en-US" sz="5000" dirty="0" smtClean="0"/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Coming of Age the Hard Way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1.8 (Part 1)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Finish Your Response to </a:t>
            </a:r>
            <a:r>
              <a:rPr lang="en-US" dirty="0" err="1" smtClean="0"/>
              <a:t>p</a:t>
            </a:r>
            <a:r>
              <a:rPr lang="en-US" dirty="0" smtClean="0"/>
              <a:t>. </a:t>
            </a:r>
            <a:r>
              <a:rPr lang="en-US" b="1" dirty="0" smtClean="0"/>
              <a:t>18</a:t>
            </a:r>
            <a:r>
              <a:rPr lang="en-US" dirty="0" smtClean="0"/>
              <a:t> Prompt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Make a Prediction about </a:t>
            </a:r>
            <a:r>
              <a:rPr lang="en-US" i="1" dirty="0" smtClean="0"/>
              <a:t>Cut</a:t>
            </a:r>
            <a:r>
              <a:rPr lang="en-US" dirty="0" smtClean="0"/>
              <a:t> (1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Has anyone been cut from anything? (2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Think-Pair-Share: How can (-) experience create (+) outcomes?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 the Graphic Organizer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Jigsaw </a:t>
            </a:r>
            <a:r>
              <a:rPr lang="en-US" i="1" dirty="0" smtClean="0"/>
              <a:t>Cut</a:t>
            </a:r>
            <a:r>
              <a:rPr lang="en-US" dirty="0" smtClean="0"/>
              <a:t> by Bob Greene 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Fill Out Graphic Organizer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Notating </a:t>
            </a:r>
            <a:r>
              <a:rPr lang="en-US" sz="8000" i="1" dirty="0" smtClean="0"/>
              <a:t>Cut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and notating </a:t>
            </a:r>
            <a:r>
              <a:rPr lang="en-US" sz="8000" i="1" dirty="0" smtClean="0"/>
              <a:t>Cut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b="1" dirty="0" smtClean="0"/>
              <a:t>Summarize</a:t>
            </a:r>
            <a:r>
              <a:rPr lang="en-US" sz="2600" dirty="0" smtClean="0"/>
              <a:t> and incident</a:t>
            </a:r>
            <a:endParaRPr lang="en-US" sz="2600" b="1" i="1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Explain how a writers </a:t>
            </a:r>
            <a:r>
              <a:rPr lang="en-US" sz="2600" b="1" dirty="0" smtClean="0"/>
              <a:t>voice</a:t>
            </a:r>
            <a:r>
              <a:rPr lang="en-US" sz="2600" dirty="0" smtClean="0"/>
              <a:t> shapes a readers response</a:t>
            </a:r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2666206"/>
            <a:ext cx="5867400" cy="4114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76199" y="46038"/>
            <a:ext cx="899080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Finish Your Response to </a:t>
            </a:r>
            <a:r>
              <a:rPr lang="en-US" sz="3200" dirty="0" err="1" smtClean="0"/>
              <a:t>p</a:t>
            </a:r>
            <a:r>
              <a:rPr lang="en-US" sz="3200" dirty="0" smtClean="0"/>
              <a:t>. </a:t>
            </a:r>
            <a:r>
              <a:rPr lang="en-US" sz="3200" b="1" dirty="0" smtClean="0"/>
              <a:t>18</a:t>
            </a:r>
            <a:r>
              <a:rPr lang="en-US" sz="3200" dirty="0" smtClean="0"/>
              <a:t> Prompt (10 min)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287649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076303" y="4913708"/>
            <a:ext cx="3123407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3352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3961606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4571206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6019005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971800" y="6419116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15795" y="6019006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38800" y="3256478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38800" y="384077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3400" y="4114800"/>
            <a:ext cx="1556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  <a:latin typeface="Calibri (Body)"/>
                <a:cs typeface="Calibri (Body)"/>
              </a:rPr>
              <a:t>Topic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 </a:t>
            </a:r>
            <a:b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</a:b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Main Idea  </a:t>
            </a:r>
          </a:p>
          <a:p>
            <a:pPr algn="ctr"/>
            <a:r>
              <a:rPr lang="en-US" sz="2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  <a:latin typeface="Calibri (Body)"/>
                <a:cs typeface="Calibri (Body)"/>
              </a:rPr>
              <a:t>Details</a:t>
            </a:r>
            <a:endParaRPr lang="en-US" sz="2000" dirty="0">
              <a:latin typeface="Calibri (Body)"/>
              <a:cs typeface="Calibri (Body)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200" y="2286000"/>
            <a:ext cx="25255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***For a grade you will turn in:***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(1) your outline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(2) your response</a:t>
            </a:r>
            <a:endParaRPr lang="en-US" sz="2000" dirty="0">
              <a:solidFill>
                <a:srgbClr val="FF008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971800" y="5333205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715000" y="458366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3048000" y="6476205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715795" y="532655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6200" y="7620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 </a:t>
            </a:r>
            <a:r>
              <a:rPr lang="en-US" dirty="0" smtClean="0"/>
              <a:t>by discussing the text and writing notes in a graphic organizer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447800"/>
            <a:ext cx="7726947" cy="86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7" grpId="0"/>
      <p:bldP spid="29" grpId="0"/>
      <p:bldP spid="30" grpId="0"/>
      <p:bldP spid="33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Make a Prediction about </a:t>
            </a:r>
            <a:r>
              <a:rPr lang="en-US" sz="3200" i="1" dirty="0" smtClean="0"/>
              <a:t>Cut</a:t>
            </a:r>
            <a:r>
              <a:rPr lang="en-US" sz="3200" dirty="0" smtClean="0"/>
              <a:t> (1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Make a prediction about a text by making inferences based on the title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93800" y="1676400"/>
            <a:ext cx="7035800" cy="43242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rgbClr val="FF0000"/>
                </a:solidFill>
              </a:rPr>
              <a:t>(If you already know the answer to this question, please </a:t>
            </a:r>
            <a:r>
              <a:rPr lang="en-US" sz="2500" b="1" dirty="0" smtClean="0">
                <a:solidFill>
                  <a:srgbClr val="FF0000"/>
                </a:solidFill>
              </a:rPr>
              <a:t>DON’T </a:t>
            </a:r>
            <a:r>
              <a:rPr lang="en-US" sz="2500" dirty="0" smtClean="0">
                <a:solidFill>
                  <a:srgbClr val="FF0000"/>
                </a:solidFill>
              </a:rPr>
              <a:t>give it away) </a:t>
            </a:r>
          </a:p>
          <a:p>
            <a:pPr algn="ctr"/>
            <a:r>
              <a:rPr lang="en-US" sz="2500" dirty="0" err="1" smtClean="0">
                <a:solidFill>
                  <a:srgbClr val="FF0000"/>
                </a:solidFill>
                <a:sym typeface="Wingdings"/>
              </a:rPr>
              <a:t></a:t>
            </a:r>
            <a:endParaRPr lang="en-US" sz="2500" dirty="0" smtClean="0">
              <a:solidFill>
                <a:srgbClr val="FF0000"/>
              </a:solidFill>
            </a:endParaRPr>
          </a:p>
          <a:p>
            <a:r>
              <a:rPr lang="en-US" sz="4000" dirty="0" smtClean="0"/>
              <a:t>We are going to read a series of </a:t>
            </a:r>
            <a:r>
              <a:rPr lang="en-US" sz="4000" b="1" dirty="0" smtClean="0"/>
              <a:t>interview-narratives</a:t>
            </a:r>
            <a:r>
              <a:rPr lang="en-US" sz="4000" dirty="0" smtClean="0"/>
              <a:t> titled </a:t>
            </a:r>
            <a:r>
              <a:rPr lang="en-US" sz="4000" i="1" dirty="0" smtClean="0"/>
              <a:t>Cut</a:t>
            </a:r>
            <a:r>
              <a:rPr lang="en-US" sz="4000" dirty="0" smtClean="0"/>
              <a:t>.  </a:t>
            </a:r>
          </a:p>
          <a:p>
            <a:endParaRPr lang="en-US" sz="4000" dirty="0" smtClean="0"/>
          </a:p>
          <a:p>
            <a:r>
              <a:rPr lang="en-US" sz="4000" dirty="0" smtClean="0"/>
              <a:t>What do you think they will be about?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/>
            <a:r>
              <a:rPr lang="en-US" sz="3000" dirty="0" smtClean="0">
                <a:latin typeface="Calibri"/>
                <a:cs typeface="Calibri"/>
              </a:rPr>
              <a:t>Has anyone been cut from anything? (2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Make a prediction about a text by making inferences based on the title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93800" y="1676400"/>
            <a:ext cx="70358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Has anyone ever been cut from anything?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46037"/>
            <a:ext cx="91440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/>
            <a:r>
              <a:rPr lang="en-US" sz="2300" dirty="0" smtClean="0">
                <a:latin typeface="Calibri"/>
                <a:cs typeface="Calibri"/>
              </a:rPr>
              <a:t>Think-Pair-Share: How can (-) experience create (+) outcomes? (2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Make a prediction about a text by making inferences based on the title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93800" y="1676400"/>
            <a:ext cx="7035800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Think-Pair-Share</a:t>
            </a:r>
          </a:p>
          <a:p>
            <a:pPr algn="ctr"/>
            <a:endParaRPr lang="en-US" sz="4000" b="1" dirty="0" smtClean="0"/>
          </a:p>
          <a:p>
            <a:pPr algn="ctr"/>
            <a:r>
              <a:rPr lang="en-US" sz="4000" dirty="0" smtClean="0"/>
              <a:t>How can negative experiences create positive outcomes?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46037"/>
            <a:ext cx="91440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dirty="0" smtClean="0"/>
              <a:t>Preview the Graphic Organizer (1 min)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833178"/>
            <a:ext cx="5867400" cy="58787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8600" y="1951672"/>
            <a:ext cx="2438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Let’s look at what you’ll be filling out!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829</Words>
  <Application>Microsoft Macintosh PowerPoint</Application>
  <PresentationFormat>On-screen Show (4:3)</PresentationFormat>
  <Paragraphs>127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Coming of Age the Hard Way</vt:lpstr>
      <vt:lpstr>PowerPoint Presentation</vt:lpstr>
      <vt:lpstr>Objectives (2 min)</vt:lpstr>
      <vt:lpstr>Finish Your Response to p. 18 Prompt (10 min)</vt:lpstr>
      <vt:lpstr>Make a Prediction about Cut (1 min)</vt:lpstr>
      <vt:lpstr>Has anyone been cut from anything? (2 min)</vt:lpstr>
      <vt:lpstr>Think-Pair-Share: How can (-) experience create (+) outcomes? (2 min)</vt:lpstr>
      <vt:lpstr>Preview the Graphic Organizer (1 min)</vt:lpstr>
      <vt:lpstr>Jigsaw Cut by Bob Greene (20 min)</vt:lpstr>
      <vt:lpstr>Jigsaw Cut by Bob Greene (20 min)</vt:lpstr>
      <vt:lpstr>Fill Out Graphic Organizer (10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21</cp:revision>
  <dcterms:created xsi:type="dcterms:W3CDTF">2012-09-13T16:23:01Z</dcterms:created>
  <dcterms:modified xsi:type="dcterms:W3CDTF">2012-09-14T21:13:19Z</dcterms:modified>
</cp:coreProperties>
</file>