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notesSlides/notesSlide3.xml" ContentType="application/vnd.openxmlformats-officedocument.presentationml.notes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notesSlides/notesSlide2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2"/>
  </p:notesMasterIdLst>
  <p:sldIdLst>
    <p:sldId id="257" r:id="rId2"/>
    <p:sldId id="258" r:id="rId3"/>
    <p:sldId id="259" r:id="rId4"/>
    <p:sldId id="260" r:id="rId5"/>
    <p:sldId id="261" r:id="rId6"/>
    <p:sldId id="271" r:id="rId7"/>
    <p:sldId id="272" r:id="rId8"/>
    <p:sldId id="268" r:id="rId9"/>
    <p:sldId id="269" r:id="rId10"/>
    <p:sldId id="270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00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D5C4D7-545A-854D-A713-A412BE0AD9EF}" type="datetimeFigureOut">
              <a:rPr lang="en-US" smtClean="0"/>
              <a:pPr/>
              <a:t>9/13/12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339152-2057-6D4D-AE00-BA31363844B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9/13/12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9/13/12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9/13/12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9/13/12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9/13/12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9/13/12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9/13/12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9/13/12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9/13/12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9/13/12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9/13/12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0">
              <a:srgbClr val="00FFFF"/>
            </a:gs>
            <a:gs pos="100000">
              <a:srgbClr val="FFFF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32815A-FA7D-794A-B200-1EC19C92D9F1}" type="datetimeFigureOut">
              <a:rPr lang="en-US" smtClean="0"/>
              <a:pPr/>
              <a:t>9/13/12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Do Now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66800" y="1143000"/>
            <a:ext cx="73152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Write about an embarrassing experience that happened during school.</a:t>
            </a:r>
          </a:p>
          <a:p>
            <a:pPr algn="ctr"/>
            <a:endParaRPr lang="en-US" sz="4000" dirty="0" smtClean="0"/>
          </a:p>
          <a:p>
            <a:pPr algn="ctr"/>
            <a:r>
              <a:rPr lang="en-US" sz="4000" dirty="0" smtClean="0"/>
              <a:t>If you can’t think of one during school, anytime is fine.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25562"/>
            <a:ext cx="8915400" cy="1005702"/>
          </a:xfrm>
        </p:spPr>
        <p:txBody>
          <a:bodyPr anchor="t">
            <a:noAutofit/>
          </a:bodyPr>
          <a:lstStyle/>
          <a:p>
            <a:pPr algn="ctr">
              <a:buNone/>
            </a:pPr>
            <a:r>
              <a:rPr lang="en-US" sz="2000" dirty="0" smtClean="0"/>
              <a:t>Your 5-point daily participation grade is based on </a:t>
            </a:r>
            <a:r>
              <a:rPr lang="en-US" sz="2000" dirty="0" err="1" smtClean="0"/>
              <a:t>CLA’s</a:t>
            </a:r>
            <a:r>
              <a:rPr lang="en-US" sz="2000" dirty="0" smtClean="0"/>
              <a:t> core-values:</a:t>
            </a:r>
          </a:p>
          <a:p>
            <a:pPr algn="ctr">
              <a:buNone/>
            </a:pPr>
            <a:r>
              <a:rPr lang="en-US" sz="2400" b="1" dirty="0" smtClean="0"/>
              <a:t>CLA Students are S.M.A.R.T.</a:t>
            </a: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914400" y="76200"/>
            <a:ext cx="76200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SMART (Participation) Grade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638800"/>
            <a:ext cx="90678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4000" dirty="0" smtClean="0"/>
              <a:t>What do you deserve today?</a:t>
            </a:r>
            <a:endParaRPr lang="en-US" sz="2800" dirty="0" smtClean="0"/>
          </a:p>
          <a:p>
            <a:pPr algn="r">
              <a:buNone/>
            </a:pPr>
            <a:r>
              <a:rPr lang="en-US" dirty="0" smtClean="0"/>
              <a:t>*One point for each core-value (5 points possible each day).  I reserve the right to change these grades.</a:t>
            </a:r>
          </a:p>
        </p:txBody>
      </p:sp>
      <p:sp>
        <p:nvSpPr>
          <p:cNvPr id="6" name="Rectangle 5"/>
          <p:cNvSpPr/>
          <p:nvPr/>
        </p:nvSpPr>
        <p:spPr>
          <a:xfrm>
            <a:off x="3124200" y="2443797"/>
            <a:ext cx="3048000" cy="311880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S </a:t>
            </a:r>
            <a:r>
              <a:rPr lang="en-US" sz="3000" dirty="0" smtClean="0"/>
              <a:t>= Self-Controlled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M </a:t>
            </a:r>
            <a:r>
              <a:rPr lang="en-US" sz="3000" dirty="0" smtClean="0"/>
              <a:t>= Motivated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A </a:t>
            </a:r>
            <a:r>
              <a:rPr lang="en-US" sz="3000" dirty="0" smtClean="0"/>
              <a:t>= Accountable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R </a:t>
            </a:r>
            <a:r>
              <a:rPr lang="en-US" sz="3000" dirty="0" smtClean="0"/>
              <a:t>= Respectful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T </a:t>
            </a:r>
            <a:r>
              <a:rPr lang="en-US" sz="3000" dirty="0" smtClean="0"/>
              <a:t>= Timely</a:t>
            </a:r>
          </a:p>
        </p:txBody>
      </p:sp>
      <p:sp>
        <p:nvSpPr>
          <p:cNvPr id="7" name="Rectangle 6"/>
          <p:cNvSpPr/>
          <p:nvPr/>
        </p:nvSpPr>
        <p:spPr>
          <a:xfrm>
            <a:off x="1219200" y="697468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dirty="0" smtClean="0"/>
              <a:t>Each day </a:t>
            </a:r>
            <a:r>
              <a:rPr lang="en-US" b="1" dirty="0" smtClean="0"/>
              <a:t>YOU</a:t>
            </a:r>
            <a:r>
              <a:rPr lang="en-US" dirty="0" smtClean="0"/>
              <a:t> will decide the grade you deserve.*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sz="6000" dirty="0" smtClean="0"/>
              <a:t>Coming of Age the Hard Way</a:t>
            </a:r>
            <a:endParaRPr lang="en-US" sz="60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85800" y="371157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+mj-lt"/>
                <a:ea typeface="+mj-ea"/>
                <a:cs typeface="+mj-cs"/>
                <a:sym typeface="Wingdings"/>
              </a:rPr>
              <a:t>Activity 1.8 (Part 2)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  <a:sym typeface="Wingding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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639762"/>
            <a:ext cx="9144000" cy="6218238"/>
          </a:xfrm>
        </p:spPr>
        <p:txBody>
          <a:bodyPr>
            <a:normAutofit/>
          </a:bodyPr>
          <a:lstStyle/>
          <a:p>
            <a:pPr marL="624078" indent="-514350">
              <a:buFont typeface="+mj-lt"/>
              <a:buAutoNum type="arabicPeriod"/>
            </a:pPr>
            <a:r>
              <a:rPr lang="en-US" dirty="0" smtClean="0"/>
              <a:t>Do Now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Objectives (2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Complete </a:t>
            </a:r>
            <a:r>
              <a:rPr lang="en-US" dirty="0" err="1" smtClean="0"/>
              <a:t>p</a:t>
            </a:r>
            <a:r>
              <a:rPr lang="en-US" dirty="0" smtClean="0"/>
              <a:t>. </a:t>
            </a:r>
            <a:r>
              <a:rPr lang="en-US" b="1" dirty="0" smtClean="0"/>
              <a:t>32</a:t>
            </a:r>
            <a:r>
              <a:rPr lang="en-US" dirty="0" smtClean="0"/>
              <a:t> Prompts </a:t>
            </a:r>
          </a:p>
          <a:p>
            <a:pPr marL="1024128" lvl="1" indent="-514350">
              <a:buFont typeface="+mj-lt"/>
              <a:buAutoNum type="alphaLcParenR"/>
            </a:pPr>
            <a:r>
              <a:rPr lang="en-US" dirty="0" smtClean="0"/>
              <a:t>Speaker’s Voice and Your Response (10 min)</a:t>
            </a:r>
          </a:p>
          <a:p>
            <a:pPr marL="1024128" lvl="1" indent="-514350">
              <a:buFont typeface="+mj-lt"/>
              <a:buAutoNum type="alphaLcParenR"/>
            </a:pPr>
            <a:r>
              <a:rPr lang="en-US" dirty="0" smtClean="0"/>
              <a:t>Greene’s Interview Questions (10 min</a:t>
            </a:r>
            <a:r>
              <a:rPr lang="en-US" dirty="0" smtClean="0"/>
              <a:t>)33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 Authentic Assessment Work </a:t>
            </a:r>
            <a:r>
              <a:rPr lang="en-US" dirty="0" smtClean="0"/>
              <a:t>Ti</a:t>
            </a:r>
            <a:r>
              <a:rPr lang="en-US" dirty="0" smtClean="0"/>
              <a:t>me (25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Closing </a:t>
            </a:r>
            <a:r>
              <a:rPr lang="en-US" dirty="0" smtClean="0"/>
              <a:t>(1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Exit Slip (2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Participation Grades (3 min)</a:t>
            </a:r>
            <a:endParaRPr lang="en-US" dirty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2019300" y="0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Agenda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Objectives (2 min)</a:t>
            </a:r>
            <a:endParaRPr lang="en-US" sz="30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3352800"/>
            <a:ext cx="9144000" cy="3505200"/>
          </a:xfrm>
        </p:spPr>
        <p:txBody>
          <a:bodyPr>
            <a:normAutofit fontScale="32500" lnSpcReduction="20000"/>
          </a:bodyPr>
          <a:lstStyle/>
          <a:p>
            <a:endParaRPr lang="en-US" dirty="0" smtClean="0"/>
          </a:p>
          <a:p>
            <a:pPr>
              <a:buNone/>
            </a:pPr>
            <a:r>
              <a:rPr lang="en-US" sz="12000" dirty="0" smtClean="0"/>
              <a:t>Language (How you will master the knowledge)</a:t>
            </a:r>
          </a:p>
          <a:p>
            <a:pPr>
              <a:spcAft>
                <a:spcPts val="600"/>
              </a:spcAft>
              <a:buNone/>
            </a:pPr>
            <a:r>
              <a:rPr lang="en-US" sz="8000" dirty="0" smtClean="0"/>
              <a:t>	</a:t>
            </a:r>
            <a:r>
              <a:rPr lang="en-US" sz="8000" u="sng" dirty="0" smtClean="0"/>
              <a:t>By:</a:t>
            </a:r>
            <a:endParaRPr lang="en-US" sz="8000" dirty="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 Notating the text</a:t>
            </a:r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 Reading a </a:t>
            </a:r>
            <a:r>
              <a:rPr lang="en-US" sz="8000" dirty="0" smtClean="0"/>
              <a:t>text</a:t>
            </a:r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Writing questions in their notebooks</a:t>
            </a:r>
            <a:endParaRPr lang="en-US" sz="8000" dirty="0" smtClean="0"/>
          </a:p>
          <a:p>
            <a:pPr marL="1117854" lvl="2" indent="-514350">
              <a:spcAft>
                <a:spcPts val="600"/>
              </a:spcAft>
              <a:buNone/>
            </a:pPr>
            <a:endParaRPr lang="en-US" sz="80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5" name="Rectangle 4"/>
          <p:cNvSpPr/>
          <p:nvPr/>
        </p:nvSpPr>
        <p:spPr>
          <a:xfrm>
            <a:off x="0" y="1143000"/>
            <a:ext cx="9220200" cy="30623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 Analyze how the speakers </a:t>
            </a:r>
            <a:r>
              <a:rPr lang="en-US" sz="2600" b="1" dirty="0" smtClean="0"/>
              <a:t>voice</a:t>
            </a:r>
            <a:r>
              <a:rPr lang="en-US" sz="2600" dirty="0" smtClean="0"/>
              <a:t> shapes a readers response</a:t>
            </a:r>
            <a:endParaRPr lang="en-US" sz="2600" i="1" dirty="0" smtClean="0"/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 Infer the interview questions that were asked and create follow up </a:t>
            </a:r>
            <a:r>
              <a:rPr lang="en-US" sz="2600" dirty="0" smtClean="0"/>
              <a:t>questions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Create open-ended questions for Authentic Assessment #1</a:t>
            </a:r>
            <a:endParaRPr lang="en-US" sz="2000" dirty="0" smtClean="0"/>
          </a:p>
          <a:p>
            <a:pPr marL="1088136" lvl="2" indent="-457200"/>
            <a:endParaRPr lang="en-US" sz="2000" b="1" dirty="0"/>
          </a:p>
          <a:p>
            <a:pPr marL="1088136" lvl="2" indent="-457200"/>
            <a:endParaRPr lang="en-US" sz="1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56356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1024128" lvl="1" indent="-514350"/>
            <a:r>
              <a:rPr lang="en-US" sz="3000" dirty="0" smtClean="0">
                <a:latin typeface="Calibri"/>
                <a:cs typeface="Calibri"/>
              </a:rPr>
              <a:t>Speaker’s Voice and Your Response (10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6096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 Analyze how the speakers </a:t>
            </a:r>
            <a:r>
              <a:rPr lang="en-US" b="1" dirty="0" smtClean="0"/>
              <a:t>voice</a:t>
            </a:r>
            <a:r>
              <a:rPr lang="en-US" dirty="0" smtClean="0"/>
              <a:t> shapes a readers response</a:t>
            </a:r>
            <a:endParaRPr lang="en-US" i="1" dirty="0" smtClean="0"/>
          </a:p>
          <a:p>
            <a:pPr marL="1088136" lvl="2" indent="-457200"/>
            <a:r>
              <a:rPr lang="en-US" dirty="0" smtClean="0"/>
              <a:t>by notating the text.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31800" y="1676400"/>
            <a:ext cx="2844800" cy="501675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We read </a:t>
            </a:r>
            <a:r>
              <a:rPr lang="en-US" sz="4000" i="1" dirty="0" smtClean="0"/>
              <a:t>Cut </a:t>
            </a:r>
            <a:r>
              <a:rPr lang="en-US" sz="4000" dirty="0" smtClean="0"/>
              <a:t>by Bob Greene on Friday, let’s answer these questions today.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rcRect r="19081" b="86303"/>
          <a:stretch>
            <a:fillRect/>
          </a:stretch>
        </p:blipFill>
        <p:spPr>
          <a:xfrm>
            <a:off x="2971800" y="2362200"/>
            <a:ext cx="5816600" cy="990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56356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1024128" lvl="1" indent="-514350"/>
            <a:r>
              <a:rPr lang="en-US" sz="3000" dirty="0" smtClean="0">
                <a:latin typeface="Calibri"/>
                <a:cs typeface="Calibri"/>
              </a:rPr>
              <a:t>Speaker’s Voice and Your Response (10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6096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Infer the interview questions that were asked and create follow up questions by reading a text.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31800" y="1676400"/>
            <a:ext cx="2844800" cy="501675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We read </a:t>
            </a:r>
            <a:r>
              <a:rPr lang="en-US" sz="4000" i="1" dirty="0" smtClean="0"/>
              <a:t>Cut </a:t>
            </a:r>
            <a:r>
              <a:rPr lang="en-US" sz="4000" dirty="0" smtClean="0"/>
              <a:t>by Bob Greene on Friday, let’s answer these questions today.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0400" y="1447800"/>
            <a:ext cx="5713604" cy="4381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56356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000" dirty="0" smtClean="0"/>
              <a:t> Authentic Assessment Work Time (25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6096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Create </a:t>
            </a:r>
            <a:r>
              <a:rPr lang="en-US" dirty="0" smtClean="0"/>
              <a:t>open-ended questions for Authentic Assessment #1 by writing them in their notebooks.</a:t>
            </a:r>
            <a:endParaRPr lang="en-US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431800" y="1066800"/>
            <a:ext cx="8483600" cy="52783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/>
              <a:t>Please take the next 25-minutes to start working on </a:t>
            </a:r>
            <a:r>
              <a:rPr lang="en-US" sz="2500" b="1" dirty="0" smtClean="0"/>
              <a:t>Authentic Assessment #1: Writing an Interview Narrative</a:t>
            </a:r>
          </a:p>
          <a:p>
            <a:pPr algn="ctr"/>
            <a:endParaRPr lang="en-US" sz="3000" dirty="0" smtClean="0"/>
          </a:p>
          <a:p>
            <a:pPr algn="ctr"/>
            <a:r>
              <a:rPr lang="en-US" sz="2800" u="sng" dirty="0" smtClean="0"/>
              <a:t>Start by writing about:</a:t>
            </a:r>
          </a:p>
          <a:p>
            <a:pPr marL="514350" indent="-514350" algn="ctr">
              <a:buAutoNum type="arabicPeriod"/>
            </a:pPr>
            <a:r>
              <a:rPr lang="en-US" sz="2800" dirty="0" smtClean="0"/>
              <a:t>Who are you going to interview?</a:t>
            </a:r>
          </a:p>
          <a:p>
            <a:pPr marL="514350" indent="-514350" algn="ctr"/>
            <a:endParaRPr lang="en-US" sz="2800" dirty="0" smtClean="0"/>
          </a:p>
          <a:p>
            <a:pPr marL="514350" indent="-514350" algn="ctr">
              <a:buAutoNum type="arabicPeriod"/>
            </a:pPr>
            <a:r>
              <a:rPr lang="en-US" sz="2800" dirty="0" smtClean="0"/>
              <a:t>What type of questions could you ask to find out about their </a:t>
            </a:r>
            <a:r>
              <a:rPr lang="en-US" sz="2800" b="1" dirty="0" smtClean="0"/>
              <a:t>coming-of-age</a:t>
            </a:r>
            <a:r>
              <a:rPr lang="en-US" sz="2800" dirty="0" smtClean="0"/>
              <a:t> experience? (Make sure to write </a:t>
            </a:r>
            <a:r>
              <a:rPr lang="en-US" sz="2800" b="1" dirty="0" smtClean="0"/>
              <a:t>open-ended</a:t>
            </a:r>
            <a:r>
              <a:rPr lang="en-US" sz="2800" dirty="0" smtClean="0"/>
              <a:t> questions—ones that cannot be answered with a simple “yes” or “no”</a:t>
            </a:r>
          </a:p>
          <a:p>
            <a:pPr marL="514350" indent="-514350" algn="ctr"/>
            <a:endParaRPr lang="en-US" sz="2800" dirty="0" smtClean="0"/>
          </a:p>
          <a:p>
            <a:pPr marL="514350" indent="-514350" algn="ctr">
              <a:buAutoNum type="arabicPeriod"/>
            </a:pPr>
            <a:r>
              <a:rPr lang="en-US" sz="2800" dirty="0" smtClean="0"/>
              <a:t>What are some follow-up questions you could ask?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Closing (</a:t>
            </a:r>
            <a:r>
              <a:rPr lang="en-US" sz="3000" dirty="0"/>
              <a:t>1</a:t>
            </a:r>
            <a:r>
              <a:rPr lang="en-US" sz="3000" dirty="0" smtClean="0"/>
              <a:t> min)</a:t>
            </a:r>
            <a:endParaRPr lang="en-US" sz="3000" dirty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6" name="Rectangle 5"/>
          <p:cNvSpPr/>
          <p:nvPr/>
        </p:nvSpPr>
        <p:spPr>
          <a:xfrm>
            <a:off x="0" y="817602"/>
            <a:ext cx="874226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lvl="0" indent="-256032" algn="ctr" defTabSz="914400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r>
              <a:rPr lang="en-US" sz="3000" dirty="0" smtClean="0">
                <a:solidFill>
                  <a:srgbClr val="FF0000"/>
                </a:solidFill>
              </a:rPr>
              <a:t>Did you master the following objectives?</a:t>
            </a:r>
          </a:p>
        </p:txBody>
      </p:sp>
      <p:sp>
        <p:nvSpPr>
          <p:cNvPr id="8" name="Content Placeholder 1"/>
          <p:cNvSpPr txBox="1">
            <a:spLocks/>
          </p:cNvSpPr>
          <p:nvPr/>
        </p:nvSpPr>
        <p:spPr>
          <a:xfrm>
            <a:off x="0" y="3657600"/>
            <a:ext cx="9144000" cy="3505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32500" lnSpcReduction="200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Language (How you will master the knowledge)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US" sz="80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By:</a:t>
            </a:r>
            <a:endParaRPr kumimoji="0" lang="en-US" sz="8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17854" marR="0" lvl="2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Notating the text</a:t>
            </a:r>
          </a:p>
          <a:p>
            <a:pPr marL="1117854" marR="0" lvl="2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Reading a text</a:t>
            </a:r>
          </a:p>
          <a:p>
            <a:pPr marL="1117854" marR="0" lvl="2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Writing questions in their notebooks</a:t>
            </a:r>
          </a:p>
          <a:p>
            <a:pPr marL="1117854" marR="0" lvl="2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8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1143000"/>
            <a:ext cx="9220200" cy="30623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 Analyze how the speakers </a:t>
            </a:r>
            <a:r>
              <a:rPr lang="en-US" sz="2600" b="1" dirty="0" smtClean="0"/>
              <a:t>voice</a:t>
            </a:r>
            <a:r>
              <a:rPr lang="en-US" sz="2600" dirty="0" smtClean="0"/>
              <a:t> shapes a readers response</a:t>
            </a:r>
            <a:endParaRPr lang="en-US" sz="2600" i="1" dirty="0" smtClean="0"/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 Infer the interview questions that were asked and create follow up </a:t>
            </a:r>
            <a:r>
              <a:rPr lang="en-US" sz="2600" dirty="0" smtClean="0"/>
              <a:t>questions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Create open-ended questions for Authentic Assessment #1</a:t>
            </a:r>
            <a:endParaRPr lang="en-US" sz="2000" dirty="0" smtClean="0"/>
          </a:p>
          <a:p>
            <a:pPr marL="1088136" lvl="2" indent="-457200"/>
            <a:endParaRPr lang="en-US" sz="2000" b="1" dirty="0"/>
          </a:p>
          <a:p>
            <a:pPr marL="1088136" lvl="2" indent="-457200"/>
            <a:endParaRPr lang="en-US" sz="1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Exit Slip (3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52600" y="2095143"/>
            <a:ext cx="60960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 algn="ctr"/>
            <a:r>
              <a:rPr lang="en-US" sz="5000" dirty="0" smtClean="0"/>
              <a:t>  </a:t>
            </a:r>
            <a:r>
              <a:rPr lang="en-US" sz="5000" dirty="0" smtClean="0"/>
              <a:t> </a:t>
            </a:r>
            <a:r>
              <a:rPr lang="en-US" sz="5000" dirty="0" smtClean="0"/>
              <a:t>What is one questions Bob Greene in </a:t>
            </a:r>
            <a:r>
              <a:rPr lang="en-US" sz="5000" i="1" dirty="0" smtClean="0"/>
              <a:t>Cut</a:t>
            </a:r>
            <a:r>
              <a:rPr lang="en-US" sz="5000" dirty="0" smtClean="0"/>
              <a:t> may have asked the interviewees?</a:t>
            </a:r>
            <a:endParaRPr lang="en-US" sz="5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665</Words>
  <Application>Microsoft Macintosh PowerPoint</Application>
  <PresentationFormat>On-screen Show (4:3)</PresentationFormat>
  <Paragraphs>85</Paragraphs>
  <Slides>10</Slides>
  <Notes>3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Slide 1</vt:lpstr>
      <vt:lpstr>Coming of Age the Hard Way</vt:lpstr>
      <vt:lpstr>Slide 3</vt:lpstr>
      <vt:lpstr>Objectives (2 min)</vt:lpstr>
      <vt:lpstr>Speaker’s Voice and Your Response (10 min)</vt:lpstr>
      <vt:lpstr>Speaker’s Voice and Your Response (10 min)</vt:lpstr>
      <vt:lpstr> Authentic Assessment Work Time (25 min)</vt:lpstr>
      <vt:lpstr>Closing (1 min)</vt:lpstr>
      <vt:lpstr>Slide 9</vt:lpstr>
      <vt:lpstr>Slide 10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Seth Schy</dc:creator>
  <cp:lastModifiedBy>Seth Schy</cp:lastModifiedBy>
  <cp:revision>13</cp:revision>
  <dcterms:created xsi:type="dcterms:W3CDTF">2012-09-13T16:24:47Z</dcterms:created>
  <dcterms:modified xsi:type="dcterms:W3CDTF">2012-09-13T16:58:40Z</dcterms:modified>
</cp:coreProperties>
</file>