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81" r:id="rId2"/>
    <p:sldId id="257" r:id="rId3"/>
    <p:sldId id="258" r:id="rId4"/>
    <p:sldId id="259" r:id="rId5"/>
    <p:sldId id="260" r:id="rId6"/>
    <p:sldId id="261" r:id="rId7"/>
    <p:sldId id="276" r:id="rId8"/>
    <p:sldId id="279" r:id="rId9"/>
    <p:sldId id="277" r:id="rId10"/>
    <p:sldId id="272" r:id="rId11"/>
    <p:sldId id="275" r:id="rId12"/>
    <p:sldId id="278" r:id="rId13"/>
    <p:sldId id="280" r:id="rId14"/>
    <p:sldId id="273" r:id="rId15"/>
    <p:sldId id="274" r:id="rId16"/>
    <p:sldId id="268" r:id="rId17"/>
    <p:sldId id="269" r:id="rId18"/>
    <p:sldId id="270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41" d="100"/>
          <a:sy n="41" d="100"/>
        </p:scale>
        <p:origin x="-6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14" Type="http://schemas.openxmlformats.org/officeDocument/2006/relationships/slide" Target="slides/slide13.xml"/><Relationship Id="rId23" Type="http://schemas.openxmlformats.org/officeDocument/2006/relationships/viewProps" Target="viewProps.xml"/><Relationship Id="rId4" Type="http://schemas.openxmlformats.org/officeDocument/2006/relationships/slide" Target="slides/slide3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notesMaster" Target="notesMasters/notesMaster1.xml"/><Relationship Id="rId22" Type="http://schemas.openxmlformats.org/officeDocument/2006/relationships/presProps" Target="presProps.xml"/><Relationship Id="rId21" Type="http://schemas.openxmlformats.org/officeDocument/2006/relationships/printerSettings" Target="printerSettings/printerSettings1.bin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98F7E-C5AB-564B-A774-6CFEC331F422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8AF457-FF51-514E-A4B7-5E81DC73EE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538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FFFF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8EC6B-B47F-0942-AB60-A22F5B5153D4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</a:t>
            </a:r>
            <a:r>
              <a:rPr lang="en-US" b="1" dirty="0" smtClean="0"/>
              <a:t>2</a:t>
            </a:r>
            <a:r>
              <a:rPr lang="en-US" dirty="0" smtClean="0"/>
              <a:t> seating Chart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05000" y="1600200"/>
            <a:ext cx="5410200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smtClean="0"/>
              <a:t>White Board</a:t>
            </a:r>
            <a:endParaRPr lang="en-US" sz="30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1367630" y="2359818"/>
            <a:ext cx="6252370" cy="3586164"/>
            <a:chOff x="1674018" y="2359818"/>
            <a:chExt cx="6252370" cy="3586164"/>
          </a:xfrm>
        </p:grpSpPr>
        <p:cxnSp>
          <p:nvCxnSpPr>
            <p:cNvPr id="6" name="Straight Connector 5"/>
            <p:cNvCxnSpPr/>
            <p:nvPr/>
          </p:nvCxnSpPr>
          <p:spPr>
            <a:xfrm rot="5400000">
              <a:off x="-117079" y="4151709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10800000">
              <a:off x="1675606" y="5944394"/>
              <a:ext cx="6249194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 flipH="1" flipV="1">
              <a:off x="6133703" y="4150915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7620000" y="22976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Antonio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620000" y="29834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Brittany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24630" y="25908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Angelina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696200" y="36692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Monica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638300" y="5945983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Jorge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26218" y="47244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Nick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26218" y="55742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Amber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696200" y="4355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Christian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696200" y="55742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Aleah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715000" y="5943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Thomas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419600" y="5943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Uriel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048000" y="5945983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Federico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226218" y="39624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Isella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224630" y="3276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Brenda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696200" y="49646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Steven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661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Discuss </a:t>
            </a:r>
            <a:r>
              <a:rPr lang="en-US" sz="3200" i="1" dirty="0" smtClean="0"/>
              <a:t>Ode to My Socks </a:t>
            </a:r>
            <a:r>
              <a:rPr lang="en-US" sz="3200" dirty="0" smtClean="0"/>
              <a:t>(5 min)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31800" y="6096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an </a:t>
            </a:r>
            <a:r>
              <a:rPr lang="en-US" b="1" dirty="0" smtClean="0"/>
              <a:t>ode</a:t>
            </a:r>
            <a:r>
              <a:rPr lang="en-US" dirty="0" smtClean="0"/>
              <a:t> for it’s figurative language by reading, discussing, and notating the text</a:t>
            </a:r>
          </a:p>
          <a:p>
            <a:pPr marL="1088136" lvl="2" indent="-457200"/>
            <a:endParaRPr lang="en-US" dirty="0" smtClean="0"/>
          </a:p>
        </p:txBody>
      </p:sp>
      <p:grpSp>
        <p:nvGrpSpPr>
          <p:cNvPr id="4" name="Group 3"/>
          <p:cNvGrpSpPr/>
          <p:nvPr/>
        </p:nvGrpSpPr>
        <p:grpSpPr>
          <a:xfrm>
            <a:off x="304800" y="1600200"/>
            <a:ext cx="8458201" cy="5181600"/>
            <a:chOff x="304800" y="1600200"/>
            <a:chExt cx="8458201" cy="5181600"/>
          </a:xfrm>
        </p:grpSpPr>
        <p:grpSp>
          <p:nvGrpSpPr>
            <p:cNvPr id="5" name="Group 6"/>
            <p:cNvGrpSpPr/>
            <p:nvPr/>
          </p:nvGrpSpPr>
          <p:grpSpPr>
            <a:xfrm>
              <a:off x="304800" y="1600200"/>
              <a:ext cx="6019135" cy="5181600"/>
              <a:chOff x="1993899" y="1600200"/>
              <a:chExt cx="6019135" cy="5181600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993899" y="1600200"/>
                <a:ext cx="3142059" cy="5181600"/>
              </a:xfrm>
              <a:prstGeom prst="rect">
                <a:avLst/>
              </a:prstGeom>
            </p:spPr>
          </p:pic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135958" y="1600200"/>
                <a:ext cx="2877076" cy="5181600"/>
              </a:xfrm>
              <a:prstGeom prst="rect">
                <a:avLst/>
              </a:prstGeom>
            </p:spPr>
          </p:pic>
        </p:grp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23935" y="1600200"/>
              <a:ext cx="2439066" cy="1495961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10207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Pair-Read </a:t>
            </a:r>
            <a:r>
              <a:rPr lang="en-US" sz="3200" i="1" dirty="0" err="1" smtClean="0"/>
              <a:t>Abuelito</a:t>
            </a:r>
            <a:r>
              <a:rPr lang="en-US" sz="3200" i="1" dirty="0" smtClean="0"/>
              <a:t> Who</a:t>
            </a:r>
            <a:r>
              <a:rPr lang="en-US" sz="3200" dirty="0" smtClean="0"/>
              <a:t> by Sandra Cisneros: Identify Figurative Language (10 min)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31800" y="9906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an </a:t>
            </a:r>
            <a:r>
              <a:rPr lang="en-US" b="1" dirty="0" smtClean="0"/>
              <a:t>ode</a:t>
            </a:r>
            <a:r>
              <a:rPr lang="en-US" dirty="0" smtClean="0"/>
              <a:t> for it’s figurative language by reading, discussing, and notating the text</a:t>
            </a:r>
          </a:p>
          <a:p>
            <a:pPr marL="1088136" lvl="2" indent="-457200"/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4495800" y="1537930"/>
            <a:ext cx="4433652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 smtClean="0"/>
              <a:t>Block 2</a:t>
            </a:r>
          </a:p>
          <a:p>
            <a:pPr algn="ctr"/>
            <a:r>
              <a:rPr lang="en-US" sz="3000" dirty="0" smtClean="0"/>
              <a:t>Here are the partners:</a:t>
            </a:r>
          </a:p>
          <a:p>
            <a:pPr algn="ctr"/>
            <a:r>
              <a:rPr lang="en-US" sz="3000" dirty="0" smtClean="0"/>
              <a:t>Essay 1 (</a:t>
            </a:r>
            <a:r>
              <a:rPr lang="en-US" sz="3000" dirty="0" err="1" smtClean="0"/>
              <a:t>p</a:t>
            </a:r>
            <a:r>
              <a:rPr lang="en-US" sz="3000" dirty="0" smtClean="0"/>
              <a:t>. 194-196)</a:t>
            </a:r>
          </a:p>
          <a:p>
            <a:pPr algn="ctr"/>
            <a:r>
              <a:rPr lang="en-US" sz="2000" dirty="0" err="1" smtClean="0"/>
              <a:t>Isella</a:t>
            </a:r>
            <a:r>
              <a:rPr lang="en-US" sz="2000" dirty="0" smtClean="0"/>
              <a:t>, Steven, Amber</a:t>
            </a:r>
          </a:p>
          <a:p>
            <a:pPr algn="ctr"/>
            <a:r>
              <a:rPr lang="en-US" sz="3000" dirty="0" smtClean="0"/>
              <a:t>Essay 2 (</a:t>
            </a:r>
            <a:r>
              <a:rPr lang="en-US" sz="3000" dirty="0" err="1" smtClean="0"/>
              <a:t>p</a:t>
            </a:r>
            <a:r>
              <a:rPr lang="en-US" sz="3000" dirty="0" smtClean="0"/>
              <a:t>. 197-199)</a:t>
            </a:r>
          </a:p>
          <a:p>
            <a:pPr algn="ctr"/>
            <a:r>
              <a:rPr lang="en-US" sz="2000" dirty="0" err="1" smtClean="0"/>
              <a:t>Ahsten</a:t>
            </a:r>
            <a:r>
              <a:rPr lang="en-US" sz="2000" dirty="0" smtClean="0"/>
              <a:t>, Jorge, Nick</a:t>
            </a:r>
          </a:p>
          <a:p>
            <a:pPr algn="ctr"/>
            <a:r>
              <a:rPr lang="en-US" sz="3000" dirty="0" smtClean="0"/>
              <a:t>Essay 3 (</a:t>
            </a:r>
            <a:r>
              <a:rPr lang="en-US" sz="3000" dirty="0" err="1" smtClean="0"/>
              <a:t>p</a:t>
            </a:r>
            <a:r>
              <a:rPr lang="en-US" sz="3000" dirty="0" smtClean="0"/>
              <a:t>. 200-201)</a:t>
            </a:r>
          </a:p>
          <a:p>
            <a:pPr algn="ctr"/>
            <a:r>
              <a:rPr lang="en-US" sz="2000" dirty="0" smtClean="0"/>
              <a:t>Thomas, </a:t>
            </a:r>
            <a:r>
              <a:rPr lang="en-US" sz="2000" dirty="0" err="1" smtClean="0"/>
              <a:t>Uriel</a:t>
            </a:r>
            <a:r>
              <a:rPr lang="en-US" sz="2000" dirty="0" smtClean="0"/>
              <a:t>, Brittany</a:t>
            </a:r>
          </a:p>
          <a:p>
            <a:pPr algn="ctr"/>
            <a:r>
              <a:rPr lang="en-US" sz="3000" dirty="0" smtClean="0"/>
              <a:t>Essay 4 (</a:t>
            </a:r>
            <a:r>
              <a:rPr lang="en-US" sz="3000" dirty="0" err="1" smtClean="0"/>
              <a:t>p</a:t>
            </a:r>
            <a:r>
              <a:rPr lang="en-US" sz="3000" dirty="0" smtClean="0"/>
              <a:t>. 202-203)</a:t>
            </a:r>
          </a:p>
          <a:p>
            <a:pPr algn="ctr"/>
            <a:r>
              <a:rPr lang="en-US" sz="2000" dirty="0" smtClean="0"/>
              <a:t>Antonio, Federico, </a:t>
            </a:r>
            <a:r>
              <a:rPr lang="en-US" sz="2000" dirty="0" err="1" smtClean="0"/>
              <a:t>Aliyah</a:t>
            </a:r>
            <a:endParaRPr lang="en-US" sz="2000" dirty="0" smtClean="0"/>
          </a:p>
          <a:p>
            <a:pPr algn="ctr"/>
            <a:r>
              <a:rPr lang="en-US" sz="3000" dirty="0" smtClean="0"/>
              <a:t>Essay 5 (</a:t>
            </a:r>
            <a:r>
              <a:rPr lang="en-US" sz="3000" dirty="0" err="1" smtClean="0"/>
              <a:t>p</a:t>
            </a:r>
            <a:r>
              <a:rPr lang="en-US" sz="3000" dirty="0" smtClean="0"/>
              <a:t>. 204-205)</a:t>
            </a:r>
          </a:p>
          <a:p>
            <a:pPr algn="ctr"/>
            <a:r>
              <a:rPr lang="en-US" sz="2000" dirty="0" smtClean="0"/>
              <a:t>Monika, Brenda, Cristian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8600" y="1704201"/>
            <a:ext cx="35814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On </a:t>
            </a:r>
            <a:r>
              <a:rPr lang="en-US" sz="4000" dirty="0" err="1" smtClean="0"/>
              <a:t>p</a:t>
            </a:r>
            <a:r>
              <a:rPr lang="en-US" sz="4000" dirty="0" smtClean="0"/>
              <a:t>. </a:t>
            </a:r>
            <a:r>
              <a:rPr lang="en-US" sz="4000" b="1" dirty="0" smtClean="0"/>
              <a:t>224</a:t>
            </a:r>
            <a:r>
              <a:rPr lang="en-US" sz="4000" dirty="0" smtClean="0"/>
              <a:t>, in the following groups read </a:t>
            </a:r>
            <a:r>
              <a:rPr lang="en-US" sz="4000" i="1" dirty="0" err="1" smtClean="0"/>
              <a:t>Abuelito</a:t>
            </a:r>
            <a:r>
              <a:rPr lang="en-US" sz="4000" i="1" dirty="0" smtClean="0"/>
              <a:t> Who</a:t>
            </a:r>
          </a:p>
          <a:p>
            <a:pPr algn="ctr"/>
            <a:r>
              <a:rPr lang="en-US" sz="3000" i="1" dirty="0" smtClean="0"/>
              <a:t> </a:t>
            </a:r>
            <a:r>
              <a:rPr lang="en-US" sz="3000" dirty="0" smtClean="0">
                <a:solidFill>
                  <a:srgbClr val="FF0000"/>
                </a:solidFill>
              </a:rPr>
              <a:t>Identify Figurative Language</a:t>
            </a:r>
          </a:p>
          <a:p>
            <a:pPr algn="ctr"/>
            <a:endParaRPr lang="en-US" sz="4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10207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Pair-Read </a:t>
            </a:r>
            <a:r>
              <a:rPr lang="en-US" sz="3200" i="1" dirty="0" err="1" smtClean="0"/>
              <a:t>Abuelito</a:t>
            </a:r>
            <a:r>
              <a:rPr lang="en-US" sz="3200" i="1" dirty="0" smtClean="0"/>
              <a:t> Who</a:t>
            </a:r>
            <a:r>
              <a:rPr lang="en-US" sz="3200" dirty="0" smtClean="0"/>
              <a:t> by Sandra Cisneros: Identify Figurative Language (10 min)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31800" y="9906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an </a:t>
            </a:r>
            <a:r>
              <a:rPr lang="en-US" b="1" dirty="0" smtClean="0"/>
              <a:t>ode</a:t>
            </a:r>
            <a:r>
              <a:rPr lang="en-US" dirty="0" smtClean="0"/>
              <a:t> for it’s figurative language by reading, discussing, and notating the text</a:t>
            </a:r>
          </a:p>
          <a:p>
            <a:pPr marL="1088136" lvl="2" indent="-457200"/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4495800" y="1690330"/>
            <a:ext cx="4433652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 smtClean="0"/>
              <a:t>Block 3</a:t>
            </a:r>
          </a:p>
          <a:p>
            <a:pPr algn="ctr"/>
            <a:r>
              <a:rPr lang="en-US" sz="3000" dirty="0" smtClean="0"/>
              <a:t>Here are the partners:</a:t>
            </a:r>
          </a:p>
          <a:p>
            <a:pPr algn="ctr"/>
            <a:r>
              <a:rPr lang="en-US" sz="3000" dirty="0" smtClean="0"/>
              <a:t>Essay 1 (</a:t>
            </a:r>
            <a:r>
              <a:rPr lang="en-US" sz="3000" dirty="0" err="1" smtClean="0"/>
              <a:t>p</a:t>
            </a:r>
            <a:r>
              <a:rPr lang="en-US" sz="3000" dirty="0" smtClean="0"/>
              <a:t>. 194-196)</a:t>
            </a:r>
          </a:p>
          <a:p>
            <a:pPr algn="ctr"/>
            <a:r>
              <a:rPr lang="en-US" sz="2000" dirty="0" smtClean="0"/>
              <a:t>Jose, Jazzy, </a:t>
            </a:r>
            <a:r>
              <a:rPr lang="en-US" sz="2000" dirty="0" err="1" smtClean="0"/>
              <a:t>Glendi</a:t>
            </a:r>
            <a:endParaRPr lang="en-US" sz="2000" dirty="0" smtClean="0"/>
          </a:p>
          <a:p>
            <a:pPr algn="ctr"/>
            <a:r>
              <a:rPr lang="en-US" sz="3000" dirty="0" smtClean="0"/>
              <a:t>Essay 2 (</a:t>
            </a:r>
            <a:r>
              <a:rPr lang="en-US" sz="3000" dirty="0" err="1" smtClean="0"/>
              <a:t>p</a:t>
            </a:r>
            <a:r>
              <a:rPr lang="en-US" sz="3000" dirty="0" smtClean="0"/>
              <a:t>. 197-199)</a:t>
            </a:r>
          </a:p>
          <a:p>
            <a:pPr algn="ctr"/>
            <a:r>
              <a:rPr lang="en-US" sz="2000" dirty="0" smtClean="0"/>
              <a:t>Bianca, Michelle, </a:t>
            </a:r>
            <a:r>
              <a:rPr lang="en-US" sz="2000" dirty="0" err="1" smtClean="0"/>
              <a:t>Jakeela</a:t>
            </a:r>
            <a:endParaRPr lang="en-US" sz="2000" dirty="0" smtClean="0"/>
          </a:p>
          <a:p>
            <a:pPr algn="ctr"/>
            <a:r>
              <a:rPr lang="en-US" sz="3000" dirty="0" smtClean="0"/>
              <a:t>Essay 3 (</a:t>
            </a:r>
            <a:r>
              <a:rPr lang="en-US" sz="3000" dirty="0" err="1" smtClean="0"/>
              <a:t>p</a:t>
            </a:r>
            <a:r>
              <a:rPr lang="en-US" sz="3000" dirty="0" smtClean="0"/>
              <a:t>. 200-201)</a:t>
            </a:r>
          </a:p>
          <a:p>
            <a:pPr algn="ctr"/>
            <a:r>
              <a:rPr lang="en-US" sz="2000" dirty="0" err="1" smtClean="0"/>
              <a:t>Illycia</a:t>
            </a:r>
            <a:r>
              <a:rPr lang="en-US" sz="2000" dirty="0" smtClean="0"/>
              <a:t>, Samuel, Adrianne</a:t>
            </a:r>
          </a:p>
          <a:p>
            <a:pPr algn="ctr"/>
            <a:r>
              <a:rPr lang="en-US" sz="3000" dirty="0" smtClean="0"/>
              <a:t>Essay 4 (</a:t>
            </a:r>
            <a:r>
              <a:rPr lang="en-US" sz="3000" dirty="0" err="1" smtClean="0"/>
              <a:t>p</a:t>
            </a:r>
            <a:r>
              <a:rPr lang="en-US" sz="3000" dirty="0" smtClean="0"/>
              <a:t>. 202-203)</a:t>
            </a:r>
          </a:p>
          <a:p>
            <a:pPr algn="ctr"/>
            <a:r>
              <a:rPr lang="en-US" sz="2000" dirty="0" smtClean="0"/>
              <a:t>Greg, Alexander</a:t>
            </a:r>
          </a:p>
          <a:p>
            <a:pPr algn="ctr"/>
            <a:r>
              <a:rPr lang="en-US" sz="3000" dirty="0" smtClean="0"/>
              <a:t>Essay 5 (</a:t>
            </a:r>
            <a:r>
              <a:rPr lang="en-US" sz="3000" dirty="0" err="1" smtClean="0"/>
              <a:t>p</a:t>
            </a:r>
            <a:r>
              <a:rPr lang="en-US" sz="3000" dirty="0" smtClean="0"/>
              <a:t>. 204-205)</a:t>
            </a:r>
          </a:p>
          <a:p>
            <a:pPr algn="ctr"/>
            <a:r>
              <a:rPr lang="en-US" sz="2000" dirty="0" smtClean="0"/>
              <a:t>Savannah, Troy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600" y="1704201"/>
            <a:ext cx="3581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On </a:t>
            </a:r>
            <a:r>
              <a:rPr lang="en-US" sz="3000" dirty="0" err="1" smtClean="0"/>
              <a:t>p</a:t>
            </a:r>
            <a:r>
              <a:rPr lang="en-US" sz="3000" dirty="0" smtClean="0"/>
              <a:t>. </a:t>
            </a:r>
            <a:r>
              <a:rPr lang="en-US" sz="3000" b="1" dirty="0" smtClean="0"/>
              <a:t>224</a:t>
            </a:r>
            <a:r>
              <a:rPr lang="en-US" sz="3000" dirty="0" smtClean="0"/>
              <a:t>, in the following groups read </a:t>
            </a:r>
            <a:r>
              <a:rPr lang="en-US" sz="3000" i="1" dirty="0" err="1" smtClean="0"/>
              <a:t>Abuelito</a:t>
            </a:r>
            <a:r>
              <a:rPr lang="en-US" sz="3000" i="1" dirty="0" smtClean="0"/>
              <a:t> Who</a:t>
            </a:r>
          </a:p>
          <a:p>
            <a:pPr algn="ctr"/>
            <a:endParaRPr lang="en-US" sz="3000" i="1" dirty="0" smtClean="0"/>
          </a:p>
          <a:p>
            <a:pPr algn="ctr"/>
            <a:r>
              <a:rPr lang="en-US" sz="3000" dirty="0" smtClean="0">
                <a:solidFill>
                  <a:srgbClr val="FF0000"/>
                </a:solidFill>
              </a:rPr>
              <a:t>Identify Figurative Language</a:t>
            </a:r>
            <a:endParaRPr lang="en-US" sz="3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10207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Group-Read </a:t>
            </a:r>
            <a:r>
              <a:rPr lang="en-US" sz="3200" i="1" dirty="0" smtClean="0"/>
              <a:t>Ode to My Socks</a:t>
            </a:r>
            <a:r>
              <a:rPr lang="en-US" sz="3200" dirty="0" smtClean="0"/>
              <a:t> by Pablo Neruda: Identify Figurative Language (10 min)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31800" y="9906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an </a:t>
            </a:r>
            <a:r>
              <a:rPr lang="en-US" b="1" dirty="0" smtClean="0"/>
              <a:t>ode</a:t>
            </a:r>
            <a:r>
              <a:rPr lang="en-US" dirty="0" smtClean="0"/>
              <a:t> for it’s figurative language by reading, discussing, and notating the text</a:t>
            </a:r>
          </a:p>
          <a:p>
            <a:pPr marL="1088136" lvl="2" indent="-457200"/>
            <a:endParaRPr lang="en-US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50999"/>
            <a:ext cx="5257800" cy="247010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200" y="3860800"/>
            <a:ext cx="3289300" cy="246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Discuss </a:t>
            </a:r>
            <a:r>
              <a:rPr lang="en-US" sz="3200" i="1" dirty="0" err="1" smtClean="0"/>
              <a:t>Abuelito</a:t>
            </a:r>
            <a:r>
              <a:rPr lang="en-US" sz="3200" i="1" dirty="0" smtClean="0"/>
              <a:t> Who </a:t>
            </a:r>
            <a:r>
              <a:rPr lang="en-US" sz="3200" dirty="0" smtClean="0"/>
              <a:t>(5 min)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31800" y="6096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an </a:t>
            </a:r>
            <a:r>
              <a:rPr lang="en-US" b="1" dirty="0" smtClean="0"/>
              <a:t>ode</a:t>
            </a:r>
            <a:r>
              <a:rPr lang="en-US" dirty="0" smtClean="0"/>
              <a:t> for it’s figurative language by reading, discussing, and notating the text</a:t>
            </a:r>
          </a:p>
          <a:p>
            <a:pPr marL="1088136" lvl="2" indent="-457200"/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8400" y="1219200"/>
            <a:ext cx="4597400" cy="55580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Write an Ode (15 min)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31800" y="6096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an </a:t>
            </a:r>
            <a:r>
              <a:rPr lang="en-US" b="1" dirty="0" smtClean="0"/>
              <a:t>ode</a:t>
            </a:r>
            <a:r>
              <a:rPr lang="en-US" dirty="0" smtClean="0"/>
              <a:t> for it’s figurative language by reading, discussing, and notating the text</a:t>
            </a:r>
          </a:p>
          <a:p>
            <a:pPr marL="1088136" lvl="2" indent="-457200"/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6200" y="2492514"/>
            <a:ext cx="3352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An </a:t>
            </a:r>
            <a:r>
              <a:rPr lang="en-US" sz="4000" b="1" dirty="0" smtClean="0">
                <a:solidFill>
                  <a:srgbClr val="FF0000"/>
                </a:solidFill>
              </a:rPr>
              <a:t>Ode</a:t>
            </a:r>
            <a:r>
              <a:rPr lang="en-US" sz="4000" b="1" dirty="0" smtClean="0"/>
              <a:t>: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3405664"/>
            <a:ext cx="3352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A poem celebrating a person, event, or thing</a:t>
            </a:r>
            <a:endParaRPr lang="en-US" sz="4000" dirty="0"/>
          </a:p>
        </p:txBody>
      </p:sp>
      <p:sp>
        <p:nvSpPr>
          <p:cNvPr id="7" name="Rectangle 6"/>
          <p:cNvSpPr/>
          <p:nvPr/>
        </p:nvSpPr>
        <p:spPr>
          <a:xfrm>
            <a:off x="4267200" y="1149489"/>
            <a:ext cx="437823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/>
              <a:t>Now it’s your turn to write an ode!</a:t>
            </a:r>
          </a:p>
          <a:p>
            <a:endParaRPr lang="en-US" sz="3000" dirty="0" smtClean="0"/>
          </a:p>
          <a:p>
            <a:r>
              <a:rPr lang="en-US" sz="3000" dirty="0" smtClean="0"/>
              <a:t>This is one </a:t>
            </a:r>
            <a:r>
              <a:rPr lang="en-US" sz="3000" b="1" dirty="0" smtClean="0"/>
              <a:t>form </a:t>
            </a:r>
            <a:r>
              <a:rPr lang="en-US" sz="3000" dirty="0" smtClean="0"/>
              <a:t>of poem that you</a:t>
            </a:r>
          </a:p>
          <a:p>
            <a:endParaRPr lang="en-US" sz="3000" dirty="0" smtClean="0"/>
          </a:p>
          <a:p>
            <a:r>
              <a:rPr lang="en-US" sz="3000" u="sng" dirty="0" smtClean="0"/>
              <a:t>MUST INCLUDE IN YOUR FINAL POETRY-ANTHOLOGY</a:t>
            </a:r>
            <a:endParaRPr lang="en-US" sz="3000" dirty="0" smtClean="0"/>
          </a:p>
          <a:p>
            <a:endParaRPr lang="en-US" sz="3000" u="sng" dirty="0" smtClean="0"/>
          </a:p>
          <a:p>
            <a:r>
              <a:rPr lang="en-US" sz="3000" dirty="0" smtClean="0"/>
              <a:t>So please use this time wisely </a:t>
            </a:r>
            <a:r>
              <a:rPr lang="en-US" sz="3000" dirty="0" err="1" smtClean="0">
                <a:sym typeface="Wingdings"/>
              </a:rPr>
              <a:t>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0" y="33528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  <a:endParaRPr kumimoji="0" lang="en-US" sz="8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Reading, discussing, and notating the text</a:t>
            </a: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Emulating an ode we read in class</a:t>
            </a: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143000"/>
            <a:ext cx="9220200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Analyze an </a:t>
            </a:r>
            <a:r>
              <a:rPr lang="en-US" sz="2600" b="1" dirty="0" smtClean="0"/>
              <a:t>ode</a:t>
            </a:r>
            <a:r>
              <a:rPr lang="en-US" sz="2600" dirty="0" smtClean="0"/>
              <a:t> for it’s figurative language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Write an </a:t>
            </a:r>
            <a:r>
              <a:rPr lang="en-US" sz="2600" b="1" dirty="0" smtClean="0"/>
              <a:t>ode</a:t>
            </a:r>
            <a:r>
              <a:rPr lang="en-US" sz="2600" dirty="0" smtClean="0"/>
              <a:t> containing figurative language</a:t>
            </a:r>
            <a:endParaRPr lang="en-US" sz="2600" b="1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(3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0" y="2895600"/>
            <a:ext cx="6096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ctr"/>
            <a:r>
              <a:rPr lang="en-US" sz="5000" dirty="0" smtClean="0"/>
              <a:t>What is an </a:t>
            </a:r>
            <a:r>
              <a:rPr lang="en-US" sz="5000" b="1" dirty="0" smtClean="0"/>
              <a:t>ode</a:t>
            </a:r>
            <a:r>
              <a:rPr lang="en-US" sz="5000" dirty="0" smtClean="0"/>
              <a:t>?</a:t>
            </a:r>
            <a:endParaRPr lang="en-US" sz="5000" i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1485543"/>
            <a:ext cx="73152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Who in your life do you think is worthy of celebrating?</a:t>
            </a:r>
            <a:endParaRPr lang="en-US" sz="5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 smtClean="0"/>
              <a:t>Odes to Someone Special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3.11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 fontScale="92500" lnSpcReduction="2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What is an Ode?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Group-Read </a:t>
            </a:r>
            <a:r>
              <a:rPr lang="en-US" i="1" dirty="0" smtClean="0"/>
              <a:t>Ode to My Socks</a:t>
            </a:r>
            <a:r>
              <a:rPr lang="en-US" dirty="0" smtClean="0"/>
              <a:t> by Pablo Neruda: Identify Figurative Language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Discuss </a:t>
            </a:r>
            <a:r>
              <a:rPr lang="en-US" i="1" dirty="0" smtClean="0"/>
              <a:t>Ode to My Socks </a:t>
            </a:r>
            <a:r>
              <a:rPr lang="en-US" dirty="0" smtClean="0"/>
              <a:t>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Group-Read </a:t>
            </a:r>
            <a:r>
              <a:rPr lang="en-US" i="1" dirty="0" err="1" smtClean="0"/>
              <a:t>Abuelito</a:t>
            </a:r>
            <a:r>
              <a:rPr lang="en-US" i="1" dirty="0" smtClean="0"/>
              <a:t> Who</a:t>
            </a:r>
            <a:r>
              <a:rPr lang="en-US" dirty="0" smtClean="0"/>
              <a:t> by Sandra Cisneros: Identify Figurative Language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Discuss </a:t>
            </a:r>
            <a:r>
              <a:rPr lang="en-US" i="1" dirty="0" err="1" smtClean="0"/>
              <a:t>Abuelito</a:t>
            </a:r>
            <a:r>
              <a:rPr lang="en-US" i="1" dirty="0" smtClean="0"/>
              <a:t> Who </a:t>
            </a:r>
            <a:r>
              <a:rPr lang="en-US" dirty="0" smtClean="0"/>
              <a:t>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Write an Ode (15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352800"/>
            <a:ext cx="9144000" cy="3505200"/>
          </a:xfrm>
        </p:spPr>
        <p:txBody>
          <a:bodyPr>
            <a:normAutofit fontScale="400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Reading, discussing, and notating the text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Emulating an ode we read in class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endParaRPr lang="en-US" sz="8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0"/>
            <a:ext cx="9220200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Analyze an </a:t>
            </a:r>
            <a:r>
              <a:rPr lang="en-US" sz="2600" b="1" dirty="0" smtClean="0"/>
              <a:t>ode</a:t>
            </a:r>
            <a:r>
              <a:rPr lang="en-US" sz="2600" dirty="0" smtClean="0"/>
              <a:t> for it’s figurative language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Write an </a:t>
            </a:r>
            <a:r>
              <a:rPr lang="en-US" sz="2600" b="1" dirty="0" smtClean="0"/>
              <a:t>ode</a:t>
            </a:r>
            <a:r>
              <a:rPr lang="en-US" sz="2600" dirty="0" smtClean="0"/>
              <a:t> containing figurative language</a:t>
            </a:r>
            <a:endParaRPr lang="en-US" sz="2600" b="1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What is an Ode? (1 min)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31800" y="6096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an </a:t>
            </a:r>
            <a:r>
              <a:rPr lang="en-US" b="1" dirty="0" smtClean="0"/>
              <a:t>ode</a:t>
            </a:r>
            <a:r>
              <a:rPr lang="en-US" dirty="0" smtClean="0"/>
              <a:t> for it’s figurative language by reading, discussing, and notating the text</a:t>
            </a:r>
          </a:p>
          <a:p>
            <a:pPr marL="1088136" lvl="2" indent="-457200"/>
            <a:endParaRPr lang="en-US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2590800" y="1704201"/>
            <a:ext cx="3352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What is an </a:t>
            </a:r>
            <a:r>
              <a:rPr lang="en-US" sz="4000" b="1" dirty="0" smtClean="0">
                <a:solidFill>
                  <a:srgbClr val="FF0000"/>
                </a:solidFill>
              </a:rPr>
              <a:t>Ode</a:t>
            </a:r>
            <a:r>
              <a:rPr lang="en-US" sz="4000" dirty="0" smtClean="0"/>
              <a:t>?</a:t>
            </a:r>
            <a:endParaRPr lang="en-US" sz="4000" dirty="0"/>
          </a:p>
        </p:txBody>
      </p:sp>
      <p:sp>
        <p:nvSpPr>
          <p:cNvPr id="18" name="TextBox 17"/>
          <p:cNvSpPr txBox="1"/>
          <p:nvPr/>
        </p:nvSpPr>
        <p:spPr>
          <a:xfrm>
            <a:off x="2743200" y="3405664"/>
            <a:ext cx="3352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A poem celebrating a person, event, or thing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10207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Group-Read </a:t>
            </a:r>
            <a:r>
              <a:rPr lang="en-US" sz="3200" i="1" dirty="0" smtClean="0"/>
              <a:t>Ode to My Socks</a:t>
            </a:r>
            <a:r>
              <a:rPr lang="en-US" sz="3200" dirty="0" smtClean="0"/>
              <a:t> by Pablo Neruda: Identify Figurative Language (10 min)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31800" y="9906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an </a:t>
            </a:r>
            <a:r>
              <a:rPr lang="en-US" b="1" dirty="0" smtClean="0"/>
              <a:t>ode</a:t>
            </a:r>
            <a:r>
              <a:rPr lang="en-US" dirty="0" smtClean="0"/>
              <a:t> for it’s figurative language by reading, discussing, and notating the text</a:t>
            </a:r>
          </a:p>
          <a:p>
            <a:pPr marL="1088136" lvl="2" indent="-457200"/>
            <a:endParaRPr lang="en-US" dirty="0" smtClean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1752600"/>
            <a:ext cx="5588000" cy="2667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800" y="2667000"/>
            <a:ext cx="2590800" cy="39308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10207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Group-Read </a:t>
            </a:r>
            <a:r>
              <a:rPr lang="en-US" sz="3200" i="1" dirty="0" smtClean="0"/>
              <a:t>Ode to My Socks</a:t>
            </a:r>
            <a:r>
              <a:rPr lang="en-US" sz="3200" dirty="0" smtClean="0"/>
              <a:t> by Pablo Neruda: Identify Figurative Language (10 min)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31800" y="9906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an </a:t>
            </a:r>
            <a:r>
              <a:rPr lang="en-US" b="1" dirty="0" smtClean="0"/>
              <a:t>ode</a:t>
            </a:r>
            <a:r>
              <a:rPr lang="en-US" dirty="0" smtClean="0"/>
              <a:t> for it’s figurative language by reading, discussing, and notating the text</a:t>
            </a:r>
          </a:p>
          <a:p>
            <a:pPr marL="1088136" lvl="2" indent="-457200"/>
            <a:endParaRPr lang="en-US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228600" y="1704201"/>
            <a:ext cx="35814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On </a:t>
            </a:r>
            <a:r>
              <a:rPr lang="en-US" sz="4000" dirty="0" err="1" smtClean="0"/>
              <a:t>p</a:t>
            </a:r>
            <a:r>
              <a:rPr lang="en-US" sz="4000" dirty="0" smtClean="0"/>
              <a:t>. </a:t>
            </a:r>
            <a:r>
              <a:rPr lang="en-US" sz="4000" b="1" dirty="0" smtClean="0"/>
              <a:t>222</a:t>
            </a:r>
            <a:r>
              <a:rPr lang="en-US" sz="4000" dirty="0" smtClean="0"/>
              <a:t>, in the following groups read </a:t>
            </a:r>
            <a:r>
              <a:rPr lang="en-US" sz="4000" i="1" dirty="0" smtClean="0"/>
              <a:t>Ode to My Socks</a:t>
            </a:r>
          </a:p>
          <a:p>
            <a:pPr algn="ctr"/>
            <a:r>
              <a:rPr lang="en-US" sz="3000" dirty="0" smtClean="0">
                <a:solidFill>
                  <a:srgbClr val="FF0000"/>
                </a:solidFill>
              </a:rPr>
              <a:t>Identify Figurative Language</a:t>
            </a:r>
          </a:p>
          <a:p>
            <a:pPr algn="ctr"/>
            <a:endParaRPr lang="en-US" sz="4000" dirty="0"/>
          </a:p>
        </p:txBody>
      </p:sp>
      <p:sp>
        <p:nvSpPr>
          <p:cNvPr id="10" name="Rectangle 9"/>
          <p:cNvSpPr/>
          <p:nvPr/>
        </p:nvSpPr>
        <p:spPr>
          <a:xfrm>
            <a:off x="4495800" y="1537930"/>
            <a:ext cx="4433652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 smtClean="0"/>
              <a:t>Block 2</a:t>
            </a:r>
          </a:p>
          <a:p>
            <a:pPr algn="ctr"/>
            <a:r>
              <a:rPr lang="en-US" sz="3000" dirty="0" smtClean="0"/>
              <a:t>Here are the partners:</a:t>
            </a:r>
          </a:p>
          <a:p>
            <a:pPr algn="ctr"/>
            <a:r>
              <a:rPr lang="en-US" sz="3000" dirty="0" smtClean="0"/>
              <a:t>Essay 1 (</a:t>
            </a:r>
            <a:r>
              <a:rPr lang="en-US" sz="3000" dirty="0" err="1" smtClean="0"/>
              <a:t>p</a:t>
            </a:r>
            <a:r>
              <a:rPr lang="en-US" sz="3000" dirty="0" smtClean="0"/>
              <a:t>. 194-196)</a:t>
            </a:r>
          </a:p>
          <a:p>
            <a:pPr algn="ctr"/>
            <a:r>
              <a:rPr lang="en-US" sz="2000" dirty="0" err="1" smtClean="0"/>
              <a:t>Isella</a:t>
            </a:r>
            <a:r>
              <a:rPr lang="en-US" sz="2000" dirty="0" smtClean="0"/>
              <a:t>, Steven, Amber</a:t>
            </a:r>
          </a:p>
          <a:p>
            <a:pPr algn="ctr"/>
            <a:r>
              <a:rPr lang="en-US" sz="3000" dirty="0" smtClean="0"/>
              <a:t>Essay 2 (</a:t>
            </a:r>
            <a:r>
              <a:rPr lang="en-US" sz="3000" dirty="0" err="1" smtClean="0"/>
              <a:t>p</a:t>
            </a:r>
            <a:r>
              <a:rPr lang="en-US" sz="3000" dirty="0" smtClean="0"/>
              <a:t>. 197-199)</a:t>
            </a:r>
          </a:p>
          <a:p>
            <a:pPr algn="ctr"/>
            <a:r>
              <a:rPr lang="en-US" sz="2000" dirty="0" err="1" smtClean="0"/>
              <a:t>Ahsten</a:t>
            </a:r>
            <a:r>
              <a:rPr lang="en-US" sz="2000" dirty="0" smtClean="0"/>
              <a:t>, Jorge, Nick</a:t>
            </a:r>
          </a:p>
          <a:p>
            <a:pPr algn="ctr"/>
            <a:r>
              <a:rPr lang="en-US" sz="3000" dirty="0" smtClean="0"/>
              <a:t>Essay 3 (</a:t>
            </a:r>
            <a:r>
              <a:rPr lang="en-US" sz="3000" dirty="0" err="1" smtClean="0"/>
              <a:t>p</a:t>
            </a:r>
            <a:r>
              <a:rPr lang="en-US" sz="3000" dirty="0" smtClean="0"/>
              <a:t>. 200-201)</a:t>
            </a:r>
          </a:p>
          <a:p>
            <a:pPr algn="ctr"/>
            <a:r>
              <a:rPr lang="en-US" sz="2000" dirty="0" smtClean="0"/>
              <a:t>Thomas, </a:t>
            </a:r>
            <a:r>
              <a:rPr lang="en-US" sz="2000" dirty="0" err="1" smtClean="0"/>
              <a:t>Uriel</a:t>
            </a:r>
            <a:r>
              <a:rPr lang="en-US" sz="2000" dirty="0" smtClean="0"/>
              <a:t>, Brittany</a:t>
            </a:r>
          </a:p>
          <a:p>
            <a:pPr algn="ctr"/>
            <a:r>
              <a:rPr lang="en-US" sz="3000" dirty="0" smtClean="0"/>
              <a:t>Essay 4 (</a:t>
            </a:r>
            <a:r>
              <a:rPr lang="en-US" sz="3000" dirty="0" err="1" smtClean="0"/>
              <a:t>p</a:t>
            </a:r>
            <a:r>
              <a:rPr lang="en-US" sz="3000" dirty="0" smtClean="0"/>
              <a:t>. 202-203)</a:t>
            </a:r>
          </a:p>
          <a:p>
            <a:pPr algn="ctr"/>
            <a:r>
              <a:rPr lang="en-US" sz="2000" dirty="0" smtClean="0"/>
              <a:t>Antonio, Federico, </a:t>
            </a:r>
            <a:r>
              <a:rPr lang="en-US" sz="2000" dirty="0" err="1" smtClean="0"/>
              <a:t>Aliyah</a:t>
            </a:r>
            <a:endParaRPr lang="en-US" sz="2000" dirty="0" smtClean="0"/>
          </a:p>
          <a:p>
            <a:pPr algn="ctr"/>
            <a:r>
              <a:rPr lang="en-US" sz="3000" dirty="0" smtClean="0"/>
              <a:t>Essay 5 (</a:t>
            </a:r>
            <a:r>
              <a:rPr lang="en-US" sz="3000" dirty="0" err="1" smtClean="0"/>
              <a:t>p</a:t>
            </a:r>
            <a:r>
              <a:rPr lang="en-US" sz="3000" dirty="0" smtClean="0"/>
              <a:t>. 204-205)</a:t>
            </a:r>
          </a:p>
          <a:p>
            <a:pPr algn="ctr"/>
            <a:r>
              <a:rPr lang="en-US" sz="2000" dirty="0" smtClean="0"/>
              <a:t>Monika, Brenda, Cristian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10207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Group-Read </a:t>
            </a:r>
            <a:r>
              <a:rPr lang="en-US" sz="3200" i="1" dirty="0" smtClean="0"/>
              <a:t>Ode to My Socks</a:t>
            </a:r>
            <a:r>
              <a:rPr lang="en-US" sz="3200" dirty="0" smtClean="0"/>
              <a:t> by Pablo Neruda: Identify Figurative Language (10 min)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31800" y="9906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an </a:t>
            </a:r>
            <a:r>
              <a:rPr lang="en-US" b="1" dirty="0" smtClean="0"/>
              <a:t>ode</a:t>
            </a:r>
            <a:r>
              <a:rPr lang="en-US" dirty="0" smtClean="0"/>
              <a:t> for it’s figurative language by reading, discussing, and notating the text</a:t>
            </a:r>
          </a:p>
          <a:p>
            <a:pPr marL="1088136" lvl="2" indent="-457200"/>
            <a:endParaRPr lang="en-US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228600" y="1704201"/>
            <a:ext cx="35814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On </a:t>
            </a:r>
            <a:r>
              <a:rPr lang="en-US" sz="4000" dirty="0" err="1" smtClean="0"/>
              <a:t>p</a:t>
            </a:r>
            <a:r>
              <a:rPr lang="en-US" sz="4000" dirty="0" smtClean="0"/>
              <a:t>. </a:t>
            </a:r>
            <a:r>
              <a:rPr lang="en-US" sz="4000" b="1" dirty="0" smtClean="0"/>
              <a:t>222</a:t>
            </a:r>
            <a:r>
              <a:rPr lang="en-US" sz="4000" dirty="0" smtClean="0"/>
              <a:t>, in the following groups read </a:t>
            </a:r>
            <a:r>
              <a:rPr lang="en-US" sz="4000" i="1" dirty="0" smtClean="0"/>
              <a:t>Ode to My Socks</a:t>
            </a:r>
          </a:p>
          <a:p>
            <a:pPr algn="ctr"/>
            <a:r>
              <a:rPr lang="en-US" sz="3000" dirty="0" smtClean="0">
                <a:solidFill>
                  <a:srgbClr val="FF0000"/>
                </a:solidFill>
              </a:rPr>
              <a:t>Identify Figurative Language</a:t>
            </a:r>
          </a:p>
          <a:p>
            <a:pPr algn="ctr"/>
            <a:endParaRPr lang="en-US" sz="4000" dirty="0"/>
          </a:p>
        </p:txBody>
      </p:sp>
      <p:sp>
        <p:nvSpPr>
          <p:cNvPr id="7" name="Rectangle 6"/>
          <p:cNvSpPr/>
          <p:nvPr/>
        </p:nvSpPr>
        <p:spPr>
          <a:xfrm>
            <a:off x="4495800" y="1690330"/>
            <a:ext cx="4433652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 smtClean="0"/>
              <a:t>Block 3</a:t>
            </a:r>
          </a:p>
          <a:p>
            <a:pPr algn="ctr"/>
            <a:r>
              <a:rPr lang="en-US" sz="3000" dirty="0" smtClean="0"/>
              <a:t>Here are the partners:</a:t>
            </a:r>
          </a:p>
          <a:p>
            <a:pPr algn="ctr"/>
            <a:r>
              <a:rPr lang="en-US" sz="3000" dirty="0" smtClean="0"/>
              <a:t>Essay 1 (</a:t>
            </a:r>
            <a:r>
              <a:rPr lang="en-US" sz="3000" dirty="0" err="1" smtClean="0"/>
              <a:t>p</a:t>
            </a:r>
            <a:r>
              <a:rPr lang="en-US" sz="3000" dirty="0" smtClean="0"/>
              <a:t>. 194-196)</a:t>
            </a:r>
          </a:p>
          <a:p>
            <a:pPr algn="ctr"/>
            <a:r>
              <a:rPr lang="en-US" sz="2000" dirty="0" smtClean="0"/>
              <a:t>Jose, Jazzy, </a:t>
            </a:r>
            <a:r>
              <a:rPr lang="en-US" sz="2000" dirty="0" err="1" smtClean="0"/>
              <a:t>Glendi</a:t>
            </a:r>
            <a:endParaRPr lang="en-US" sz="2000" dirty="0" smtClean="0"/>
          </a:p>
          <a:p>
            <a:pPr algn="ctr"/>
            <a:r>
              <a:rPr lang="en-US" sz="3000" dirty="0" smtClean="0"/>
              <a:t>Essay 2 (</a:t>
            </a:r>
            <a:r>
              <a:rPr lang="en-US" sz="3000" dirty="0" err="1" smtClean="0"/>
              <a:t>p</a:t>
            </a:r>
            <a:r>
              <a:rPr lang="en-US" sz="3000" dirty="0" smtClean="0"/>
              <a:t>. 197-199)</a:t>
            </a:r>
          </a:p>
          <a:p>
            <a:pPr algn="ctr"/>
            <a:r>
              <a:rPr lang="en-US" sz="2000" dirty="0" smtClean="0"/>
              <a:t>Bianca, Michelle, </a:t>
            </a:r>
            <a:r>
              <a:rPr lang="en-US" sz="2000" dirty="0" err="1" smtClean="0"/>
              <a:t>Jakeela</a:t>
            </a:r>
            <a:endParaRPr lang="en-US" sz="2000" dirty="0" smtClean="0"/>
          </a:p>
          <a:p>
            <a:pPr algn="ctr"/>
            <a:r>
              <a:rPr lang="en-US" sz="3000" dirty="0" smtClean="0"/>
              <a:t>Essay 3 (</a:t>
            </a:r>
            <a:r>
              <a:rPr lang="en-US" sz="3000" dirty="0" err="1" smtClean="0"/>
              <a:t>p</a:t>
            </a:r>
            <a:r>
              <a:rPr lang="en-US" sz="3000" dirty="0" smtClean="0"/>
              <a:t>. 200-201)</a:t>
            </a:r>
          </a:p>
          <a:p>
            <a:pPr algn="ctr"/>
            <a:r>
              <a:rPr lang="en-US" sz="2000" dirty="0" err="1" smtClean="0"/>
              <a:t>Illycia</a:t>
            </a:r>
            <a:r>
              <a:rPr lang="en-US" sz="2000" dirty="0" smtClean="0"/>
              <a:t>, Samuel, Adrianne</a:t>
            </a:r>
          </a:p>
          <a:p>
            <a:pPr algn="ctr"/>
            <a:r>
              <a:rPr lang="en-US" sz="3000" dirty="0" smtClean="0"/>
              <a:t>Essay 4 (</a:t>
            </a:r>
            <a:r>
              <a:rPr lang="en-US" sz="3000" dirty="0" err="1" smtClean="0"/>
              <a:t>p</a:t>
            </a:r>
            <a:r>
              <a:rPr lang="en-US" sz="3000" dirty="0" smtClean="0"/>
              <a:t>. 202-203)</a:t>
            </a:r>
          </a:p>
          <a:p>
            <a:pPr algn="ctr"/>
            <a:r>
              <a:rPr lang="en-US" sz="2000" dirty="0" smtClean="0"/>
              <a:t>Greg, Alexander</a:t>
            </a:r>
          </a:p>
          <a:p>
            <a:pPr algn="ctr"/>
            <a:r>
              <a:rPr lang="en-US" sz="3000" dirty="0" smtClean="0"/>
              <a:t>Essay 5 (</a:t>
            </a:r>
            <a:r>
              <a:rPr lang="en-US" sz="3000" dirty="0" err="1" smtClean="0"/>
              <a:t>p</a:t>
            </a:r>
            <a:r>
              <a:rPr lang="en-US" sz="3000" dirty="0" smtClean="0"/>
              <a:t>. 204-205)</a:t>
            </a:r>
          </a:p>
          <a:p>
            <a:pPr algn="ctr"/>
            <a:r>
              <a:rPr lang="en-US" sz="2000" dirty="0" smtClean="0"/>
              <a:t>Savannah, Troy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1187</Words>
  <Application>Microsoft Macintosh PowerPoint</Application>
  <PresentationFormat>On-screen Show (4:3)</PresentationFormat>
  <Paragraphs>171</Paragraphs>
  <Slides>18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Block 2 seating Chart</vt:lpstr>
      <vt:lpstr>PowerPoint Presentation</vt:lpstr>
      <vt:lpstr>Odes to Someone Special</vt:lpstr>
      <vt:lpstr>PowerPoint Presentation</vt:lpstr>
      <vt:lpstr>Objectives (2 min)</vt:lpstr>
      <vt:lpstr>What is an Ode? (1 min)</vt:lpstr>
      <vt:lpstr>Group-Read Ode to My Socks by Pablo Neruda: Identify Figurative Language (10 min)</vt:lpstr>
      <vt:lpstr>Group-Read Ode to My Socks by Pablo Neruda: Identify Figurative Language (10 min)</vt:lpstr>
      <vt:lpstr>Group-Read Ode to My Socks by Pablo Neruda: Identify Figurative Language (10 min)</vt:lpstr>
      <vt:lpstr>Discuss Ode to My Socks (5 min)</vt:lpstr>
      <vt:lpstr>Pair-Read Abuelito Who by Sandra Cisneros: Identify Figurative Language (10 min)</vt:lpstr>
      <vt:lpstr>Pair-Read Abuelito Who by Sandra Cisneros: Identify Figurative Language (10 min)</vt:lpstr>
      <vt:lpstr>Group-Read Ode to My Socks by Pablo Neruda: Identify Figurative Language (10 min)</vt:lpstr>
      <vt:lpstr>Discuss Abuelito Who (5 min)</vt:lpstr>
      <vt:lpstr>Write an Ode (15 min)</vt:lpstr>
      <vt:lpstr>Closing (1 min)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25</cp:revision>
  <dcterms:created xsi:type="dcterms:W3CDTF">2012-09-13T17:06:42Z</dcterms:created>
  <dcterms:modified xsi:type="dcterms:W3CDTF">2012-09-14T14:52:04Z</dcterms:modified>
</cp:coreProperties>
</file>