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78" r:id="rId2"/>
    <p:sldId id="257" r:id="rId3"/>
    <p:sldId id="258" r:id="rId4"/>
    <p:sldId id="259" r:id="rId5"/>
    <p:sldId id="260" r:id="rId6"/>
    <p:sldId id="261" r:id="rId7"/>
    <p:sldId id="271" r:id="rId8"/>
    <p:sldId id="272" r:id="rId9"/>
    <p:sldId id="273" r:id="rId10"/>
    <p:sldId id="275" r:id="rId11"/>
    <p:sldId id="274" r:id="rId12"/>
    <p:sldId id="276" r:id="rId13"/>
    <p:sldId id="27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50" d="100"/>
          <a:sy n="50" d="100"/>
        </p:scale>
        <p:origin x="-11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696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66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5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6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228600" y="2831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Angel C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8600" y="3974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Anthony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362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Felecia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96200" y="3745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Selena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383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Alejandro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96200" y="228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Gene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8600" y="4953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Miranda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96200" y="4964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Glendi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1722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Layla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5720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Malaysia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696200" y="4355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Angel R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" y="34612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Azuree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96200" y="2743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Deja</a:t>
            </a:r>
            <a:endParaRPr lang="en-US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7696200" y="5498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Marisol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28600" y="4431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Isael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28600" y="5562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Daniel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6962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Michael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127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500" dirty="0" smtClean="0"/>
              <a:t>Together read </a:t>
            </a:r>
            <a:r>
              <a:rPr lang="en-US" sz="2500" i="1" dirty="0" smtClean="0">
                <a:solidFill>
                  <a:srgbClr val="FF0000"/>
                </a:solidFill>
              </a:rPr>
              <a:t>Always Running</a:t>
            </a:r>
            <a:r>
              <a:rPr lang="en-US" sz="2500" dirty="0" smtClean="0">
                <a:solidFill>
                  <a:srgbClr val="FF0000"/>
                </a:solidFill>
              </a:rPr>
              <a:t> </a:t>
            </a:r>
            <a:r>
              <a:rPr lang="en-US" sz="2500" dirty="0" smtClean="0"/>
              <a:t>and </a:t>
            </a:r>
            <a:r>
              <a:rPr lang="en-US" sz="2500" i="1" dirty="0" smtClean="0"/>
              <a:t>“Race” Politics”</a:t>
            </a:r>
            <a:r>
              <a:rPr lang="en-US" sz="2500" dirty="0" smtClean="0"/>
              <a:t> (10 min)</a:t>
            </a:r>
          </a:p>
        </p:txBody>
      </p:sp>
      <p:sp>
        <p:nvSpPr>
          <p:cNvPr id="5" name="Rectangle 4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Compare and contrast the effectiveness of </a:t>
            </a:r>
            <a:r>
              <a:rPr lang="en-US" b="1" dirty="0" smtClean="0"/>
              <a:t>poetry</a:t>
            </a:r>
            <a:r>
              <a:rPr lang="en-US" dirty="0" smtClean="0"/>
              <a:t> and </a:t>
            </a:r>
            <a:r>
              <a:rPr lang="en-US" b="1" dirty="0" smtClean="0"/>
              <a:t>prose</a:t>
            </a:r>
            <a:r>
              <a:rPr lang="en-US" dirty="0" smtClean="0"/>
              <a:t> by reading </a:t>
            </a:r>
            <a:r>
              <a:rPr lang="en-US" b="1" dirty="0" smtClean="0"/>
              <a:t>prose</a:t>
            </a:r>
            <a:r>
              <a:rPr lang="en-US" dirty="0" smtClean="0"/>
              <a:t> and </a:t>
            </a:r>
            <a:r>
              <a:rPr lang="en-US" b="1" dirty="0" smtClean="0"/>
              <a:t>poetry</a:t>
            </a:r>
            <a:r>
              <a:rPr lang="en-US" dirty="0" smtClean="0"/>
              <a:t> about the same event</a:t>
            </a:r>
            <a:endParaRPr lang="en-US" i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9999"/>
            <a:ext cx="4648199" cy="56020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269999"/>
            <a:ext cx="4495800" cy="558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500" dirty="0" smtClean="0"/>
              <a:t>Together read </a:t>
            </a:r>
            <a:r>
              <a:rPr lang="en-US" sz="2500" i="1" dirty="0" smtClean="0"/>
              <a:t>Always Running</a:t>
            </a:r>
            <a:r>
              <a:rPr lang="en-US" sz="2500" dirty="0" smtClean="0"/>
              <a:t> and </a:t>
            </a:r>
            <a:r>
              <a:rPr lang="en-US" sz="2500" i="1" dirty="0" smtClean="0">
                <a:solidFill>
                  <a:srgbClr val="FF0000"/>
                </a:solidFill>
              </a:rPr>
              <a:t>“Race” Politics”</a:t>
            </a:r>
            <a:r>
              <a:rPr lang="en-US" sz="2500" dirty="0" smtClean="0">
                <a:solidFill>
                  <a:srgbClr val="FF0000"/>
                </a:solidFill>
              </a:rPr>
              <a:t> </a:t>
            </a:r>
            <a:r>
              <a:rPr lang="en-US" sz="2500" dirty="0" smtClean="0"/>
              <a:t>(10 min)</a:t>
            </a:r>
          </a:p>
        </p:txBody>
      </p:sp>
      <p:sp>
        <p:nvSpPr>
          <p:cNvPr id="5" name="Rectangle 4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Compare and contrast the effectiveness of </a:t>
            </a:r>
            <a:r>
              <a:rPr lang="en-US" b="1" dirty="0" smtClean="0"/>
              <a:t>poetry</a:t>
            </a:r>
            <a:r>
              <a:rPr lang="en-US" dirty="0" smtClean="0"/>
              <a:t> and </a:t>
            </a:r>
            <a:r>
              <a:rPr lang="en-US" b="1" dirty="0" smtClean="0"/>
              <a:t>prose</a:t>
            </a:r>
            <a:r>
              <a:rPr lang="en-US" dirty="0" smtClean="0"/>
              <a:t> by reading </a:t>
            </a:r>
            <a:r>
              <a:rPr lang="en-US" b="1" dirty="0" smtClean="0"/>
              <a:t>prose</a:t>
            </a:r>
            <a:r>
              <a:rPr lang="en-US" dirty="0" smtClean="0"/>
              <a:t> and </a:t>
            </a:r>
            <a:r>
              <a:rPr lang="en-US" b="1" dirty="0" smtClean="0"/>
              <a:t>poetry</a:t>
            </a:r>
            <a:r>
              <a:rPr lang="en-US" dirty="0" smtClean="0"/>
              <a:t> about the same event</a:t>
            </a:r>
            <a:endParaRPr lang="en-US" i="1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rcRect b="32655"/>
          <a:stretch>
            <a:fillRect/>
          </a:stretch>
        </p:blipFill>
        <p:spPr>
          <a:xfrm>
            <a:off x="152400" y="1180686"/>
            <a:ext cx="2514600" cy="5753514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743200" y="1219200"/>
            <a:ext cx="2590800" cy="5257800"/>
            <a:chOff x="2438400" y="1219200"/>
            <a:chExt cx="2133600" cy="48768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48732" y="1219200"/>
              <a:ext cx="2123268" cy="27432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38400" y="3962400"/>
              <a:ext cx="2133600" cy="2133600"/>
            </a:xfrm>
            <a:prstGeom prst="rect">
              <a:avLst/>
            </a:prstGeom>
          </p:spPr>
        </p:pic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8800" y="1219199"/>
            <a:ext cx="3124200" cy="54035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Review Graphic Organizer (10 min)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1524000"/>
            <a:ext cx="1447800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Let’s see what you got!</a:t>
            </a:r>
          </a:p>
        </p:txBody>
      </p:sp>
      <p:sp>
        <p:nvSpPr>
          <p:cNvPr id="7" name="Rectangle 6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Compare and contrast the effectiveness of </a:t>
            </a:r>
            <a:r>
              <a:rPr lang="en-US" b="1" dirty="0" smtClean="0"/>
              <a:t>poetry</a:t>
            </a:r>
            <a:r>
              <a:rPr lang="en-US" dirty="0" smtClean="0"/>
              <a:t> and </a:t>
            </a:r>
            <a:r>
              <a:rPr lang="en-US" b="1" dirty="0" smtClean="0"/>
              <a:t>prose</a:t>
            </a:r>
            <a:r>
              <a:rPr lang="en-US" dirty="0" smtClean="0"/>
              <a:t> by reading </a:t>
            </a:r>
            <a:r>
              <a:rPr lang="en-US" b="1" dirty="0" smtClean="0"/>
              <a:t>prose</a:t>
            </a:r>
            <a:r>
              <a:rPr lang="en-US" dirty="0" smtClean="0"/>
              <a:t> and </a:t>
            </a:r>
            <a:r>
              <a:rPr lang="en-US" b="1" dirty="0" smtClean="0"/>
              <a:t>poetry</a:t>
            </a:r>
            <a:r>
              <a:rPr lang="en-US" dirty="0" smtClean="0"/>
              <a:t> about the same event</a:t>
            </a:r>
            <a:endParaRPr lang="en-US" i="1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224399"/>
            <a:ext cx="7391400" cy="56336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Discussion Questions </a:t>
            </a:r>
            <a:r>
              <a:rPr lang="en-US" sz="3200" dirty="0" err="1" smtClean="0"/>
              <a:t>p</a:t>
            </a:r>
            <a:r>
              <a:rPr lang="en-US" sz="3200" dirty="0" smtClean="0"/>
              <a:t>. </a:t>
            </a:r>
            <a:r>
              <a:rPr lang="en-US" sz="3200" b="1" dirty="0" smtClean="0"/>
              <a:t>34</a:t>
            </a:r>
            <a:r>
              <a:rPr lang="en-US" sz="3200" dirty="0" smtClean="0"/>
              <a:t> (15 min)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1000" y="1447800"/>
            <a:ext cx="8534400" cy="6309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/>
              <a:t>Let’s discuss the following three questions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Compare and contrast the effectiveness of </a:t>
            </a:r>
            <a:r>
              <a:rPr lang="en-US" b="1" dirty="0" smtClean="0"/>
              <a:t>poetry</a:t>
            </a:r>
            <a:r>
              <a:rPr lang="en-US" dirty="0" smtClean="0"/>
              <a:t> and </a:t>
            </a:r>
            <a:r>
              <a:rPr lang="en-US" b="1" dirty="0" smtClean="0"/>
              <a:t>prose</a:t>
            </a:r>
            <a:r>
              <a:rPr lang="en-US" dirty="0" smtClean="0"/>
              <a:t> by reading </a:t>
            </a:r>
            <a:r>
              <a:rPr lang="en-US" b="1" dirty="0" smtClean="0"/>
              <a:t>prose</a:t>
            </a:r>
            <a:r>
              <a:rPr lang="en-US" dirty="0" smtClean="0"/>
              <a:t> and </a:t>
            </a:r>
            <a:r>
              <a:rPr lang="en-US" b="1" dirty="0" smtClean="0"/>
              <a:t>poetry</a:t>
            </a:r>
            <a:r>
              <a:rPr lang="en-US" dirty="0" smtClean="0"/>
              <a:t> about the same event</a:t>
            </a:r>
            <a:endParaRPr lang="en-US" i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04800" y="2514600"/>
            <a:ext cx="8534400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/>
              <a:t>1. Do you think the </a:t>
            </a:r>
            <a:r>
              <a:rPr lang="en-US" sz="3500" b="1" dirty="0" smtClean="0"/>
              <a:t>prose</a:t>
            </a:r>
            <a:r>
              <a:rPr lang="en-US" sz="3500" dirty="0" smtClean="0"/>
              <a:t> or </a:t>
            </a:r>
            <a:r>
              <a:rPr lang="en-US" sz="3500" b="1" dirty="0" smtClean="0"/>
              <a:t>poetry</a:t>
            </a:r>
            <a:r>
              <a:rPr lang="en-US" sz="3500" dirty="0" smtClean="0"/>
              <a:t> version of the story is more powerful?  Why?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3783449"/>
            <a:ext cx="85344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2. Do you think the </a:t>
            </a:r>
            <a:r>
              <a:rPr lang="en-US" sz="3000" b="1" dirty="0" smtClean="0"/>
              <a:t>prose</a:t>
            </a:r>
            <a:r>
              <a:rPr lang="en-US" sz="3000" dirty="0" smtClean="0"/>
              <a:t> or </a:t>
            </a:r>
            <a:r>
              <a:rPr lang="en-US" sz="3000" b="1" dirty="0" smtClean="0"/>
              <a:t>poetry</a:t>
            </a:r>
            <a:r>
              <a:rPr lang="en-US" sz="3000" dirty="0" smtClean="0"/>
              <a:t> version of the story is easier to visualize and understand?  Why?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000" y="4953000"/>
            <a:ext cx="8534400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/>
              <a:t>3. How would these two boys, Luis and his brother </a:t>
            </a:r>
            <a:r>
              <a:rPr lang="en-US" sz="3500" dirty="0" err="1" smtClean="0"/>
              <a:t>Rano</a:t>
            </a:r>
            <a:r>
              <a:rPr lang="en-US" sz="3500" dirty="0" smtClean="0"/>
              <a:t>, describe </a:t>
            </a:r>
            <a:r>
              <a:rPr lang="en-US" sz="3500" b="1" dirty="0" smtClean="0"/>
              <a:t>coming of age</a:t>
            </a:r>
            <a:r>
              <a:rPr lang="en-US" sz="3500" dirty="0" smtClean="0"/>
              <a:t>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0" y="35052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</a:t>
            </a:r>
            <a:r>
              <a:rPr lang="en-US" sz="8000" b="1" dirty="0" smtClean="0"/>
              <a:t>prose </a:t>
            </a:r>
            <a:r>
              <a:rPr lang="en-US" sz="8000" dirty="0" smtClean="0"/>
              <a:t>and </a:t>
            </a:r>
            <a:r>
              <a:rPr lang="en-US" sz="8000" b="1" dirty="0" smtClean="0"/>
              <a:t>poetry </a:t>
            </a:r>
            <a:r>
              <a:rPr lang="en-US" sz="8000" dirty="0" smtClean="0"/>
              <a:t>about the same event</a:t>
            </a:r>
          </a:p>
          <a:p>
            <a:pPr marL="1575054" lvl="3" indent="-514350">
              <a:spcAft>
                <a:spcPts val="600"/>
              </a:spcAft>
              <a:buFont typeface="+mj-lt"/>
              <a:buAutoNum type="arabicPeriod"/>
            </a:pPr>
            <a:r>
              <a:rPr lang="en-US" sz="7600" dirty="0" smtClean="0"/>
              <a:t>Annotating the text</a:t>
            </a:r>
          </a:p>
          <a:p>
            <a:pPr marL="1575054" lvl="3" indent="-514350">
              <a:spcAft>
                <a:spcPts val="600"/>
              </a:spcAft>
              <a:buFont typeface="+mj-lt"/>
              <a:buAutoNum type="arabicPeriod"/>
            </a:pPr>
            <a:r>
              <a:rPr lang="en-US" sz="7600" dirty="0" smtClean="0"/>
              <a:t>Discussing the text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1295400"/>
            <a:ext cx="9220200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Compare and contrast the effectiveness of </a:t>
            </a:r>
            <a:r>
              <a:rPr lang="en-US" sz="2600" b="1" dirty="0" smtClean="0"/>
              <a:t>poetry</a:t>
            </a:r>
            <a:r>
              <a:rPr lang="en-US" sz="2600" dirty="0" smtClean="0"/>
              <a:t> and </a:t>
            </a:r>
            <a:r>
              <a:rPr lang="en-US" sz="2600" b="1" dirty="0" smtClean="0"/>
              <a:t>prose</a:t>
            </a:r>
            <a:endParaRPr lang="en-US" sz="2600" i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2095143"/>
            <a:ext cx="6096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5000" dirty="0" smtClean="0"/>
              <a:t>If you were telling a story, would you tell it using </a:t>
            </a:r>
            <a:r>
              <a:rPr lang="en-US" sz="5000" b="1" dirty="0" smtClean="0"/>
              <a:t>prose</a:t>
            </a:r>
            <a:r>
              <a:rPr lang="en-US" sz="5000" dirty="0" smtClean="0"/>
              <a:t> or </a:t>
            </a:r>
            <a:r>
              <a:rPr lang="en-US" sz="5000" b="1" dirty="0" smtClean="0"/>
              <a:t>poetry</a:t>
            </a:r>
            <a:r>
              <a:rPr lang="en-US" sz="5000" dirty="0" smtClean="0"/>
              <a:t>?  Why?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143000"/>
            <a:ext cx="7315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dirty="0" smtClean="0"/>
              <a:t>What are some of the </a:t>
            </a:r>
            <a:r>
              <a:rPr lang="en-US" sz="5500" b="1" dirty="0" smtClean="0"/>
              <a:t>benefits</a:t>
            </a:r>
            <a:r>
              <a:rPr lang="en-US" sz="5500" dirty="0" smtClean="0"/>
              <a:t> and </a:t>
            </a:r>
            <a:r>
              <a:rPr lang="en-US" sz="5500" b="1" dirty="0" smtClean="0"/>
              <a:t>disadvantages</a:t>
            </a:r>
            <a:r>
              <a:rPr lang="en-US" sz="5500" dirty="0" smtClean="0"/>
              <a:t> of writing in </a:t>
            </a:r>
            <a:r>
              <a:rPr lang="en-US" sz="5500" b="1" dirty="0" smtClean="0"/>
              <a:t>poetry</a:t>
            </a:r>
            <a:r>
              <a:rPr lang="en-US" sz="5500" dirty="0" smtClean="0"/>
              <a:t> and </a:t>
            </a:r>
            <a:r>
              <a:rPr lang="en-US" sz="5500" b="1" dirty="0" smtClean="0"/>
              <a:t>prose</a:t>
            </a:r>
            <a:r>
              <a:rPr lang="en-US" sz="5500" dirty="0" smtClean="0"/>
              <a:t>?</a:t>
            </a:r>
            <a:endParaRPr lang="en-US" sz="55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Two Versions of One Memory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1.9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 fontScale="92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Poetry vs. Prose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Preview the Graphic Organizer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Group read </a:t>
            </a:r>
            <a:r>
              <a:rPr lang="en-US" i="1" dirty="0" smtClean="0"/>
              <a:t>Always Running</a:t>
            </a:r>
            <a:r>
              <a:rPr lang="en-US" dirty="0" smtClean="0"/>
              <a:t> and </a:t>
            </a:r>
            <a:r>
              <a:rPr lang="en-US" i="1" dirty="0" smtClean="0"/>
              <a:t>“Race” Politics”</a:t>
            </a:r>
            <a:r>
              <a:rPr lang="en-US" dirty="0" smtClean="0"/>
              <a:t>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Together read </a:t>
            </a:r>
            <a:r>
              <a:rPr lang="en-US" i="1" dirty="0" smtClean="0"/>
              <a:t>Always Running</a:t>
            </a:r>
            <a:r>
              <a:rPr lang="en-US" dirty="0" smtClean="0"/>
              <a:t> and </a:t>
            </a:r>
            <a:r>
              <a:rPr lang="en-US" i="1" dirty="0" smtClean="0"/>
              <a:t>“Race” Politics </a:t>
            </a:r>
            <a:r>
              <a:rPr lang="en-US" dirty="0" smtClean="0"/>
              <a:t>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Review Graphic Organizer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Discussion Questions </a:t>
            </a:r>
            <a:r>
              <a:rPr lang="en-US" dirty="0" err="1" smtClean="0"/>
              <a:t>p</a:t>
            </a:r>
            <a:r>
              <a:rPr lang="en-US" dirty="0" smtClean="0"/>
              <a:t>. </a:t>
            </a:r>
            <a:r>
              <a:rPr lang="en-US" b="1" dirty="0" smtClean="0"/>
              <a:t>34</a:t>
            </a:r>
            <a:r>
              <a:rPr lang="en-US" dirty="0" smtClean="0"/>
              <a:t> (15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</a:t>
            </a:r>
            <a:r>
              <a:rPr lang="en-US" sz="8000" b="1" dirty="0" smtClean="0"/>
              <a:t>prose </a:t>
            </a:r>
            <a:r>
              <a:rPr lang="en-US" sz="8000" dirty="0" smtClean="0"/>
              <a:t>and </a:t>
            </a:r>
            <a:r>
              <a:rPr lang="en-US" sz="8000" b="1" dirty="0" smtClean="0"/>
              <a:t>poetry </a:t>
            </a:r>
            <a:r>
              <a:rPr lang="en-US" sz="8000" dirty="0" smtClean="0"/>
              <a:t>about the same event</a:t>
            </a:r>
          </a:p>
          <a:p>
            <a:pPr marL="1575054" lvl="3" indent="-514350">
              <a:spcAft>
                <a:spcPts val="600"/>
              </a:spcAft>
              <a:buFont typeface="+mj-lt"/>
              <a:buAutoNum type="arabicPeriod"/>
            </a:pPr>
            <a:r>
              <a:rPr lang="en-US" sz="7600" dirty="0" smtClean="0"/>
              <a:t>Annotating the text</a:t>
            </a:r>
          </a:p>
          <a:p>
            <a:pPr marL="1575054" lvl="3" indent="-514350">
              <a:spcAft>
                <a:spcPts val="600"/>
              </a:spcAft>
              <a:buFont typeface="+mj-lt"/>
              <a:buAutoNum type="arabicPeriod"/>
            </a:pPr>
            <a:r>
              <a:rPr lang="en-US" sz="7600" dirty="0" smtClean="0"/>
              <a:t>Discussing the text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Compare and contrast the effectiveness of </a:t>
            </a:r>
            <a:r>
              <a:rPr lang="en-US" sz="2600" b="1" dirty="0" smtClean="0"/>
              <a:t>poetry</a:t>
            </a:r>
            <a:r>
              <a:rPr lang="en-US" sz="2600" dirty="0" smtClean="0"/>
              <a:t> and </a:t>
            </a:r>
            <a:r>
              <a:rPr lang="en-US" sz="2600" b="1" dirty="0" smtClean="0"/>
              <a:t>prose</a:t>
            </a:r>
            <a:endParaRPr lang="en-US" sz="2600" i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dirty="0" smtClean="0"/>
              <a:t>Poetry vs. Prose (1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Compare and contrast the effectiveness of </a:t>
            </a:r>
            <a:r>
              <a:rPr lang="en-US" b="1" dirty="0" smtClean="0"/>
              <a:t>poetry</a:t>
            </a:r>
            <a:r>
              <a:rPr lang="en-US" dirty="0" smtClean="0"/>
              <a:t> and </a:t>
            </a:r>
            <a:r>
              <a:rPr lang="en-US" b="1" dirty="0" smtClean="0"/>
              <a:t>prose</a:t>
            </a:r>
            <a:r>
              <a:rPr lang="en-US" dirty="0" smtClean="0"/>
              <a:t> by reading </a:t>
            </a:r>
            <a:r>
              <a:rPr lang="en-US" b="1" dirty="0" smtClean="0"/>
              <a:t>prose</a:t>
            </a:r>
            <a:r>
              <a:rPr lang="en-US" dirty="0" smtClean="0"/>
              <a:t> and </a:t>
            </a:r>
            <a:r>
              <a:rPr lang="en-US" b="1" dirty="0" smtClean="0"/>
              <a:t>poetry</a:t>
            </a:r>
            <a:r>
              <a:rPr lang="en-US" dirty="0" smtClean="0"/>
              <a:t> about the same event</a:t>
            </a:r>
            <a:endParaRPr lang="en-US" i="1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31800" y="1676400"/>
            <a:ext cx="37592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What is </a:t>
            </a:r>
            <a:r>
              <a:rPr lang="en-US" sz="4000" b="1" dirty="0" smtClean="0">
                <a:solidFill>
                  <a:srgbClr val="FF0000"/>
                </a:solidFill>
              </a:rPr>
              <a:t>poetry</a:t>
            </a:r>
            <a:r>
              <a:rPr lang="en-US" sz="4000" dirty="0" smtClean="0"/>
              <a:t>?</a:t>
            </a:r>
            <a:endParaRPr lang="en-US" sz="4000" dirty="0" smtClean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1800" y="2382560"/>
            <a:ext cx="4523262" cy="124649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500" dirty="0" smtClean="0">
                <a:solidFill>
                  <a:srgbClr val="FF0000"/>
                </a:solidFill>
              </a:rPr>
              <a:t>Writing that is </a:t>
            </a:r>
            <a:r>
              <a:rPr lang="en-US" sz="2500" u="sng" dirty="0" smtClean="0">
                <a:solidFill>
                  <a:srgbClr val="FF0000"/>
                </a:solidFill>
              </a:rPr>
              <a:t>almost always</a:t>
            </a:r>
          </a:p>
          <a:p>
            <a:r>
              <a:rPr lang="en-US" sz="2500" dirty="0" smtClean="0">
                <a:solidFill>
                  <a:srgbClr val="FF0000"/>
                </a:solidFill>
              </a:rPr>
              <a:t>rhythmical, and does not need</a:t>
            </a:r>
            <a:endParaRPr lang="en-US" sz="2500" dirty="0" smtClean="0"/>
          </a:p>
          <a:p>
            <a:r>
              <a:rPr lang="en-US" sz="2500" dirty="0" smtClean="0">
                <a:solidFill>
                  <a:srgbClr val="FF0000"/>
                </a:solidFill>
              </a:rPr>
              <a:t>to follow standard grammar rules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4059704"/>
            <a:ext cx="37592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What is </a:t>
            </a:r>
            <a:r>
              <a:rPr lang="en-US" sz="4000" b="1" dirty="0" smtClean="0">
                <a:solidFill>
                  <a:srgbClr val="FF0000"/>
                </a:solidFill>
              </a:rPr>
              <a:t>prose</a:t>
            </a:r>
            <a:r>
              <a:rPr lang="en-US" sz="4000" dirty="0" smtClean="0"/>
              <a:t>?</a:t>
            </a:r>
            <a:endParaRPr lang="en-US" sz="4000" dirty="0" smtClean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4765864"/>
            <a:ext cx="4710018" cy="201593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500" dirty="0" smtClean="0">
                <a:solidFill>
                  <a:srgbClr val="FF0000"/>
                </a:solidFill>
              </a:rPr>
              <a:t>Writing that is </a:t>
            </a:r>
            <a:r>
              <a:rPr lang="en-US" sz="2500" u="sng" dirty="0" smtClean="0">
                <a:solidFill>
                  <a:srgbClr val="FF0000"/>
                </a:solidFill>
              </a:rPr>
              <a:t>usually NOT</a:t>
            </a:r>
          </a:p>
          <a:p>
            <a:r>
              <a:rPr lang="en-US" sz="2500" dirty="0" smtClean="0">
                <a:solidFill>
                  <a:srgbClr val="FF0000"/>
                </a:solidFill>
              </a:rPr>
              <a:t>rhythmical, and </a:t>
            </a:r>
            <a:r>
              <a:rPr lang="en-US" sz="2500" u="sng" dirty="0" smtClean="0">
                <a:solidFill>
                  <a:srgbClr val="FF0000"/>
                </a:solidFill>
              </a:rPr>
              <a:t>does </a:t>
            </a:r>
            <a:r>
              <a:rPr lang="en-US" sz="2500" dirty="0" smtClean="0">
                <a:solidFill>
                  <a:srgbClr val="FF0000"/>
                </a:solidFill>
              </a:rPr>
              <a:t>need</a:t>
            </a:r>
            <a:endParaRPr lang="en-US" sz="2500" dirty="0" smtClean="0"/>
          </a:p>
          <a:p>
            <a:r>
              <a:rPr lang="en-US" sz="2500" dirty="0" smtClean="0">
                <a:solidFill>
                  <a:srgbClr val="FF0000"/>
                </a:solidFill>
              </a:rPr>
              <a:t>to follow standard grammar rules.</a:t>
            </a:r>
          </a:p>
          <a:p>
            <a:r>
              <a:rPr lang="en-US" sz="2500" dirty="0" smtClean="0">
                <a:solidFill>
                  <a:srgbClr val="FF0000"/>
                </a:solidFill>
              </a:rPr>
              <a:t>Ordinary language using sentences </a:t>
            </a:r>
          </a:p>
          <a:p>
            <a:r>
              <a:rPr lang="en-US" sz="2500" dirty="0" smtClean="0">
                <a:solidFill>
                  <a:srgbClr val="FF0000"/>
                </a:solidFill>
              </a:rPr>
              <a:t>and paragraphs.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Preview the Graphic Organizer (1 min)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2384286"/>
            <a:ext cx="2844800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By the time we are done reading, this needs to be filled out </a:t>
            </a:r>
            <a:r>
              <a:rPr lang="en-US" sz="4000" dirty="0" err="1" smtClean="0">
                <a:sym typeface="Wingdings"/>
              </a:rPr>
              <a:t></a:t>
            </a:r>
            <a:endParaRPr lang="en-US" sz="40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Compare and contrast the effectiveness of </a:t>
            </a:r>
            <a:r>
              <a:rPr lang="en-US" b="1" dirty="0" smtClean="0"/>
              <a:t>poetry</a:t>
            </a:r>
            <a:r>
              <a:rPr lang="en-US" dirty="0" smtClean="0"/>
              <a:t> and </a:t>
            </a:r>
            <a:r>
              <a:rPr lang="en-US" b="1" dirty="0" smtClean="0"/>
              <a:t>prose</a:t>
            </a:r>
            <a:r>
              <a:rPr lang="en-US" dirty="0" smtClean="0"/>
              <a:t> by reading </a:t>
            </a:r>
            <a:r>
              <a:rPr lang="en-US" b="1" dirty="0" smtClean="0"/>
              <a:t>prose</a:t>
            </a:r>
            <a:r>
              <a:rPr lang="en-US" dirty="0" smtClean="0"/>
              <a:t> and </a:t>
            </a:r>
            <a:r>
              <a:rPr lang="en-US" b="1" dirty="0" smtClean="0"/>
              <a:t>poetry</a:t>
            </a:r>
            <a:r>
              <a:rPr lang="en-US" dirty="0" smtClean="0"/>
              <a:t> about the same event</a:t>
            </a:r>
            <a:endParaRPr lang="en-US" i="1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900" y="1892300"/>
            <a:ext cx="6515100" cy="4965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700" dirty="0" smtClean="0"/>
              <a:t>Group read </a:t>
            </a:r>
            <a:r>
              <a:rPr lang="en-US" sz="2700" i="1" dirty="0" smtClean="0"/>
              <a:t>Always Running</a:t>
            </a:r>
            <a:r>
              <a:rPr lang="en-US" sz="2700" dirty="0" smtClean="0"/>
              <a:t> and </a:t>
            </a:r>
            <a:r>
              <a:rPr lang="en-US" sz="2700" i="1" dirty="0" smtClean="0"/>
              <a:t>“Race” Politics”</a:t>
            </a:r>
            <a:r>
              <a:rPr lang="en-US" sz="2700" dirty="0" smtClean="0"/>
              <a:t> (10 min)</a:t>
            </a:r>
          </a:p>
        </p:txBody>
      </p:sp>
      <p:sp>
        <p:nvSpPr>
          <p:cNvPr id="5" name="Rectangle 4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Compare and contrast the effectiveness of </a:t>
            </a:r>
            <a:r>
              <a:rPr lang="en-US" b="1" dirty="0" smtClean="0"/>
              <a:t>poetry</a:t>
            </a:r>
            <a:r>
              <a:rPr lang="en-US" dirty="0" smtClean="0"/>
              <a:t> and </a:t>
            </a:r>
            <a:r>
              <a:rPr lang="en-US" b="1" dirty="0" smtClean="0"/>
              <a:t>prose</a:t>
            </a:r>
            <a:r>
              <a:rPr lang="en-US" dirty="0" smtClean="0"/>
              <a:t> by reading </a:t>
            </a:r>
            <a:r>
              <a:rPr lang="en-US" b="1" dirty="0" smtClean="0"/>
              <a:t>prose</a:t>
            </a:r>
            <a:r>
              <a:rPr lang="en-US" dirty="0" smtClean="0"/>
              <a:t> and </a:t>
            </a:r>
            <a:r>
              <a:rPr lang="en-US" b="1" dirty="0" smtClean="0"/>
              <a:t>poetry</a:t>
            </a:r>
            <a:r>
              <a:rPr lang="en-US" dirty="0" smtClean="0"/>
              <a:t> about the same event</a:t>
            </a:r>
            <a:endParaRPr lang="en-US" i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600199"/>
            <a:ext cx="5334000" cy="33063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2666999"/>
            <a:ext cx="3657600" cy="36739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700" dirty="0" smtClean="0"/>
              <a:t>Group read </a:t>
            </a:r>
            <a:r>
              <a:rPr lang="en-US" sz="2700" i="1" dirty="0" smtClean="0"/>
              <a:t>Always Running</a:t>
            </a:r>
            <a:r>
              <a:rPr lang="en-US" sz="2700" dirty="0" smtClean="0"/>
              <a:t> and </a:t>
            </a:r>
            <a:r>
              <a:rPr lang="en-US" sz="2700" i="1" dirty="0" smtClean="0"/>
              <a:t>“Race” Politics”</a:t>
            </a:r>
            <a:r>
              <a:rPr lang="en-US" sz="2700" dirty="0" smtClean="0"/>
              <a:t> (10 min)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02000" y="1781413"/>
            <a:ext cx="3225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Please read </a:t>
            </a:r>
          </a:p>
          <a:p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35</a:t>
            </a:r>
            <a:r>
              <a:rPr lang="en-US" sz="3000" dirty="0" smtClean="0"/>
              <a:t>-</a:t>
            </a:r>
            <a:r>
              <a:rPr lang="en-US" sz="3000" b="1" dirty="0" smtClean="0"/>
              <a:t>37</a:t>
            </a:r>
            <a:endParaRPr lang="en-US" sz="3000" dirty="0" smtClean="0"/>
          </a:p>
          <a:p>
            <a:endParaRPr lang="en-US" sz="3000" dirty="0" smtClean="0"/>
          </a:p>
          <a:p>
            <a:r>
              <a:rPr lang="en-US" sz="3000" dirty="0" smtClean="0"/>
              <a:t>Don’t forget, both the poem and prose are about the </a:t>
            </a:r>
            <a:r>
              <a:rPr lang="en-US" sz="3000" u="sng" dirty="0" smtClean="0"/>
              <a:t>same event</a:t>
            </a:r>
            <a:r>
              <a:rPr lang="en-US" sz="3000" dirty="0" smtClean="0"/>
              <a:t>.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Compare and contrast the effectiveness of </a:t>
            </a:r>
            <a:r>
              <a:rPr lang="en-US" b="1" dirty="0" smtClean="0"/>
              <a:t>poetry</a:t>
            </a:r>
            <a:r>
              <a:rPr lang="en-US" dirty="0" smtClean="0"/>
              <a:t> and </a:t>
            </a:r>
            <a:r>
              <a:rPr lang="en-US" b="1" dirty="0" smtClean="0"/>
              <a:t>prose</a:t>
            </a:r>
            <a:r>
              <a:rPr lang="en-US" dirty="0" smtClean="0"/>
              <a:t> by reading </a:t>
            </a:r>
            <a:r>
              <a:rPr lang="en-US" b="1" dirty="0" smtClean="0"/>
              <a:t>prose</a:t>
            </a:r>
            <a:r>
              <a:rPr lang="en-US" dirty="0" smtClean="0"/>
              <a:t> and </a:t>
            </a:r>
            <a:r>
              <a:rPr lang="en-US" b="1" dirty="0" smtClean="0"/>
              <a:t>poetry</a:t>
            </a:r>
            <a:r>
              <a:rPr lang="en-US" dirty="0" smtClean="0"/>
              <a:t> about the same event</a:t>
            </a:r>
            <a:endParaRPr lang="en-US" i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3305</TotalTime>
  <Words>852</Words>
  <Application>Microsoft Macintosh PowerPoint</Application>
  <PresentationFormat>On-screen Show (4:3)</PresentationFormat>
  <Paragraphs>120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Block 6 seating Chart</vt:lpstr>
      <vt:lpstr>PowerPoint Presentation</vt:lpstr>
      <vt:lpstr>Two Versions of One Memory</vt:lpstr>
      <vt:lpstr>PowerPoint Presentation</vt:lpstr>
      <vt:lpstr>Objectives (2 min)</vt:lpstr>
      <vt:lpstr>Poetry vs. Prose (1 min)</vt:lpstr>
      <vt:lpstr>Preview the Graphic Organizer (1 min)</vt:lpstr>
      <vt:lpstr>Group read Always Running and “Race” Politics” (10 min)</vt:lpstr>
      <vt:lpstr>Group read Always Running and “Race” Politics” (10 min)</vt:lpstr>
      <vt:lpstr>Together read Always Running and “Race” Politics” (10 min)</vt:lpstr>
      <vt:lpstr>Together read Always Running and “Race” Politics” (10 min)</vt:lpstr>
      <vt:lpstr>Review Graphic Organizer (10 min)</vt:lpstr>
      <vt:lpstr>Discussion Questions p. 34 (15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29</cp:revision>
  <dcterms:created xsi:type="dcterms:W3CDTF">2012-09-20T14:20:05Z</dcterms:created>
  <dcterms:modified xsi:type="dcterms:W3CDTF">2012-09-24T18:33:54Z</dcterms:modified>
</cp:coreProperties>
</file>