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Override PartName="/ppt/notesSlides/notesSlide3.xml" ContentType="application/vnd.openxmlformats-officedocument.presentationml.notes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5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9" r:id="rId9"/>
    <p:sldId id="264" r:id="rId10"/>
    <p:sldId id="265" r:id="rId11"/>
    <p:sldId id="267" r:id="rId12"/>
    <p:sldId id="268" r:id="rId13"/>
    <p:sldId id="270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517E56-17E9-734A-A2AB-61DF01789F85}" type="datetimeFigureOut">
              <a:rPr lang="en-US" smtClean="0"/>
              <a:pPr/>
              <a:t>8/31/12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4E7941-0C48-0B49-80EF-067BDF8A93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27472-032A-3D44-A67A-BA3105EC34CF}" type="datetimeFigureOut">
              <a:rPr lang="en-US" smtClean="0"/>
              <a:pPr/>
              <a:t>8/31/12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AD79D-71B7-9348-9324-29A579E640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27472-032A-3D44-A67A-BA3105EC34CF}" type="datetimeFigureOut">
              <a:rPr lang="en-US" smtClean="0"/>
              <a:pPr/>
              <a:t>8/31/12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AD79D-71B7-9348-9324-29A579E640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27472-032A-3D44-A67A-BA3105EC34CF}" type="datetimeFigureOut">
              <a:rPr lang="en-US" smtClean="0"/>
              <a:pPr/>
              <a:t>8/31/12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AD79D-71B7-9348-9324-29A579E640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27472-032A-3D44-A67A-BA3105EC34CF}" type="datetimeFigureOut">
              <a:rPr lang="en-US" smtClean="0"/>
              <a:pPr/>
              <a:t>8/31/12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AD79D-71B7-9348-9324-29A579E640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27472-032A-3D44-A67A-BA3105EC34CF}" type="datetimeFigureOut">
              <a:rPr lang="en-US" smtClean="0"/>
              <a:pPr/>
              <a:t>8/31/12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AD79D-71B7-9348-9324-29A579E640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27472-032A-3D44-A67A-BA3105EC34CF}" type="datetimeFigureOut">
              <a:rPr lang="en-US" smtClean="0"/>
              <a:pPr/>
              <a:t>8/31/12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AD79D-71B7-9348-9324-29A579E640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27472-032A-3D44-A67A-BA3105EC34CF}" type="datetimeFigureOut">
              <a:rPr lang="en-US" smtClean="0"/>
              <a:pPr/>
              <a:t>8/31/12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AD79D-71B7-9348-9324-29A579E640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27472-032A-3D44-A67A-BA3105EC34CF}" type="datetimeFigureOut">
              <a:rPr lang="en-US" smtClean="0"/>
              <a:pPr/>
              <a:t>8/31/12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AD79D-71B7-9348-9324-29A579E640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27472-032A-3D44-A67A-BA3105EC34CF}" type="datetimeFigureOut">
              <a:rPr lang="en-US" smtClean="0"/>
              <a:pPr/>
              <a:t>8/31/12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AD79D-71B7-9348-9324-29A579E640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27472-032A-3D44-A67A-BA3105EC34CF}" type="datetimeFigureOut">
              <a:rPr lang="en-US" smtClean="0"/>
              <a:pPr/>
              <a:t>8/31/12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AD79D-71B7-9348-9324-29A579E640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27472-032A-3D44-A67A-BA3105EC34CF}" type="datetimeFigureOut">
              <a:rPr lang="en-US" smtClean="0"/>
              <a:pPr/>
              <a:t>8/31/12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AD79D-71B7-9348-9324-29A579E640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rgbClr val="00FF00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F27472-032A-3D44-A67A-BA3105EC34CF}" type="datetimeFigureOut">
              <a:rPr lang="en-US" smtClean="0"/>
              <a:pPr/>
              <a:t>8/31/12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4AD79D-71B7-9348-9324-29A579E6401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71500" y="1066800"/>
            <a:ext cx="8001000" cy="46482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000" dirty="0" smtClean="0"/>
              <a:t>Please jot down some notes about the following two questions.</a:t>
            </a:r>
          </a:p>
          <a:p>
            <a:pPr algn="ctr">
              <a:buNone/>
            </a:pPr>
            <a:endParaRPr lang="en-US" sz="4000" dirty="0" smtClean="0"/>
          </a:p>
          <a:p>
            <a:pPr algn="ctr">
              <a:buNone/>
            </a:pPr>
            <a:r>
              <a:rPr lang="en-US" sz="4000" dirty="0" smtClean="0"/>
              <a:t>What is a </a:t>
            </a:r>
            <a:r>
              <a:rPr lang="en-US" sz="4000" i="1" dirty="0" smtClean="0"/>
              <a:t>verb</a:t>
            </a:r>
            <a:r>
              <a:rPr lang="en-US" sz="4000" dirty="0" smtClean="0"/>
              <a:t>?</a:t>
            </a:r>
          </a:p>
          <a:p>
            <a:pPr algn="ctr">
              <a:buNone/>
            </a:pPr>
            <a:endParaRPr lang="en-US" sz="4000" dirty="0" smtClean="0"/>
          </a:p>
          <a:p>
            <a:pPr algn="ctr">
              <a:buNone/>
            </a:pPr>
            <a:r>
              <a:rPr lang="en-US" sz="4000" dirty="0" smtClean="0"/>
              <a:t>How does and authors </a:t>
            </a:r>
            <a:r>
              <a:rPr lang="en-US" sz="4000" i="1" dirty="0" smtClean="0"/>
              <a:t>verb choice</a:t>
            </a:r>
            <a:r>
              <a:rPr lang="en-US" sz="4000" dirty="0" smtClean="0"/>
              <a:t> affect you as the reader?</a:t>
            </a:r>
          </a:p>
          <a:p>
            <a:pPr algn="ctr">
              <a:buNone/>
            </a:pPr>
            <a:r>
              <a:rPr lang="en-US" sz="5000" dirty="0" err="1" smtClean="0">
                <a:sym typeface="Wingdings"/>
              </a:rPr>
              <a:t></a:t>
            </a:r>
            <a:endParaRPr lang="en-US" sz="5000" dirty="0" smtClean="0"/>
          </a:p>
          <a:p>
            <a:pPr>
              <a:buNone/>
            </a:pPr>
            <a:r>
              <a:rPr lang="en-US" sz="3000" dirty="0" smtClean="0"/>
              <a:t>	</a:t>
            </a:r>
            <a:br>
              <a:rPr lang="en-US" sz="3000" dirty="0" smtClean="0"/>
            </a:br>
            <a:endParaRPr lang="en-US" sz="3000" dirty="0" smtClean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660400" y="46038"/>
            <a:ext cx="7950200" cy="639762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624078" indent="-514350"/>
            <a:r>
              <a:rPr lang="en-US" sz="3200" dirty="0" smtClean="0"/>
              <a:t>Authentic Assessment Work Time (10 min)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09600" y="609600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 </a:t>
            </a:r>
            <a:r>
              <a:rPr lang="en-US" dirty="0" smtClean="0"/>
              <a:t>Understand the first embedded assessment by asking questions</a:t>
            </a:r>
          </a:p>
          <a:p>
            <a:pPr marL="1088136" lvl="2" indent="-457200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5" name="Rectangle 4"/>
          <p:cNvSpPr/>
          <p:nvPr/>
        </p:nvSpPr>
        <p:spPr>
          <a:xfrm>
            <a:off x="304800" y="1554033"/>
            <a:ext cx="8576198" cy="37856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24078" indent="-514350"/>
            <a:r>
              <a:rPr lang="en-US" sz="3000" dirty="0" smtClean="0"/>
              <a:t>Please use this time to start thinking about the theme</a:t>
            </a:r>
          </a:p>
          <a:p>
            <a:pPr marL="624078" indent="-514350"/>
            <a:r>
              <a:rPr lang="en-US" sz="3000" dirty="0"/>
              <a:t>t</a:t>
            </a:r>
            <a:r>
              <a:rPr lang="en-US" sz="3000" dirty="0" smtClean="0"/>
              <a:t>hat will tie together all of your poems.</a:t>
            </a:r>
          </a:p>
          <a:p>
            <a:pPr marL="624078" indent="-514350"/>
            <a:endParaRPr lang="en-US" sz="3000" dirty="0" smtClean="0"/>
          </a:p>
          <a:p>
            <a:pPr marL="624078" indent="-514350"/>
            <a:r>
              <a:rPr lang="en-US" sz="3000" dirty="0" smtClean="0"/>
              <a:t>If you’re having trouble figuring this out, start writing</a:t>
            </a:r>
          </a:p>
          <a:p>
            <a:pPr marL="624078" indent="-514350"/>
            <a:r>
              <a:rPr lang="en-US" sz="3000" dirty="0"/>
              <a:t>a</a:t>
            </a:r>
            <a:r>
              <a:rPr lang="en-US" sz="3000" dirty="0" smtClean="0"/>
              <a:t>nd see where it takes you.</a:t>
            </a:r>
          </a:p>
          <a:p>
            <a:pPr marL="624078" indent="-514350"/>
            <a:endParaRPr lang="en-US" sz="3000" dirty="0" smtClean="0"/>
          </a:p>
          <a:p>
            <a:pPr marL="624078" indent="-514350"/>
            <a:r>
              <a:rPr lang="en-US" sz="3000" dirty="0" smtClean="0"/>
              <a:t>If you already have this figured out, feel free to use</a:t>
            </a:r>
          </a:p>
          <a:p>
            <a:pPr marL="624078" indent="-514350"/>
            <a:r>
              <a:rPr lang="en-US" sz="3000" dirty="0"/>
              <a:t>t</a:t>
            </a:r>
            <a:r>
              <a:rPr lang="en-US" sz="3000" dirty="0" smtClean="0"/>
              <a:t>his time to write.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0" y="3352800"/>
            <a:ext cx="9144000" cy="3505200"/>
          </a:xfrm>
        </p:spPr>
        <p:txBody>
          <a:bodyPr>
            <a:normAutofit fontScale="325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Reading and taking notes on the text</a:t>
            </a:r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Reading and </a:t>
            </a:r>
            <a:r>
              <a:rPr lang="en-US" sz="8000" dirty="0"/>
              <a:t>n</a:t>
            </a:r>
            <a:r>
              <a:rPr lang="en-US" sz="8000" dirty="0" smtClean="0"/>
              <a:t>otating </a:t>
            </a:r>
            <a:r>
              <a:rPr lang="en-US" sz="8000" i="1" dirty="0" smtClean="0"/>
              <a:t>Poetry</a:t>
            </a:r>
            <a:r>
              <a:rPr lang="en-US" sz="8000" dirty="0" smtClean="0"/>
              <a:t> by Pablo Neruda</a:t>
            </a:r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Writing a free-verse poem or using the workbook-frame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1143000"/>
            <a:ext cx="9220200" cy="367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Define </a:t>
            </a:r>
            <a:r>
              <a:rPr lang="en-US" sz="2600" b="1" dirty="0" smtClean="0"/>
              <a:t>repetition</a:t>
            </a:r>
            <a:r>
              <a:rPr lang="en-US" sz="2600" dirty="0" smtClean="0"/>
              <a:t>, </a:t>
            </a:r>
            <a:r>
              <a:rPr lang="en-US" sz="2600" b="1" dirty="0" smtClean="0"/>
              <a:t>anaphora</a:t>
            </a:r>
            <a:r>
              <a:rPr lang="en-US" sz="2600" dirty="0" smtClean="0"/>
              <a:t>, and </a:t>
            </a:r>
            <a:r>
              <a:rPr lang="en-US" sz="2600" b="1" dirty="0" smtClean="0"/>
              <a:t>form</a:t>
            </a:r>
            <a:endParaRPr lang="en-US" sz="26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Identify examples of </a:t>
            </a:r>
            <a:r>
              <a:rPr lang="en-US" sz="2600" b="1" dirty="0" smtClean="0"/>
              <a:t>repetition</a:t>
            </a:r>
            <a:r>
              <a:rPr lang="en-US" sz="2600" dirty="0" smtClean="0"/>
              <a:t>, </a:t>
            </a:r>
            <a:r>
              <a:rPr lang="en-US" sz="2600" b="1" dirty="0" smtClean="0"/>
              <a:t>anaphora</a:t>
            </a:r>
            <a:r>
              <a:rPr lang="en-US" sz="2600" dirty="0" smtClean="0"/>
              <a:t>, and </a:t>
            </a:r>
            <a:r>
              <a:rPr lang="en-US" sz="2600" b="1" dirty="0" smtClean="0"/>
              <a:t>form</a:t>
            </a:r>
            <a:r>
              <a:rPr lang="en-US" sz="2600" dirty="0"/>
              <a:t> </a:t>
            </a:r>
            <a:r>
              <a:rPr lang="en-US" sz="2600" dirty="0" smtClean="0"/>
              <a:t>in </a:t>
            </a:r>
            <a:r>
              <a:rPr lang="en-US" sz="2600" i="1" dirty="0" smtClean="0"/>
              <a:t>Poetry</a:t>
            </a:r>
            <a:r>
              <a:rPr lang="en-US" sz="2600" dirty="0" smtClean="0"/>
              <a:t> by Pablo Neruda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Create a poem about poetry</a:t>
            </a:r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143000"/>
            <a:ext cx="7391400" cy="5334000"/>
          </a:xfrm>
        </p:spPr>
        <p:txBody>
          <a:bodyPr>
            <a:normAutofit/>
          </a:bodyPr>
          <a:lstStyle/>
          <a:p>
            <a:pPr marL="1371600" lvl="2" indent="-457200" algn="ctr">
              <a:buAutoNum type="arabicPeriod"/>
            </a:pPr>
            <a:endParaRPr lang="en-US" sz="3500" dirty="0" smtClean="0"/>
          </a:p>
          <a:p>
            <a:pPr marL="1371600" lvl="2" indent="-457200" algn="ctr">
              <a:buAutoNum type="arabicPeriod"/>
            </a:pPr>
            <a:r>
              <a:rPr lang="en-US" sz="3500" dirty="0" smtClean="0"/>
              <a:t>What word does Neruda use to create </a:t>
            </a:r>
            <a:r>
              <a:rPr lang="en-US" sz="3500" b="1" dirty="0" smtClean="0"/>
              <a:t>anaphora</a:t>
            </a:r>
            <a:r>
              <a:rPr lang="en-US" sz="3500" dirty="0"/>
              <a:t>?</a:t>
            </a:r>
            <a:endParaRPr lang="en-US" sz="3500" dirty="0" smtClean="0"/>
          </a:p>
          <a:p>
            <a:pPr marL="1371600" lvl="2" indent="-457200" algn="ctr">
              <a:buNone/>
            </a:pPr>
            <a:endParaRPr lang="en-US" sz="3500" dirty="0" smtClean="0">
              <a:sym typeface="Wingdings"/>
            </a:endParaRPr>
          </a:p>
          <a:p>
            <a:pPr marL="1371600" lvl="2" indent="-457200" algn="ctr">
              <a:buNone/>
            </a:pPr>
            <a:r>
              <a:rPr lang="en-US" sz="3500" dirty="0" err="1" smtClean="0">
                <a:sym typeface="Wingdings"/>
              </a:rPr>
              <a:t></a:t>
            </a:r>
            <a:endParaRPr lang="en-US" sz="3500" dirty="0" smtClean="0"/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Exit Slip (3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87575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What is Poetry (Part 2)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Activity 3.2 (Continued)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638800"/>
          </a:xfrm>
        </p:spPr>
        <p:txBody>
          <a:bodyPr>
            <a:normAutofit fontScale="85000" lnSpcReduction="2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(2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Define, </a:t>
            </a:r>
            <a:r>
              <a:rPr lang="en-US" b="1" dirty="0" smtClean="0"/>
              <a:t>repetition</a:t>
            </a:r>
            <a:r>
              <a:rPr lang="en-US" dirty="0" smtClean="0"/>
              <a:t>, </a:t>
            </a:r>
            <a:r>
              <a:rPr lang="en-US" b="1" dirty="0" smtClean="0"/>
              <a:t>anaphora</a:t>
            </a:r>
            <a:r>
              <a:rPr lang="en-US" dirty="0" smtClean="0"/>
              <a:t>, and </a:t>
            </a:r>
            <a:r>
              <a:rPr lang="en-US" b="1" dirty="0" smtClean="0"/>
              <a:t>form </a:t>
            </a:r>
            <a:r>
              <a:rPr lang="en-US" dirty="0" smtClean="0"/>
              <a:t>(</a:t>
            </a:r>
            <a:r>
              <a:rPr lang="en-US" dirty="0"/>
              <a:t>5</a:t>
            </a:r>
            <a:r>
              <a:rPr lang="en-US" dirty="0" smtClean="0"/>
              <a:t> min)</a:t>
            </a:r>
          </a:p>
          <a:p>
            <a:pPr marL="1024128" lvl="1" indent="-514350">
              <a:buFont typeface="+mj-lt"/>
              <a:buAutoNum type="alphaLcParenR"/>
            </a:pPr>
            <a:r>
              <a:rPr lang="en-US" dirty="0" smtClean="0"/>
              <a:t>Word wall (2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Identify examples of </a:t>
            </a:r>
            <a:r>
              <a:rPr lang="en-US" b="1" dirty="0" smtClean="0"/>
              <a:t>repetition</a:t>
            </a:r>
            <a:r>
              <a:rPr lang="en-US" dirty="0" smtClean="0"/>
              <a:t>, </a:t>
            </a:r>
            <a:r>
              <a:rPr lang="en-US" b="1" dirty="0" smtClean="0"/>
              <a:t>anaphora</a:t>
            </a:r>
            <a:r>
              <a:rPr lang="en-US" dirty="0" smtClean="0"/>
              <a:t>, and </a:t>
            </a:r>
            <a:r>
              <a:rPr lang="en-US" b="1" dirty="0" smtClean="0"/>
              <a:t>form</a:t>
            </a:r>
            <a:r>
              <a:rPr lang="en-US" dirty="0" smtClean="0"/>
              <a:t> (10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Create a poem (10 min)</a:t>
            </a:r>
          </a:p>
          <a:p>
            <a:pPr marL="1024128" lvl="1" indent="-514350">
              <a:buFont typeface="+mj-lt"/>
              <a:buAutoNum type="alphaLcParenR"/>
            </a:pPr>
            <a:r>
              <a:rPr lang="en-US" dirty="0" smtClean="0"/>
              <a:t>Share out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Authentic Assessment #1: More Details (</a:t>
            </a:r>
            <a:r>
              <a:rPr lang="en-US" dirty="0"/>
              <a:t>5</a:t>
            </a:r>
            <a:r>
              <a:rPr lang="en-US" dirty="0" smtClean="0"/>
              <a:t>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Authentic Assessment Work Time (10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(3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(3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3352800"/>
            <a:ext cx="9144000" cy="3505200"/>
          </a:xfrm>
        </p:spPr>
        <p:txBody>
          <a:bodyPr>
            <a:normAutofit fontScale="325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Reading and taking notes on the text</a:t>
            </a:r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Reading and </a:t>
            </a:r>
            <a:r>
              <a:rPr lang="en-US" sz="8000" dirty="0"/>
              <a:t>n</a:t>
            </a:r>
            <a:r>
              <a:rPr lang="en-US" sz="8000" dirty="0" smtClean="0"/>
              <a:t>otating </a:t>
            </a:r>
            <a:r>
              <a:rPr lang="en-US" sz="8000" i="1" dirty="0" smtClean="0"/>
              <a:t>Poetry</a:t>
            </a:r>
            <a:r>
              <a:rPr lang="en-US" sz="8000" dirty="0" smtClean="0"/>
              <a:t> by Pablo Neruda</a:t>
            </a:r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Writing a free-verse poem or using the workbook-frame</a:t>
            </a:r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1143000"/>
            <a:ext cx="9220200" cy="367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Define </a:t>
            </a:r>
            <a:r>
              <a:rPr lang="en-US" sz="2600" b="1" dirty="0" smtClean="0"/>
              <a:t>repetition</a:t>
            </a:r>
            <a:r>
              <a:rPr lang="en-US" sz="2600" dirty="0" smtClean="0"/>
              <a:t>, </a:t>
            </a:r>
            <a:r>
              <a:rPr lang="en-US" sz="2600" b="1" dirty="0" smtClean="0"/>
              <a:t>anaphora</a:t>
            </a:r>
            <a:r>
              <a:rPr lang="en-US" sz="2600" dirty="0" smtClean="0"/>
              <a:t>, and </a:t>
            </a:r>
            <a:r>
              <a:rPr lang="en-US" sz="2600" b="1" dirty="0" smtClean="0"/>
              <a:t>form</a:t>
            </a:r>
            <a:endParaRPr lang="en-US" sz="26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Identify examples of </a:t>
            </a:r>
            <a:r>
              <a:rPr lang="en-US" sz="2600" b="1" dirty="0" smtClean="0"/>
              <a:t>repetition</a:t>
            </a:r>
            <a:r>
              <a:rPr lang="en-US" sz="2600" dirty="0" smtClean="0"/>
              <a:t>, </a:t>
            </a:r>
            <a:r>
              <a:rPr lang="en-US" sz="2600" b="1" dirty="0" smtClean="0"/>
              <a:t>anaphora</a:t>
            </a:r>
            <a:r>
              <a:rPr lang="en-US" sz="2600" dirty="0" smtClean="0"/>
              <a:t>, and </a:t>
            </a:r>
            <a:r>
              <a:rPr lang="en-US" sz="2600" b="1" dirty="0" smtClean="0"/>
              <a:t>form</a:t>
            </a:r>
            <a:r>
              <a:rPr lang="en-US" sz="2600" dirty="0"/>
              <a:t> </a:t>
            </a:r>
            <a:r>
              <a:rPr lang="en-US" sz="2600" dirty="0" smtClean="0"/>
              <a:t>in </a:t>
            </a:r>
            <a:r>
              <a:rPr lang="en-US" sz="2600" i="1" dirty="0" smtClean="0"/>
              <a:t>Poetry</a:t>
            </a:r>
            <a:r>
              <a:rPr lang="en-US" sz="2600" dirty="0" smtClean="0"/>
              <a:t> by Pablo Neruda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Create a poem about poetry</a:t>
            </a:r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152400" y="46038"/>
            <a:ext cx="88392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000" dirty="0" smtClean="0"/>
              <a:t>Define, </a:t>
            </a:r>
            <a:r>
              <a:rPr lang="en-US" sz="3000" b="1" dirty="0" smtClean="0"/>
              <a:t>repetition</a:t>
            </a:r>
            <a:r>
              <a:rPr lang="en-US" sz="3000" dirty="0" smtClean="0"/>
              <a:t>, </a:t>
            </a:r>
            <a:r>
              <a:rPr lang="en-US" sz="3000" b="1" dirty="0" smtClean="0"/>
              <a:t>anaphora</a:t>
            </a:r>
            <a:r>
              <a:rPr lang="en-US" sz="3000" dirty="0" smtClean="0"/>
              <a:t>, and </a:t>
            </a:r>
            <a:r>
              <a:rPr lang="en-US" sz="3000" b="1" dirty="0" smtClean="0"/>
              <a:t>form </a:t>
            </a:r>
            <a:r>
              <a:rPr lang="en-US" sz="3000" dirty="0" smtClean="0"/>
              <a:t>(7 min total)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604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 </a:t>
            </a:r>
            <a:r>
              <a:rPr lang="en-US" dirty="0" smtClean="0"/>
              <a:t>Define, </a:t>
            </a:r>
            <a:r>
              <a:rPr lang="en-US" b="1" dirty="0" smtClean="0"/>
              <a:t>repetition</a:t>
            </a:r>
            <a:r>
              <a:rPr lang="en-US" dirty="0" smtClean="0"/>
              <a:t>, </a:t>
            </a:r>
            <a:r>
              <a:rPr lang="en-US" b="1" dirty="0" smtClean="0"/>
              <a:t>anaphora</a:t>
            </a:r>
            <a:r>
              <a:rPr lang="en-US" dirty="0" smtClean="0"/>
              <a:t>, and </a:t>
            </a:r>
            <a:r>
              <a:rPr lang="en-US" b="1" dirty="0" smtClean="0"/>
              <a:t>form </a:t>
            </a:r>
            <a:r>
              <a:rPr lang="en-US" dirty="0" smtClean="0"/>
              <a:t>by Reading and taking notes on the text</a:t>
            </a:r>
          </a:p>
        </p:txBody>
      </p:sp>
      <p:sp>
        <p:nvSpPr>
          <p:cNvPr id="10" name="Rectangle 9"/>
          <p:cNvSpPr/>
          <p:nvPr/>
        </p:nvSpPr>
        <p:spPr>
          <a:xfrm>
            <a:off x="214548" y="1591270"/>
            <a:ext cx="44336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 smtClean="0"/>
              <a:t>-On </a:t>
            </a:r>
            <a:r>
              <a:rPr lang="en-US" sz="3000" dirty="0" err="1" smtClean="0"/>
              <a:t>p</a:t>
            </a:r>
            <a:r>
              <a:rPr lang="en-US" sz="3000" dirty="0" smtClean="0"/>
              <a:t>. </a:t>
            </a:r>
            <a:r>
              <a:rPr lang="en-US" sz="3000" b="1" dirty="0" smtClean="0"/>
              <a:t>193</a:t>
            </a:r>
            <a:r>
              <a:rPr lang="en-US" sz="3000" dirty="0" smtClean="0"/>
              <a:t>, read the definitions and write them in the </a:t>
            </a:r>
            <a:r>
              <a:rPr lang="en-US" sz="3000" dirty="0" smtClean="0">
                <a:solidFill>
                  <a:srgbClr val="FF0000"/>
                </a:solidFill>
              </a:rPr>
              <a:t>vocabulary section </a:t>
            </a:r>
            <a:r>
              <a:rPr lang="en-US" sz="3000" dirty="0" smtClean="0"/>
              <a:t>of your notebook (5 min)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0" y="1143000"/>
            <a:ext cx="3276600" cy="5626713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228600" y="4191000"/>
            <a:ext cx="443365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000" dirty="0" smtClean="0"/>
              <a:t>-Let’s put them on the </a:t>
            </a:r>
            <a:r>
              <a:rPr lang="en-US" sz="5000" dirty="0" smtClean="0">
                <a:solidFill>
                  <a:srgbClr val="FF0000"/>
                </a:solidFill>
              </a:rPr>
              <a:t>word wall </a:t>
            </a:r>
            <a:r>
              <a:rPr lang="en-US" sz="5000" dirty="0" smtClean="0"/>
              <a:t>(2 min)</a:t>
            </a:r>
            <a:r>
              <a:rPr lang="en-US" sz="5000" dirty="0" smtClean="0">
                <a:solidFill>
                  <a:srgbClr val="FF00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304800" y="46038"/>
            <a:ext cx="8534400" cy="639762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marL="624078" indent="-514350"/>
            <a:r>
              <a:rPr lang="en-US" sz="2800" dirty="0" smtClean="0"/>
              <a:t>Identify examples of </a:t>
            </a:r>
            <a:r>
              <a:rPr lang="en-US" sz="2800" b="1" dirty="0" smtClean="0"/>
              <a:t>repetition</a:t>
            </a:r>
            <a:r>
              <a:rPr lang="en-US" sz="2800" dirty="0" smtClean="0"/>
              <a:t>, </a:t>
            </a:r>
            <a:r>
              <a:rPr lang="en-US" sz="2800" b="1" dirty="0" smtClean="0"/>
              <a:t>anaphora</a:t>
            </a:r>
            <a:r>
              <a:rPr lang="en-US" sz="2800" dirty="0" smtClean="0"/>
              <a:t>, and </a:t>
            </a:r>
            <a:r>
              <a:rPr lang="en-US" sz="2800" b="1" dirty="0" smtClean="0"/>
              <a:t>form</a:t>
            </a:r>
            <a:r>
              <a:rPr lang="en-US" sz="2800" dirty="0" smtClean="0"/>
              <a:t> (10 min)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60400" y="609600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Identify examples of </a:t>
            </a:r>
            <a:r>
              <a:rPr lang="en-US" b="1" dirty="0" smtClean="0"/>
              <a:t>repetition</a:t>
            </a:r>
            <a:r>
              <a:rPr lang="en-US" dirty="0" smtClean="0"/>
              <a:t>, </a:t>
            </a:r>
            <a:r>
              <a:rPr lang="en-US" b="1" dirty="0" smtClean="0"/>
              <a:t>anaphora</a:t>
            </a:r>
            <a:r>
              <a:rPr lang="en-US" dirty="0" smtClean="0"/>
              <a:t>, and </a:t>
            </a:r>
            <a:r>
              <a:rPr lang="en-US" b="1" dirty="0" smtClean="0"/>
              <a:t>form</a:t>
            </a:r>
            <a:r>
              <a:rPr lang="en-US" dirty="0" smtClean="0"/>
              <a:t> in </a:t>
            </a:r>
            <a:r>
              <a:rPr lang="en-US" i="1" dirty="0" smtClean="0"/>
              <a:t>Poetry</a:t>
            </a:r>
            <a:r>
              <a:rPr lang="en-US" dirty="0" smtClean="0"/>
              <a:t> by Pablo Neruda by reading and notating </a:t>
            </a:r>
            <a:r>
              <a:rPr lang="en-US" i="1" dirty="0" smtClean="0"/>
              <a:t>Poetry</a:t>
            </a:r>
            <a:r>
              <a:rPr lang="en-US" dirty="0" smtClean="0"/>
              <a:t> by Pablo Neruda</a:t>
            </a:r>
          </a:p>
          <a:p>
            <a:pPr marL="1088136" lvl="2" indent="-457200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7" name="Rectangle 6"/>
          <p:cNvSpPr/>
          <p:nvPr/>
        </p:nvSpPr>
        <p:spPr>
          <a:xfrm>
            <a:off x="214548" y="1591270"/>
            <a:ext cx="443365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 smtClean="0"/>
              <a:t>-Look back to </a:t>
            </a:r>
            <a:r>
              <a:rPr lang="en-US" sz="3000" dirty="0" err="1" smtClean="0"/>
              <a:t>p</a:t>
            </a:r>
            <a:r>
              <a:rPr lang="en-US" sz="3000" dirty="0" smtClean="0"/>
              <a:t>. </a:t>
            </a:r>
            <a:r>
              <a:rPr lang="en-US" sz="3000" b="1" dirty="0" smtClean="0"/>
              <a:t>191-192</a:t>
            </a:r>
            <a:r>
              <a:rPr lang="en-US" sz="3000" dirty="0" smtClean="0"/>
              <a:t>, and find examples of </a:t>
            </a:r>
            <a:r>
              <a:rPr lang="en-US" sz="3000" b="1" dirty="0" smtClean="0"/>
              <a:t>repetition</a:t>
            </a:r>
            <a:r>
              <a:rPr lang="en-US" sz="3000" dirty="0" smtClean="0"/>
              <a:t>, </a:t>
            </a:r>
            <a:r>
              <a:rPr lang="en-US" sz="3000" b="1" dirty="0" smtClean="0"/>
              <a:t>anaphora</a:t>
            </a:r>
          </a:p>
          <a:p>
            <a:endParaRPr lang="en-US" sz="3000" dirty="0" smtClean="0"/>
          </a:p>
          <a:p>
            <a:r>
              <a:rPr lang="en-US" sz="3000" dirty="0" smtClean="0"/>
              <a:t>-In what </a:t>
            </a:r>
            <a:r>
              <a:rPr lang="en-US" sz="3000" b="1" dirty="0" smtClean="0"/>
              <a:t>form </a:t>
            </a:r>
            <a:r>
              <a:rPr lang="en-US" sz="3000" dirty="0" smtClean="0"/>
              <a:t>is this poem written</a:t>
            </a:r>
            <a:r>
              <a:rPr lang="en-US" sz="3000" dirty="0" smtClean="0"/>
              <a:t>?</a:t>
            </a:r>
          </a:p>
          <a:p>
            <a:endParaRPr lang="en-US" sz="3000" dirty="0" smtClean="0"/>
          </a:p>
          <a:p>
            <a:r>
              <a:rPr lang="en-US" sz="3000" dirty="0" smtClean="0"/>
              <a:t>-how does Neruda’s </a:t>
            </a:r>
            <a:r>
              <a:rPr lang="en-US" sz="3000" b="1" dirty="0" smtClean="0"/>
              <a:t>verb</a:t>
            </a:r>
          </a:p>
          <a:p>
            <a:r>
              <a:rPr lang="en-US" sz="3000" b="1" dirty="0" smtClean="0"/>
              <a:t>c</a:t>
            </a:r>
            <a:r>
              <a:rPr lang="en-US" sz="3000" b="1" dirty="0" smtClean="0"/>
              <a:t>hoice</a:t>
            </a:r>
            <a:r>
              <a:rPr lang="en-US" sz="3000" dirty="0" smtClean="0"/>
              <a:t> affect the meaning?</a:t>
            </a:r>
            <a:endParaRPr lang="en-US" sz="3000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1498600"/>
            <a:ext cx="4495800" cy="4673600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4495800" y="1219200"/>
            <a:ext cx="4648200" cy="5410200"/>
            <a:chOff x="3460750" y="2647950"/>
            <a:chExt cx="2222500" cy="390525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60750" y="2647950"/>
              <a:ext cx="2222500" cy="156210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460750" y="4191000"/>
              <a:ext cx="1905000" cy="2362200"/>
            </a:xfrm>
            <a:prstGeom prst="rect">
              <a:avLst/>
            </a:prstGeom>
          </p:spPr>
        </p:pic>
      </p:grpSp>
      <p:cxnSp>
        <p:nvCxnSpPr>
          <p:cNvPr id="14" name="Straight Connector 13"/>
          <p:cNvCxnSpPr/>
          <p:nvPr/>
        </p:nvCxnSpPr>
        <p:spPr>
          <a:xfrm flipV="1">
            <a:off x="214548" y="3048003"/>
            <a:ext cx="1614252" cy="2556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10800000" flipH="1" flipV="1">
            <a:off x="2043348" y="3048000"/>
            <a:ext cx="1614252" cy="2556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2019300" y="46038"/>
            <a:ext cx="5524500" cy="639762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624078" indent="-514350"/>
            <a:r>
              <a:rPr lang="en-US" sz="2800" dirty="0" smtClean="0"/>
              <a:t>Create a poem (10 min)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60400" y="609600"/>
            <a:ext cx="8178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 </a:t>
            </a:r>
            <a:r>
              <a:rPr lang="en-US" dirty="0" smtClean="0"/>
              <a:t>Create a poem about poetry by writing a free-verse poem or using the workbook-frame</a:t>
            </a:r>
          </a:p>
          <a:p>
            <a:pPr marL="1088136" lvl="2" indent="-457200"/>
            <a:endParaRPr lang="en-US" dirty="0" smtClean="0"/>
          </a:p>
          <a:p>
            <a:pPr marL="1088136" lvl="2" indent="-457200"/>
            <a:endParaRPr lang="en-US" dirty="0" smtClean="0"/>
          </a:p>
          <a:p>
            <a:pPr marL="1088136" lvl="2" indent="-457200">
              <a:buFont typeface="+mj-lt"/>
              <a:buAutoNum type="arabicPeriod"/>
            </a:pPr>
            <a:endParaRPr lang="en-US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2086928"/>
            <a:ext cx="4051300" cy="3937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04800" y="1447800"/>
            <a:ext cx="443365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 smtClean="0"/>
              <a:t>-Either use this (on </a:t>
            </a:r>
            <a:r>
              <a:rPr lang="en-US" sz="3000" dirty="0" err="1" smtClean="0"/>
              <a:t>p</a:t>
            </a:r>
            <a:r>
              <a:rPr lang="en-US" sz="3000" dirty="0" smtClean="0"/>
              <a:t>. </a:t>
            </a:r>
            <a:r>
              <a:rPr lang="en-US" sz="3000" b="1" dirty="0" smtClean="0"/>
              <a:t>193</a:t>
            </a:r>
            <a:r>
              <a:rPr lang="en-US" sz="3000" dirty="0" smtClean="0"/>
              <a:t>)</a:t>
            </a:r>
          </a:p>
          <a:p>
            <a:endParaRPr lang="en-US" sz="3000" dirty="0" smtClean="0"/>
          </a:p>
          <a:p>
            <a:r>
              <a:rPr lang="en-US" sz="3000" dirty="0" smtClean="0"/>
              <a:t>Or</a:t>
            </a:r>
          </a:p>
          <a:p>
            <a:endParaRPr lang="en-US" sz="3000" dirty="0" smtClean="0"/>
          </a:p>
          <a:p>
            <a:r>
              <a:rPr lang="en-US" sz="3000" dirty="0" smtClean="0"/>
              <a:t>-Write your own</a:t>
            </a:r>
          </a:p>
          <a:p>
            <a:endParaRPr lang="en-US" sz="3000" dirty="0" smtClean="0"/>
          </a:p>
          <a:p>
            <a:endParaRPr lang="en-US" sz="3000" dirty="0" smtClean="0"/>
          </a:p>
          <a:p>
            <a:r>
              <a:rPr lang="en-US" sz="3000" dirty="0" smtClean="0"/>
              <a:t>-Make sure to think about</a:t>
            </a:r>
          </a:p>
          <a:p>
            <a:r>
              <a:rPr lang="en-US" sz="3000" dirty="0" smtClean="0"/>
              <a:t>your </a:t>
            </a:r>
            <a:r>
              <a:rPr lang="en-US" sz="3000" i="1" smtClean="0"/>
              <a:t>verb choice</a:t>
            </a:r>
            <a:r>
              <a:rPr lang="en-US" sz="3000" smtClean="0"/>
              <a:t>!</a:t>
            </a:r>
            <a:endParaRPr lang="en-US" sz="3000" dirty="0" smtClean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2514600" y="1905000"/>
            <a:ext cx="2590800" cy="1447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2019300" y="46038"/>
            <a:ext cx="5524500" cy="639762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624078" indent="-514350"/>
            <a:r>
              <a:rPr lang="en-US" sz="2800" dirty="0" smtClean="0"/>
              <a:t>Share Your Poem (5 min)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60400" y="609600"/>
            <a:ext cx="8178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 </a:t>
            </a:r>
            <a:r>
              <a:rPr lang="en-US" dirty="0" smtClean="0"/>
              <a:t>Create a poem about poetry by writing a free-verse poem or using the workbook-frame</a:t>
            </a:r>
          </a:p>
          <a:p>
            <a:pPr marL="1088136" lvl="2" indent="-457200"/>
            <a:endParaRPr lang="en-US" dirty="0" smtClean="0"/>
          </a:p>
          <a:p>
            <a:pPr marL="1088136" lvl="2" indent="-457200"/>
            <a:endParaRPr lang="en-US" dirty="0" smtClean="0"/>
          </a:p>
          <a:p>
            <a:pPr marL="1088136" lvl="2" indent="-457200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10" name="Rectangle 9"/>
          <p:cNvSpPr/>
          <p:nvPr/>
        </p:nvSpPr>
        <p:spPr>
          <a:xfrm>
            <a:off x="1752600" y="1143000"/>
            <a:ext cx="55626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0" dirty="0" smtClean="0"/>
              <a:t>Please share what you wrote</a:t>
            </a:r>
          </a:p>
          <a:p>
            <a:pPr algn="ctr"/>
            <a:r>
              <a:rPr lang="en-US" sz="8000" dirty="0" err="1" smtClean="0">
                <a:sym typeface="Wingdings"/>
              </a:rPr>
              <a:t></a:t>
            </a:r>
            <a:endParaRPr lang="en-US" sz="8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660400" y="46038"/>
            <a:ext cx="7950200" cy="639762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marL="624078" indent="-514350"/>
            <a:r>
              <a:rPr lang="en-US" sz="3200" dirty="0" smtClean="0"/>
              <a:t>Authentic Assessment #1: More Details (5 min)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60400" y="609600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 </a:t>
            </a:r>
            <a:r>
              <a:rPr lang="en-US" dirty="0" smtClean="0"/>
              <a:t>Understand the first embedded assessment by asking questions</a:t>
            </a:r>
          </a:p>
          <a:p>
            <a:pPr marL="1088136" lvl="2" indent="-457200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5" name="Rectangle 4"/>
          <p:cNvSpPr/>
          <p:nvPr/>
        </p:nvSpPr>
        <p:spPr>
          <a:xfrm>
            <a:off x="1524000" y="1905000"/>
            <a:ext cx="6081406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4078" indent="-514350" algn="ctr"/>
            <a:r>
              <a:rPr lang="en-US" sz="5000" dirty="0" smtClean="0"/>
              <a:t>What questions do you have about AA#1?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851</Words>
  <Application>Microsoft Macintosh PowerPoint</Application>
  <PresentationFormat>On-screen Show (4:3)</PresentationFormat>
  <Paragraphs>124</Paragraphs>
  <Slides>13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Slide 1</vt:lpstr>
      <vt:lpstr>What is Poetry (Part 2)</vt:lpstr>
      <vt:lpstr>Slide 3</vt:lpstr>
      <vt:lpstr>Objectives (2 min)</vt:lpstr>
      <vt:lpstr>Define, repetition, anaphora, and form (7 min total)</vt:lpstr>
      <vt:lpstr>Identify examples of repetition, anaphora, and form (10 min)</vt:lpstr>
      <vt:lpstr>Create a poem (10 min)</vt:lpstr>
      <vt:lpstr>Share Your Poem (5 min)</vt:lpstr>
      <vt:lpstr>Authentic Assessment #1: More Details (5 min)</vt:lpstr>
      <vt:lpstr>Authentic Assessment Work Time (10 min)</vt:lpstr>
      <vt:lpstr>Closing (1 min)</vt:lpstr>
      <vt:lpstr>Slide 12</vt:lpstr>
      <vt:lpstr>Slide 13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Seth Schy</dc:creator>
  <cp:lastModifiedBy>Seth Schy</cp:lastModifiedBy>
  <cp:revision>15</cp:revision>
  <dcterms:created xsi:type="dcterms:W3CDTF">2012-08-31T18:34:57Z</dcterms:created>
  <dcterms:modified xsi:type="dcterms:W3CDTF">2012-08-31T18:36:18Z</dcterms:modified>
</cp:coreProperties>
</file>