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65" r:id="rId6"/>
    <p:sldId id="272" r:id="rId7"/>
    <p:sldId id="263" r:id="rId8"/>
    <p:sldId id="264" r:id="rId9"/>
    <p:sldId id="271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DB283D-D7BE-EF43-A8CA-CBFEDF504C04}" type="datetimeFigureOut">
              <a:rPr lang="en-US" smtClean="0"/>
              <a:t>8/31/12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E0C01B-9994-CC4A-A577-7DF8998F987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33DDF-2E14-C347-8648-92F31DDF0802}" type="datetimeFigureOut">
              <a:rPr lang="en-US" smtClean="0"/>
              <a:t>8/31/12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EB44E-236E-9F47-B799-7DDEE0B79D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33DDF-2E14-C347-8648-92F31DDF0802}" type="datetimeFigureOut">
              <a:rPr lang="en-US" smtClean="0"/>
              <a:t>8/31/12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EB44E-236E-9F47-B799-7DDEE0B79D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33DDF-2E14-C347-8648-92F31DDF0802}" type="datetimeFigureOut">
              <a:rPr lang="en-US" smtClean="0"/>
              <a:t>8/31/12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EB44E-236E-9F47-B799-7DDEE0B79D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33DDF-2E14-C347-8648-92F31DDF0802}" type="datetimeFigureOut">
              <a:rPr lang="en-US" smtClean="0"/>
              <a:t>8/31/12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EB44E-236E-9F47-B799-7DDEE0B79D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33DDF-2E14-C347-8648-92F31DDF0802}" type="datetimeFigureOut">
              <a:rPr lang="en-US" smtClean="0"/>
              <a:t>8/31/12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EB44E-236E-9F47-B799-7DDEE0B79D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33DDF-2E14-C347-8648-92F31DDF0802}" type="datetimeFigureOut">
              <a:rPr lang="en-US" smtClean="0"/>
              <a:t>8/31/12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EB44E-236E-9F47-B799-7DDEE0B79D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33DDF-2E14-C347-8648-92F31DDF0802}" type="datetimeFigureOut">
              <a:rPr lang="en-US" smtClean="0"/>
              <a:t>8/31/12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EB44E-236E-9F47-B799-7DDEE0B79D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33DDF-2E14-C347-8648-92F31DDF0802}" type="datetimeFigureOut">
              <a:rPr lang="en-US" smtClean="0"/>
              <a:t>8/31/12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EB44E-236E-9F47-B799-7DDEE0B79D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33DDF-2E14-C347-8648-92F31DDF0802}" type="datetimeFigureOut">
              <a:rPr lang="en-US" smtClean="0"/>
              <a:t>8/31/12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EB44E-236E-9F47-B799-7DDEE0B79D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33DDF-2E14-C347-8648-92F31DDF0802}" type="datetimeFigureOut">
              <a:rPr lang="en-US" smtClean="0"/>
              <a:t>8/31/12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EB44E-236E-9F47-B799-7DDEE0B79D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33DDF-2E14-C347-8648-92F31DDF0802}" type="datetimeFigureOut">
              <a:rPr lang="en-US" smtClean="0"/>
              <a:t>8/31/12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EB44E-236E-9F47-B799-7DDEE0B79D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33DDF-2E14-C347-8648-92F31DDF0802}" type="datetimeFigureOut">
              <a:rPr lang="en-US" smtClean="0"/>
              <a:t>8/31/12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EB44E-236E-9F47-B799-7DDEE0B79DA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00FF00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71500" y="1066800"/>
            <a:ext cx="8001000" cy="46482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000" dirty="0" smtClean="0"/>
              <a:t>Please write </a:t>
            </a:r>
            <a:r>
              <a:rPr lang="en-US" sz="4000" dirty="0" smtClean="0"/>
              <a:t>an answer to the following </a:t>
            </a:r>
            <a:r>
              <a:rPr lang="en-US" sz="4000" dirty="0" smtClean="0"/>
              <a:t>question.</a:t>
            </a:r>
          </a:p>
          <a:p>
            <a:pPr algn="ctr">
              <a:buNone/>
            </a:pPr>
            <a:endParaRPr lang="en-US" sz="4000" dirty="0" smtClean="0"/>
          </a:p>
          <a:p>
            <a:pPr algn="ctr">
              <a:buNone/>
            </a:pPr>
            <a:r>
              <a:rPr lang="en-US" sz="4000" dirty="0" smtClean="0"/>
              <a:t>Are names important?  Why or why not?</a:t>
            </a:r>
          </a:p>
          <a:p>
            <a:pPr algn="ctr">
              <a:buNone/>
            </a:pPr>
            <a:r>
              <a:rPr lang="en-US" sz="5000" dirty="0" err="1" smtClean="0">
                <a:sym typeface="Wingdings"/>
              </a:rPr>
              <a:t></a:t>
            </a:r>
            <a:endParaRPr lang="en-US" sz="5000" dirty="0" smtClean="0"/>
          </a:p>
          <a:p>
            <a:pPr>
              <a:buNone/>
            </a:pPr>
            <a:r>
              <a:rPr lang="en-US" sz="3000" dirty="0" smtClean="0"/>
              <a:t>	</a:t>
            </a:r>
            <a:br>
              <a:rPr lang="en-US" sz="3000" dirty="0" smtClean="0"/>
            </a:br>
            <a:endParaRPr lang="en-US" sz="3000" dirty="0" smtClean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00FF00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10" name="Content Placeholder 1"/>
          <p:cNvSpPr>
            <a:spLocks noGrp="1"/>
          </p:cNvSpPr>
          <p:nvPr>
            <p:ph idx="1"/>
          </p:nvPr>
        </p:nvSpPr>
        <p:spPr>
          <a:xfrm>
            <a:off x="0" y="3962400"/>
            <a:ext cx="9144000" cy="3505200"/>
          </a:xfrm>
        </p:spPr>
        <p:txBody>
          <a:bodyPr>
            <a:normAutofit fontScale="250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10000" dirty="0"/>
              <a:t>N</a:t>
            </a:r>
            <a:r>
              <a:rPr lang="en-US" sz="10000" dirty="0" smtClean="0"/>
              <a:t>otating and excerpt from </a:t>
            </a:r>
            <a:r>
              <a:rPr lang="en-US" sz="10000" i="1" dirty="0" smtClean="0"/>
              <a:t>The House on Mango Street</a:t>
            </a:r>
            <a:endParaRPr lang="en-US" sz="10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10000" dirty="0" smtClean="0"/>
              <a:t>Filling out a graphic organizer</a:t>
            </a:r>
            <a:endParaRPr lang="en-US" sz="10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10000" dirty="0" smtClean="0"/>
              <a:t>Reading sentences and determining if they have a subject, verb and express a complete thought</a:t>
            </a:r>
            <a:endParaRPr lang="en-US" sz="10000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0" y="1447800"/>
            <a:ext cx="9220200" cy="3739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  <a:endParaRPr lang="en-US" sz="20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Read and understand a text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Analyze the authors</a:t>
            </a:r>
            <a:r>
              <a:rPr lang="en-US" sz="2800" dirty="0" smtClean="0"/>
              <a:t> </a:t>
            </a:r>
            <a:r>
              <a:rPr lang="en-US" sz="2800" b="1" dirty="0" smtClean="0"/>
              <a:t>diction</a:t>
            </a:r>
            <a:r>
              <a:rPr lang="en-US" sz="2800" dirty="0" smtClean="0"/>
              <a:t>, </a:t>
            </a:r>
            <a:r>
              <a:rPr lang="en-US" sz="2800" b="1" dirty="0" smtClean="0"/>
              <a:t>imagery</a:t>
            </a:r>
            <a:r>
              <a:rPr lang="en-US" sz="2800" dirty="0" smtClean="0"/>
              <a:t>, </a:t>
            </a:r>
            <a:r>
              <a:rPr lang="en-US" sz="2800" b="1" dirty="0" smtClean="0"/>
              <a:t>syntax</a:t>
            </a:r>
            <a:r>
              <a:rPr lang="en-US" sz="2800" dirty="0" smtClean="0"/>
              <a:t>, </a:t>
            </a:r>
            <a:r>
              <a:rPr lang="en-US" sz="2800" b="1" dirty="0" smtClean="0"/>
              <a:t>tone</a:t>
            </a:r>
            <a:r>
              <a:rPr lang="en-US" sz="2800" dirty="0" smtClean="0"/>
              <a:t> to make inferences about the Speaker </a:t>
            </a:r>
            <a:endParaRPr lang="en-US" sz="26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Identifying Independent and Dependent Clauses</a:t>
            </a:r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00FF00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143000"/>
            <a:ext cx="7391400" cy="5334000"/>
          </a:xfrm>
        </p:spPr>
        <p:txBody>
          <a:bodyPr>
            <a:normAutofit lnSpcReduction="10000"/>
          </a:bodyPr>
          <a:lstStyle/>
          <a:p>
            <a:pPr marL="1428750" lvl="2" indent="-514350" algn="ctr">
              <a:buNone/>
            </a:pPr>
            <a:r>
              <a:rPr lang="en-US" sz="3500" dirty="0" smtClean="0"/>
              <a:t>Are these independent or dependent?</a:t>
            </a:r>
          </a:p>
          <a:p>
            <a:pPr marL="1428750" lvl="2" indent="-514350">
              <a:buAutoNum type="arabicPeriod"/>
            </a:pPr>
            <a:r>
              <a:rPr lang="en-US" sz="2000" dirty="0" smtClean="0"/>
              <a:t>He likes cheese</a:t>
            </a:r>
          </a:p>
          <a:p>
            <a:pPr marL="1428750" lvl="2" indent="-514350">
              <a:buAutoNum type="arabicPeriod"/>
            </a:pPr>
            <a:r>
              <a:rPr lang="en-US" sz="2000" dirty="0" smtClean="0"/>
              <a:t>When she ran to the grocery store</a:t>
            </a:r>
          </a:p>
          <a:p>
            <a:pPr marL="1428750" lvl="2" indent="-514350">
              <a:buAutoNum type="arabicPeriod"/>
            </a:pPr>
            <a:r>
              <a:rPr lang="en-US" sz="2000" dirty="0" smtClean="0"/>
              <a:t>They always run</a:t>
            </a:r>
          </a:p>
          <a:p>
            <a:pPr marL="1428750" lvl="2" indent="-514350">
              <a:buAutoNum type="arabicPeriod"/>
            </a:pPr>
            <a:endParaRPr lang="en-US" sz="2000" dirty="0" smtClean="0"/>
          </a:p>
          <a:p>
            <a:pPr marL="1428750" lvl="2" indent="-514350">
              <a:buNone/>
            </a:pPr>
            <a:r>
              <a:rPr lang="en-US" sz="2941" dirty="0" smtClean="0"/>
              <a:t>If I </a:t>
            </a:r>
            <a:r>
              <a:rPr lang="en-US" sz="2941" dirty="0" smtClean="0"/>
              <a:t>ask you to read something and then to </a:t>
            </a:r>
            <a:r>
              <a:rPr lang="en-US" sz="2941" i="1" dirty="0" smtClean="0"/>
              <a:t>analyze</a:t>
            </a:r>
            <a:r>
              <a:rPr lang="en-US" sz="2941" dirty="0" smtClean="0"/>
              <a:t> </a:t>
            </a:r>
            <a:r>
              <a:rPr lang="en-US" sz="2941" i="1" dirty="0" smtClean="0"/>
              <a:t>the authors </a:t>
            </a:r>
            <a:r>
              <a:rPr lang="en-US" sz="2941" b="1" i="1" dirty="0" smtClean="0"/>
              <a:t>voice</a:t>
            </a:r>
            <a:r>
              <a:rPr lang="en-US" sz="2941" i="1" dirty="0" smtClean="0"/>
              <a:t>, </a:t>
            </a:r>
            <a:r>
              <a:rPr lang="en-US" sz="2941" dirty="0" smtClean="0"/>
              <a:t>what </a:t>
            </a:r>
            <a:r>
              <a:rPr lang="en-US" sz="2941" u="sng" dirty="0" smtClean="0"/>
              <a:t>four</a:t>
            </a:r>
            <a:r>
              <a:rPr lang="en-US" sz="2941" dirty="0" smtClean="0"/>
              <a:t> topics must you talk about?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sz="2162" dirty="0" smtClean="0"/>
              <a:t>______________ 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sz="2162" dirty="0" smtClean="0"/>
              <a:t> ______________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sz="2162" dirty="0" smtClean="0"/>
              <a:t> ______________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sz="2162" dirty="0" smtClean="0"/>
              <a:t> ______________</a:t>
            </a:r>
            <a:endParaRPr lang="en-US" sz="2162" dirty="0" smtClean="0"/>
          </a:p>
          <a:p>
            <a:pPr marL="1428750" lvl="2" indent="-514350">
              <a:buNone/>
            </a:pPr>
            <a:endParaRPr lang="en-US" sz="2000" dirty="0" smtClean="0"/>
          </a:p>
          <a:p>
            <a:pPr marL="1428750" lvl="2" indent="-514350" algn="ctr">
              <a:buNone/>
            </a:pPr>
            <a:endParaRPr lang="en-US" sz="3500" dirty="0"/>
          </a:p>
          <a:p>
            <a:pPr marL="1428750" lvl="2" indent="-514350" algn="ctr">
              <a:buNone/>
            </a:pPr>
            <a:endParaRPr lang="en-US" sz="3500" dirty="0" smtClean="0"/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</a:t>
            </a:r>
            <a:r>
              <a:rPr kumimoji="0" lang="en-US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Slip </a:t>
            </a:r>
            <a:r>
              <a:rPr kumimoji="0" lang="en-US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(5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00FF00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</a:t>
            </a:r>
            <a:r>
              <a:rPr lang="en-US" sz="2000" dirty="0" smtClean="0"/>
              <a:t>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</a:t>
            </a:r>
            <a:r>
              <a:rPr lang="en-US" sz="2400" b="1" dirty="0" smtClean="0"/>
              <a:t>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  <a:endParaRPr lang="en-US" dirty="0" smtClean="0"/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  <a:endParaRPr lang="en-US" sz="3000" dirty="0" smtClean="0"/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00FF00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87575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What’s in a Name?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</a:t>
            </a: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 1.3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00FF00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638800"/>
          </a:xfrm>
        </p:spPr>
        <p:txBody>
          <a:bodyPr>
            <a:normAutofit fontScale="77500" lnSpcReduction="2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(2 min)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Quick write about your name </a:t>
            </a:r>
            <a:r>
              <a:rPr lang="en-US" dirty="0" smtClean="0"/>
              <a:t>(</a:t>
            </a:r>
            <a:r>
              <a:rPr lang="en-US" dirty="0"/>
              <a:t>5</a:t>
            </a:r>
            <a:r>
              <a:rPr lang="en-US" dirty="0" smtClean="0"/>
              <a:t> </a:t>
            </a:r>
            <a:r>
              <a:rPr lang="en-US" dirty="0" smtClean="0"/>
              <a:t>min</a:t>
            </a:r>
            <a:r>
              <a:rPr lang="en-US" dirty="0" smtClean="0"/>
              <a:t>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Read excerpt from </a:t>
            </a:r>
            <a:r>
              <a:rPr lang="en-US" i="1" dirty="0" smtClean="0"/>
              <a:t>The House on Mango Street</a:t>
            </a:r>
            <a:r>
              <a:rPr lang="en-US" dirty="0" smtClean="0"/>
              <a:t>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Graphic organizer on </a:t>
            </a:r>
            <a:r>
              <a:rPr lang="en-US" b="1" dirty="0" smtClean="0"/>
              <a:t>diction</a:t>
            </a:r>
            <a:r>
              <a:rPr lang="en-US" dirty="0" smtClean="0"/>
              <a:t>, </a:t>
            </a:r>
            <a:r>
              <a:rPr lang="en-US" b="1" dirty="0" smtClean="0"/>
              <a:t>imagery</a:t>
            </a:r>
            <a:r>
              <a:rPr lang="en-US" dirty="0" smtClean="0"/>
              <a:t>, </a:t>
            </a:r>
            <a:r>
              <a:rPr lang="en-US" b="1" dirty="0" smtClean="0"/>
              <a:t>syntax</a:t>
            </a:r>
            <a:r>
              <a:rPr lang="en-US" dirty="0" smtClean="0"/>
              <a:t>, </a:t>
            </a:r>
            <a:r>
              <a:rPr lang="en-US" b="1" dirty="0" smtClean="0"/>
              <a:t>tone</a:t>
            </a:r>
            <a:r>
              <a:rPr lang="en-US" dirty="0" smtClean="0"/>
              <a:t> to make inferences about the Speaker (8 min)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Grammar Time: Independent v</a:t>
            </a:r>
            <a:r>
              <a:rPr lang="en-US" dirty="0" smtClean="0"/>
              <a:t>s. Dependent Clauses (20 min total)</a:t>
            </a:r>
            <a:endParaRPr lang="en-US" dirty="0" smtClean="0"/>
          </a:p>
          <a:p>
            <a:pPr marL="1024128" lvl="1" indent="-514350">
              <a:buFont typeface="+mj-lt"/>
              <a:buAutoNum type="alphaLcParenR"/>
            </a:pPr>
            <a:r>
              <a:rPr lang="en-US" dirty="0" smtClean="0"/>
              <a:t>Background (1 min)</a:t>
            </a:r>
          </a:p>
          <a:p>
            <a:pPr marL="1024128" lvl="1" indent="-514350">
              <a:buFont typeface="+mj-lt"/>
              <a:buAutoNum type="alphaLcParenR"/>
            </a:pPr>
            <a:r>
              <a:rPr lang="en-US" dirty="0" smtClean="0"/>
              <a:t>Verbs (</a:t>
            </a:r>
            <a:r>
              <a:rPr lang="en-US" dirty="0" smtClean="0"/>
              <a:t>3 min)</a:t>
            </a:r>
          </a:p>
          <a:p>
            <a:pPr marL="1024128" lvl="1" indent="-514350">
              <a:buFont typeface="+mj-lt"/>
              <a:buAutoNum type="alphaLcParenR"/>
            </a:pPr>
            <a:r>
              <a:rPr lang="en-US" dirty="0" smtClean="0"/>
              <a:t>Subjects (3 min)</a:t>
            </a:r>
          </a:p>
          <a:p>
            <a:pPr marL="1024128" lvl="1" indent="-514350">
              <a:buFont typeface="+mj-lt"/>
              <a:buAutoNum type="alphaLcParenR"/>
            </a:pPr>
            <a:r>
              <a:rPr lang="en-US" dirty="0" smtClean="0"/>
              <a:t>Identify Independent and Dependent Clauses (13 min)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</a:t>
            </a:r>
            <a:r>
              <a:rPr lang="en-US" dirty="0" smtClean="0"/>
              <a:t>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(3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</a:t>
            </a:r>
            <a:r>
              <a:rPr lang="en-US" dirty="0" smtClean="0"/>
              <a:t>(5 </a:t>
            </a:r>
            <a:r>
              <a:rPr lang="en-US" dirty="0" smtClean="0"/>
              <a:t>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00FF00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657600"/>
            <a:ext cx="9144000" cy="3505200"/>
          </a:xfrm>
        </p:spPr>
        <p:txBody>
          <a:bodyPr>
            <a:normAutofit fontScale="250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10000" dirty="0"/>
              <a:t>N</a:t>
            </a:r>
            <a:r>
              <a:rPr lang="en-US" sz="10000" dirty="0" smtClean="0"/>
              <a:t>otating and excerpt from </a:t>
            </a:r>
            <a:r>
              <a:rPr lang="en-US" sz="10000" i="1" dirty="0" smtClean="0"/>
              <a:t>The House on Mango Street</a:t>
            </a:r>
            <a:endParaRPr lang="en-US" sz="10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10000" dirty="0" smtClean="0"/>
              <a:t>Filling out a graphic organizer</a:t>
            </a:r>
            <a:endParaRPr lang="en-US" sz="10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10000" dirty="0" smtClean="0"/>
              <a:t>Reading sentences and determining if they have a subject, verb and express a complete thought</a:t>
            </a:r>
            <a:endParaRPr lang="en-US" sz="10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0"/>
            <a:ext cx="9220200" cy="3739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  <a:endParaRPr lang="en-US" sz="20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Read and understand a text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Analyze the authors</a:t>
            </a:r>
            <a:r>
              <a:rPr lang="en-US" sz="2800" dirty="0" smtClean="0"/>
              <a:t> </a:t>
            </a:r>
            <a:r>
              <a:rPr lang="en-US" sz="2800" b="1" dirty="0" smtClean="0"/>
              <a:t>diction</a:t>
            </a:r>
            <a:r>
              <a:rPr lang="en-US" sz="2800" dirty="0" smtClean="0"/>
              <a:t>, </a:t>
            </a:r>
            <a:r>
              <a:rPr lang="en-US" sz="2800" b="1" dirty="0" smtClean="0"/>
              <a:t>imagery</a:t>
            </a:r>
            <a:r>
              <a:rPr lang="en-US" sz="2800" dirty="0" smtClean="0"/>
              <a:t>, </a:t>
            </a:r>
            <a:r>
              <a:rPr lang="en-US" sz="2800" b="1" dirty="0" smtClean="0"/>
              <a:t>syntax</a:t>
            </a:r>
            <a:r>
              <a:rPr lang="en-US" sz="2800" dirty="0" smtClean="0"/>
              <a:t>, </a:t>
            </a:r>
            <a:r>
              <a:rPr lang="en-US" sz="2800" b="1" dirty="0" smtClean="0"/>
              <a:t>tone</a:t>
            </a:r>
            <a:r>
              <a:rPr lang="en-US" sz="2800" dirty="0" smtClean="0"/>
              <a:t> to make inferences about the Speaker </a:t>
            </a:r>
            <a:endParaRPr lang="en-US" sz="26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Identifying Independent and Dependent Clauses</a:t>
            </a:r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00FF00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304800" y="46038"/>
            <a:ext cx="8534400" cy="63976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624078" indent="-514350"/>
            <a:r>
              <a:rPr lang="en-US" sz="2800" dirty="0" smtClean="0"/>
              <a:t>Read excerpt from </a:t>
            </a:r>
            <a:r>
              <a:rPr lang="en-US" sz="2800" i="1" dirty="0" smtClean="0"/>
              <a:t>The House on Mango Street </a:t>
            </a:r>
            <a:r>
              <a:rPr lang="en-US" sz="2800" dirty="0" smtClean="0"/>
              <a:t>(10 min)</a:t>
            </a:r>
            <a:endParaRPr lang="en-US" sz="2800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-381000" y="609600"/>
            <a:ext cx="8178800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17854" lvl="2" indent="-51435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/>
              <a:t>R</a:t>
            </a:r>
            <a:r>
              <a:rPr lang="en-US" dirty="0" smtClean="0"/>
              <a:t>ead and understand a text by notating an excerpt from </a:t>
            </a:r>
            <a:r>
              <a:rPr lang="en-US" i="1" dirty="0" smtClean="0"/>
              <a:t>The House on Mango Street</a:t>
            </a:r>
            <a:endParaRPr lang="en-US" dirty="0" smtClean="0"/>
          </a:p>
          <a:p>
            <a:pPr marL="1088136" lvl="2" indent="-45720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457200" y="1620083"/>
            <a:ext cx="23622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4078" indent="-514350" algn="ctr"/>
            <a:r>
              <a:rPr lang="en-US" sz="3000" dirty="0" smtClean="0"/>
              <a:t>-Please read </a:t>
            </a:r>
          </a:p>
          <a:p>
            <a:pPr marL="624078" indent="-514350" algn="ctr"/>
            <a:r>
              <a:rPr lang="en-US" sz="3000" dirty="0" smtClean="0"/>
              <a:t>along on </a:t>
            </a:r>
            <a:r>
              <a:rPr lang="en-US" sz="3000" dirty="0" err="1" smtClean="0"/>
              <a:t>p</a:t>
            </a:r>
            <a:r>
              <a:rPr lang="en-US" sz="3000" dirty="0" smtClean="0"/>
              <a:t>. </a:t>
            </a:r>
            <a:r>
              <a:rPr lang="en-US" sz="3000" b="1" dirty="0" smtClean="0"/>
              <a:t>9</a:t>
            </a:r>
            <a:br>
              <a:rPr lang="en-US" sz="3000" b="1" dirty="0" smtClean="0"/>
            </a:br>
            <a:endParaRPr lang="en-US" sz="3000" b="1" dirty="0" smtClean="0"/>
          </a:p>
          <a:p>
            <a:pPr marL="624078" indent="-514350"/>
            <a:r>
              <a:rPr lang="en-US" sz="3000" u="sng" dirty="0" smtClean="0"/>
              <a:t>Notate the text:</a:t>
            </a:r>
          </a:p>
          <a:p>
            <a:pPr marL="624078" indent="-514350"/>
            <a:r>
              <a:rPr lang="en-US" sz="3000" b="1" dirty="0" smtClean="0"/>
              <a:t>D </a:t>
            </a:r>
            <a:r>
              <a:rPr lang="en-US" sz="3000" dirty="0" smtClean="0"/>
              <a:t>= Diction</a:t>
            </a:r>
            <a:endParaRPr lang="en-US" sz="3000" b="1" dirty="0" smtClean="0"/>
          </a:p>
          <a:p>
            <a:pPr marL="624078" indent="-514350"/>
            <a:r>
              <a:rPr lang="en-US" sz="3000" b="1" dirty="0" smtClean="0"/>
              <a:t>S </a:t>
            </a:r>
            <a:r>
              <a:rPr lang="en-US" sz="3000" dirty="0" smtClean="0"/>
              <a:t>= Syntax</a:t>
            </a:r>
            <a:endParaRPr lang="en-US" sz="3000" b="1" dirty="0" smtClean="0"/>
          </a:p>
          <a:p>
            <a:pPr marL="624078" indent="-514350"/>
            <a:r>
              <a:rPr lang="en-US" sz="3000" b="1" dirty="0" smtClean="0"/>
              <a:t>I </a:t>
            </a:r>
            <a:r>
              <a:rPr lang="en-US" sz="3000" dirty="0" smtClean="0"/>
              <a:t>= Imagery</a:t>
            </a:r>
            <a:endParaRPr lang="en-US" sz="3000" b="1" dirty="0" smtClean="0"/>
          </a:p>
          <a:p>
            <a:pPr marL="624078" indent="-514350"/>
            <a:r>
              <a:rPr lang="en-US" sz="3000" b="1" dirty="0" smtClean="0"/>
              <a:t>T </a:t>
            </a:r>
            <a:r>
              <a:rPr lang="en-US" sz="3000" dirty="0" smtClean="0"/>
              <a:t>= Tone</a:t>
            </a:r>
            <a:endParaRPr lang="en-US" sz="3000" b="1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0" y="1054293"/>
            <a:ext cx="5791200" cy="58037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00FF00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304800" y="46038"/>
            <a:ext cx="8534400" cy="63976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624078" indent="-514350"/>
            <a:r>
              <a:rPr lang="en-US" sz="2600" dirty="0" smtClean="0"/>
              <a:t>Analyze the authors </a:t>
            </a:r>
            <a:r>
              <a:rPr lang="en-US" sz="2600" b="1" dirty="0" smtClean="0"/>
              <a:t>diction</a:t>
            </a:r>
            <a:r>
              <a:rPr lang="en-US" sz="2600" dirty="0" smtClean="0"/>
              <a:t>, </a:t>
            </a:r>
            <a:r>
              <a:rPr lang="en-US" sz="2600" b="1" dirty="0" smtClean="0"/>
              <a:t>imagery</a:t>
            </a:r>
            <a:r>
              <a:rPr lang="en-US" sz="2600" dirty="0" smtClean="0"/>
              <a:t>, </a:t>
            </a:r>
            <a:r>
              <a:rPr lang="en-US" sz="2600" b="1" dirty="0" smtClean="0"/>
              <a:t>syntax</a:t>
            </a:r>
            <a:r>
              <a:rPr lang="en-US" sz="2600" dirty="0" smtClean="0"/>
              <a:t>, </a:t>
            </a:r>
            <a:r>
              <a:rPr lang="en-US" sz="2600" b="1" dirty="0" smtClean="0"/>
              <a:t>tone</a:t>
            </a:r>
            <a:r>
              <a:rPr lang="en-US" sz="2600" dirty="0" smtClean="0"/>
              <a:t> (8 min)</a:t>
            </a:r>
            <a:endParaRPr lang="en-US" sz="2600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660400" y="6096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the authors </a:t>
            </a:r>
            <a:r>
              <a:rPr lang="en-US" b="1" dirty="0" smtClean="0"/>
              <a:t>diction</a:t>
            </a:r>
            <a:r>
              <a:rPr lang="en-US" dirty="0" smtClean="0"/>
              <a:t>, </a:t>
            </a:r>
            <a:r>
              <a:rPr lang="en-US" b="1" dirty="0" smtClean="0"/>
              <a:t>imagery</a:t>
            </a:r>
            <a:r>
              <a:rPr lang="en-US" dirty="0" smtClean="0"/>
              <a:t>, </a:t>
            </a:r>
            <a:r>
              <a:rPr lang="en-US" b="1" dirty="0" smtClean="0"/>
              <a:t>syntax</a:t>
            </a:r>
            <a:r>
              <a:rPr lang="en-US" dirty="0" smtClean="0"/>
              <a:t>, </a:t>
            </a:r>
            <a:r>
              <a:rPr lang="en-US" b="1" dirty="0" smtClean="0"/>
              <a:t>tone</a:t>
            </a:r>
            <a:r>
              <a:rPr lang="en-US" dirty="0" smtClean="0"/>
              <a:t> to make inferences about the speaker filling out a graphic organizer  </a:t>
            </a:r>
          </a:p>
          <a:p>
            <a:pPr marL="1088136" lvl="2" indent="-45720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7" name="Rectangle 6"/>
          <p:cNvSpPr/>
          <p:nvPr/>
        </p:nvSpPr>
        <p:spPr>
          <a:xfrm>
            <a:off x="-127000" y="1295400"/>
            <a:ext cx="25654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4078" indent="-514350"/>
            <a:r>
              <a:rPr lang="en-US" sz="3000" dirty="0" smtClean="0"/>
              <a:t>-Use your notated text, and fill out the graphic organizer on </a:t>
            </a:r>
            <a:r>
              <a:rPr lang="en-US" sz="3000" dirty="0" err="1" smtClean="0"/>
              <a:t>p</a:t>
            </a:r>
            <a:r>
              <a:rPr lang="en-US" sz="3000" dirty="0" smtClean="0"/>
              <a:t>. </a:t>
            </a:r>
            <a:r>
              <a:rPr lang="en-US" sz="3000" b="1" dirty="0" smtClean="0"/>
              <a:t>12</a:t>
            </a:r>
            <a:endParaRPr lang="en-US" sz="3000" b="1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9061" y="1295400"/>
            <a:ext cx="6884939" cy="556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00FF00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52400" y="46038"/>
            <a:ext cx="8915400" cy="639762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marL="624078" indent="-514350"/>
            <a:r>
              <a:rPr lang="en-US" sz="2800" dirty="0" smtClean="0"/>
              <a:t>Grammar Time: Independent vs. Dependent Clauses (7 min)</a:t>
            </a:r>
            <a:endParaRPr lang="en-US" sz="2800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660400" y="6096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Identify independent and </a:t>
            </a:r>
            <a:r>
              <a:rPr lang="en-US" dirty="0" smtClean="0"/>
              <a:t>dependent clauses by </a:t>
            </a:r>
            <a:r>
              <a:rPr lang="en-US" dirty="0" smtClean="0"/>
              <a:t>Reading sentences and determining if they have a subject, verb and express a complete thought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4800" y="1503402"/>
            <a:ext cx="20574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u="sng" dirty="0" smtClean="0"/>
              <a:t>Background</a:t>
            </a:r>
          </a:p>
        </p:txBody>
      </p:sp>
      <p:sp>
        <p:nvSpPr>
          <p:cNvPr id="8" name="Rectangle 7"/>
          <p:cNvSpPr/>
          <p:nvPr/>
        </p:nvSpPr>
        <p:spPr>
          <a:xfrm>
            <a:off x="228600" y="2036802"/>
            <a:ext cx="35052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/>
              <a:t>Sentences can be:</a:t>
            </a:r>
          </a:p>
          <a:p>
            <a:endParaRPr lang="en-US" sz="3000" dirty="0" smtClean="0"/>
          </a:p>
          <a:p>
            <a:r>
              <a:rPr lang="en-US" sz="3000" dirty="0" smtClean="0">
                <a:solidFill>
                  <a:srgbClr val="0000FF"/>
                </a:solidFill>
              </a:rPr>
              <a:t>Independent:</a:t>
            </a:r>
          </a:p>
          <a:p>
            <a:endParaRPr lang="en-US" sz="3000" dirty="0" smtClean="0"/>
          </a:p>
          <a:p>
            <a:pPr algn="ctr"/>
            <a:r>
              <a:rPr lang="en-US" sz="3000" u="sng" dirty="0"/>
              <a:t>o</a:t>
            </a:r>
            <a:r>
              <a:rPr lang="en-US" sz="3000" u="sng" dirty="0" smtClean="0"/>
              <a:t>r</a:t>
            </a:r>
          </a:p>
          <a:p>
            <a:endParaRPr lang="en-US" sz="3000" dirty="0" smtClean="0"/>
          </a:p>
          <a:p>
            <a:r>
              <a:rPr lang="en-US" sz="3000" dirty="0" smtClean="0">
                <a:solidFill>
                  <a:srgbClr val="FF0000"/>
                </a:solidFill>
              </a:rPr>
              <a:t>Dependent: </a:t>
            </a:r>
          </a:p>
        </p:txBody>
      </p:sp>
      <p:sp>
        <p:nvSpPr>
          <p:cNvPr id="9" name="Rectangle 8"/>
          <p:cNvSpPr/>
          <p:nvPr/>
        </p:nvSpPr>
        <p:spPr>
          <a:xfrm>
            <a:off x="2362200" y="3048000"/>
            <a:ext cx="6781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c</a:t>
            </a:r>
            <a:r>
              <a:rPr lang="en-US" sz="2000" dirty="0" smtClean="0"/>
              <a:t>ontains a subject and a verb and make a complete thought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09800" y="4895671"/>
            <a:ext cx="6934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contains a subject and a verb and does NOT make a complete thought</a:t>
            </a:r>
            <a:endParaRPr lang="en-US" dirty="0" smtClean="0"/>
          </a:p>
        </p:txBody>
      </p:sp>
      <p:grpSp>
        <p:nvGrpSpPr>
          <p:cNvPr id="31" name="Group 30"/>
          <p:cNvGrpSpPr/>
          <p:nvPr/>
        </p:nvGrpSpPr>
        <p:grpSpPr>
          <a:xfrm>
            <a:off x="1752600" y="3429000"/>
            <a:ext cx="3505200" cy="2502932"/>
            <a:chOff x="1752600" y="3429000"/>
            <a:chExt cx="3505200" cy="2502932"/>
          </a:xfrm>
        </p:grpSpPr>
        <p:grpSp>
          <p:nvGrpSpPr>
            <p:cNvPr id="16" name="Group 15"/>
            <p:cNvGrpSpPr/>
            <p:nvPr/>
          </p:nvGrpSpPr>
          <p:grpSpPr>
            <a:xfrm>
              <a:off x="1752600" y="3581400"/>
              <a:ext cx="3505200" cy="2350532"/>
              <a:chOff x="1752600" y="3581400"/>
              <a:chExt cx="3505200" cy="2350532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1828800" y="3581400"/>
                <a:ext cx="3429000" cy="36933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w</a:t>
                </a:r>
                <a:r>
                  <a:rPr lang="en-US" dirty="0" smtClean="0"/>
                  <a:t>ho or what the sentence is about</a:t>
                </a:r>
                <a:endParaRPr lang="en-US" dirty="0" smtClean="0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1752600" y="5562600"/>
                <a:ext cx="3429000" cy="36933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w</a:t>
                </a:r>
                <a:r>
                  <a:rPr lang="en-US" dirty="0" smtClean="0"/>
                  <a:t>ho or what the sentence is about</a:t>
                </a:r>
                <a:endParaRPr lang="en-US" dirty="0" smtClean="0"/>
              </a:p>
            </p:txBody>
          </p:sp>
        </p:grpSp>
        <p:cxnSp>
          <p:nvCxnSpPr>
            <p:cNvPr id="21" name="Straight Arrow Connector 20"/>
            <p:cNvCxnSpPr/>
            <p:nvPr/>
          </p:nvCxnSpPr>
          <p:spPr>
            <a:xfrm rot="5400000">
              <a:off x="3605947" y="3555265"/>
              <a:ext cx="254118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rot="16200000" flipH="1">
              <a:off x="3274616" y="5375673"/>
              <a:ext cx="424656" cy="3651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4762500" y="3369072"/>
            <a:ext cx="3048000" cy="2562860"/>
            <a:chOff x="4762500" y="3369072"/>
            <a:chExt cx="3048000" cy="2562860"/>
          </a:xfrm>
        </p:grpSpPr>
        <p:grpSp>
          <p:nvGrpSpPr>
            <p:cNvPr id="19" name="Group 18"/>
            <p:cNvGrpSpPr/>
            <p:nvPr/>
          </p:nvGrpSpPr>
          <p:grpSpPr>
            <a:xfrm>
              <a:off x="5943600" y="3581400"/>
              <a:ext cx="1866900" cy="2350532"/>
              <a:chOff x="5943600" y="3581400"/>
              <a:chExt cx="1866900" cy="2350532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6210300" y="3581400"/>
                <a:ext cx="1600200" cy="36933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a</a:t>
                </a:r>
                <a:r>
                  <a:rPr lang="en-US" dirty="0" smtClean="0"/>
                  <a:t>n action word</a:t>
                </a:r>
                <a:endParaRPr lang="en-US" dirty="0" smtClean="0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5943600" y="5562600"/>
                <a:ext cx="1600200" cy="36933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a</a:t>
                </a:r>
                <a:r>
                  <a:rPr lang="en-US" dirty="0" smtClean="0"/>
                  <a:t>n action word</a:t>
                </a:r>
                <a:endParaRPr lang="en-US" dirty="0" smtClean="0"/>
              </a:p>
            </p:txBody>
          </p:sp>
        </p:grpSp>
        <p:cxnSp>
          <p:nvCxnSpPr>
            <p:cNvPr id="26" name="Straight Arrow Connector 25"/>
            <p:cNvCxnSpPr/>
            <p:nvPr/>
          </p:nvCxnSpPr>
          <p:spPr>
            <a:xfrm>
              <a:off x="5257800" y="3369072"/>
              <a:ext cx="1524000" cy="31404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4762500" y="5181600"/>
              <a:ext cx="1714500" cy="373797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" grpId="0"/>
      <p:bldP spid="9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00FF00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660400" y="609600"/>
            <a:ext cx="8178800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Identify independent and dependent clauses by Reading sentences and determining if they have a subject, verb and express a complete thought</a:t>
            </a:r>
          </a:p>
          <a:p>
            <a:pPr marL="1088136" lvl="2" indent="-457200"/>
            <a:endParaRPr lang="en-US" dirty="0" smtClean="0"/>
          </a:p>
          <a:p>
            <a:pPr marL="1088136" lvl="2" indent="-457200"/>
            <a:endParaRPr lang="en-US" dirty="0" smtClean="0"/>
          </a:p>
          <a:p>
            <a:pPr marL="1088136" lvl="2" indent="-45720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152400" y="46038"/>
            <a:ext cx="8915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624078" marR="0" lvl="0" indent="-51435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Grammar Time: Independent vs. Dependent Clauses (3 min)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812800" y="1986171"/>
            <a:ext cx="2844800" cy="1354217"/>
            <a:chOff x="812800" y="1986171"/>
            <a:chExt cx="2844800" cy="1354217"/>
          </a:xfrm>
        </p:grpSpPr>
        <p:sp>
          <p:nvSpPr>
            <p:cNvPr id="5" name="Rectangle 4"/>
            <p:cNvSpPr/>
            <p:nvPr/>
          </p:nvSpPr>
          <p:spPr>
            <a:xfrm>
              <a:off x="812800" y="1986171"/>
              <a:ext cx="2844800" cy="70788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4000" dirty="0" smtClean="0"/>
                <a:t>Bill </a:t>
              </a:r>
              <a:r>
                <a:rPr lang="en-US" sz="4000" dirty="0" smtClean="0"/>
                <a:t>went</a:t>
              </a:r>
              <a:r>
                <a:rPr lang="en-US" sz="4000" dirty="0" smtClean="0"/>
                <a:t>.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447800" y="2694057"/>
              <a:ext cx="139022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Independent</a:t>
              </a:r>
            </a:p>
            <a:p>
              <a:r>
                <a:rPr lang="en-US" dirty="0" smtClean="0"/>
                <a:t>Dependent</a:t>
              </a:r>
              <a:endParaRPr lang="en-US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33400" y="3581400"/>
            <a:ext cx="4819224" cy="3237131"/>
            <a:chOff x="533400" y="3581400"/>
            <a:chExt cx="4819224" cy="3237131"/>
          </a:xfrm>
        </p:grpSpPr>
        <p:sp>
          <p:nvSpPr>
            <p:cNvPr id="8" name="Rectangle 7"/>
            <p:cNvSpPr/>
            <p:nvPr/>
          </p:nvSpPr>
          <p:spPr>
            <a:xfrm>
              <a:off x="533400" y="3581400"/>
              <a:ext cx="3505200" cy="286232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6000" dirty="0" err="1" smtClean="0"/>
                <a:t>Sharday</a:t>
              </a:r>
              <a:r>
                <a:rPr lang="en-US" sz="6000" dirty="0" smtClean="0"/>
                <a:t> rode her bike.</a:t>
              </a:r>
              <a:endParaRPr lang="en-US" sz="6000" dirty="0" smtClean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962400" y="6172200"/>
              <a:ext cx="139022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Independent</a:t>
              </a:r>
            </a:p>
            <a:p>
              <a:r>
                <a:rPr lang="en-US" dirty="0" smtClean="0"/>
                <a:t>Dependent</a:t>
              </a:r>
              <a:endParaRPr lang="en-US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410200" y="4473476"/>
            <a:ext cx="3429000" cy="2268855"/>
            <a:chOff x="5410200" y="4473476"/>
            <a:chExt cx="3429000" cy="2268855"/>
          </a:xfrm>
        </p:grpSpPr>
        <p:sp>
          <p:nvSpPr>
            <p:cNvPr id="9" name="Rectangle 8"/>
            <p:cNvSpPr/>
            <p:nvPr/>
          </p:nvSpPr>
          <p:spPr>
            <a:xfrm>
              <a:off x="5410200" y="4473476"/>
              <a:ext cx="3429000" cy="170816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3500" dirty="0" smtClean="0"/>
                <a:t>When Shelly ate the food she chocked.</a:t>
              </a:r>
              <a:endParaRPr lang="en-US" sz="3500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62800" y="6096000"/>
              <a:ext cx="139022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Independent</a:t>
              </a:r>
            </a:p>
            <a:p>
              <a:r>
                <a:rPr lang="en-US" dirty="0" smtClean="0"/>
                <a:t>Dependent</a:t>
              </a:r>
              <a:endParaRPr lang="en-US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181600" y="1605677"/>
            <a:ext cx="3124200" cy="2585323"/>
            <a:chOff x="5181600" y="1605677"/>
            <a:chExt cx="3124200" cy="2585323"/>
          </a:xfrm>
        </p:grpSpPr>
        <p:sp>
          <p:nvSpPr>
            <p:cNvPr id="7" name="Rectangle 6"/>
            <p:cNvSpPr/>
            <p:nvPr/>
          </p:nvSpPr>
          <p:spPr>
            <a:xfrm>
              <a:off x="5181600" y="2252008"/>
              <a:ext cx="3124200" cy="193899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4000" dirty="0" smtClean="0"/>
                <a:t>When Ricardo saw the movie.</a:t>
              </a:r>
              <a:endParaRPr lang="en-US" sz="4000" dirty="0" smtClean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772576" y="1605677"/>
              <a:ext cx="139022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Independent</a:t>
              </a:r>
            </a:p>
            <a:p>
              <a:r>
                <a:rPr lang="en-US" dirty="0" smtClean="0"/>
                <a:t>Dependent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00FF00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660400" y="609600"/>
            <a:ext cx="8178800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Identify independent and dependent clauses by Reading sentences and determining if they have a subject, verb and express a complete thought</a:t>
            </a:r>
          </a:p>
          <a:p>
            <a:pPr marL="1088136" lvl="2" indent="-457200"/>
            <a:endParaRPr lang="en-US" dirty="0" smtClean="0"/>
          </a:p>
          <a:p>
            <a:pPr marL="1088136" lvl="2" indent="-457200"/>
            <a:endParaRPr lang="en-US" dirty="0" smtClean="0"/>
          </a:p>
          <a:p>
            <a:pPr marL="1088136" lvl="2" indent="-45720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304800" y="1524000"/>
            <a:ext cx="2844800" cy="2862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 	</a:t>
            </a:r>
          </a:p>
          <a:p>
            <a:r>
              <a:rPr lang="en-US" dirty="0" smtClean="0"/>
              <a:t>1.  when Mr. Jones yelled</a:t>
            </a:r>
          </a:p>
          <a:p>
            <a:r>
              <a:rPr lang="en-US" dirty="0" smtClean="0"/>
              <a:t> Independent   Dependent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2.  I enjoy the opera</a:t>
            </a:r>
          </a:p>
          <a:p>
            <a:r>
              <a:rPr lang="en-US" dirty="0" smtClean="0"/>
              <a:t> Independent   Dependent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3.  unless it comes today</a:t>
            </a:r>
          </a:p>
          <a:p>
            <a:r>
              <a:rPr lang="en-US" dirty="0" smtClean="0"/>
              <a:t> Independent   Dependent</a:t>
            </a:r>
          </a:p>
          <a:p>
            <a:endParaRPr lang="en-US" dirty="0" smtClean="0"/>
          </a:p>
        </p:txBody>
      </p:sp>
      <p:sp>
        <p:nvSpPr>
          <p:cNvPr id="7" name="Rectangle 6"/>
          <p:cNvSpPr/>
          <p:nvPr/>
        </p:nvSpPr>
        <p:spPr>
          <a:xfrm>
            <a:off x="4572000" y="1600200"/>
            <a:ext cx="3124200" cy="2585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7.  the fifth graders sang</a:t>
            </a:r>
          </a:p>
          <a:p>
            <a:r>
              <a:rPr lang="en-US" dirty="0" smtClean="0"/>
              <a:t> Independent   Dependent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8.  when the movie is over</a:t>
            </a:r>
          </a:p>
          <a:p>
            <a:r>
              <a:rPr lang="en-US" dirty="0" smtClean="0"/>
              <a:t> Independent   Dependent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9.  I decided to go along</a:t>
            </a:r>
          </a:p>
          <a:p>
            <a:r>
              <a:rPr lang="en-US" dirty="0" smtClean="0"/>
              <a:t> Independent   Dependent</a:t>
            </a:r>
          </a:p>
          <a:p>
            <a:endParaRPr lang="en-US" dirty="0" smtClean="0"/>
          </a:p>
        </p:txBody>
      </p:sp>
      <p:sp>
        <p:nvSpPr>
          <p:cNvPr id="8" name="Rectangle 7"/>
          <p:cNvSpPr/>
          <p:nvPr/>
        </p:nvSpPr>
        <p:spPr>
          <a:xfrm>
            <a:off x="533400" y="4473476"/>
            <a:ext cx="3505200" cy="230832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4.  although I lost the library book</a:t>
            </a:r>
          </a:p>
          <a:p>
            <a:r>
              <a:rPr lang="en-US" dirty="0" smtClean="0"/>
              <a:t> Independent   Dependent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5.  they're going on a picnic</a:t>
            </a:r>
          </a:p>
          <a:p>
            <a:r>
              <a:rPr lang="en-US" dirty="0" smtClean="0"/>
              <a:t> Independent   Dependent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6.  mom found it in the drawer</a:t>
            </a:r>
          </a:p>
          <a:p>
            <a:r>
              <a:rPr lang="en-US" dirty="0" smtClean="0"/>
              <a:t> Independent   Dependent</a:t>
            </a:r>
            <a:endParaRPr lang="en-US" dirty="0" smtClean="0"/>
          </a:p>
        </p:txBody>
      </p:sp>
      <p:sp>
        <p:nvSpPr>
          <p:cNvPr id="9" name="Rectangle 8"/>
          <p:cNvSpPr/>
          <p:nvPr/>
        </p:nvSpPr>
        <p:spPr>
          <a:xfrm>
            <a:off x="5410200" y="4473476"/>
            <a:ext cx="3429000" cy="230832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10.  the strength of the man might</a:t>
            </a:r>
          </a:p>
          <a:p>
            <a:r>
              <a:rPr lang="en-US" dirty="0" smtClean="0"/>
              <a:t> Independent   Dependent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11.  we're planning to have a party</a:t>
            </a:r>
          </a:p>
          <a:p>
            <a:r>
              <a:rPr lang="en-US" dirty="0" smtClean="0"/>
              <a:t> Independent   Dependent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12.  when I'm finished reading</a:t>
            </a:r>
          </a:p>
          <a:p>
            <a:r>
              <a:rPr lang="en-US" dirty="0" smtClean="0"/>
              <a:t> Independent   Dependent</a:t>
            </a:r>
            <a:endParaRPr lang="en-US" dirty="0"/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152400" y="46038"/>
            <a:ext cx="8915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0000"/>
          </a:bodyPr>
          <a:lstStyle/>
          <a:p>
            <a:pPr marL="624078" marR="0" lvl="0" indent="-51435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Grammar Time: Independent vs. Dependent Clauses (10 min total)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999</Words>
  <Application>Microsoft Macintosh PowerPoint</Application>
  <PresentationFormat>On-screen Show (4:3)</PresentationFormat>
  <Paragraphs>167</Paragraphs>
  <Slides>12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What’s in a Name?</vt:lpstr>
      <vt:lpstr>Slide 3</vt:lpstr>
      <vt:lpstr>Objectives (2 min)</vt:lpstr>
      <vt:lpstr>Read excerpt from The House on Mango Street (10 min)</vt:lpstr>
      <vt:lpstr>Analyze the authors diction, imagery, syntax, tone (8 min)</vt:lpstr>
      <vt:lpstr>Grammar Time: Independent vs. Dependent Clauses (7 min)</vt:lpstr>
      <vt:lpstr>Slide 8</vt:lpstr>
      <vt:lpstr>Slide 9</vt:lpstr>
      <vt:lpstr>Closing (1 min)</vt:lpstr>
      <vt:lpstr>Slide 11</vt:lpstr>
      <vt:lpstr>Slide 12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11</cp:revision>
  <dcterms:created xsi:type="dcterms:W3CDTF">2012-08-31T18:30:23Z</dcterms:created>
  <dcterms:modified xsi:type="dcterms:W3CDTF">2012-08-31T22:12:53Z</dcterms:modified>
</cp:coreProperties>
</file>