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Override PartName="/ppt/slides/slide11.xml" ContentType="application/vnd.openxmlformats-officedocument.presentationml.slide+xml"/>
  <Default Extension="xml" ContentType="application/xml"/>
  <Override PartName="/ppt/slides/slide9.xml" ContentType="application/vnd.openxmlformats-officedocument.presentationml.slide+xml"/>
  <Override PartName="/ppt/notesSlides/notesSlide3.xml" ContentType="application/vnd.openxmlformats-officedocument.presentationml.notesSlide+xml"/>
  <Default Extension="jpeg" ContentType="image/jpeg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notesSlides/notesSlide2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13"/>
  </p:notesMasterIdLst>
  <p:sldIdLst>
    <p:sldId id="257" r:id="rId2"/>
    <p:sldId id="258" r:id="rId3"/>
    <p:sldId id="259" r:id="rId4"/>
    <p:sldId id="260" r:id="rId5"/>
    <p:sldId id="261" r:id="rId6"/>
    <p:sldId id="271" r:id="rId7"/>
    <p:sldId id="272" r:id="rId8"/>
    <p:sldId id="262" r:id="rId9"/>
    <p:sldId id="267" r:id="rId10"/>
    <p:sldId id="268" r:id="rId11"/>
    <p:sldId id="269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98" d="100"/>
          <a:sy n="98" d="100"/>
        </p:scale>
        <p:origin x="-6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notesMaster" Target="notesMasters/notesMaster1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87AF79-E293-2E4C-BC21-43310C745242}" type="datetimeFigureOut">
              <a:rPr lang="en-US" smtClean="0"/>
              <a:t>9/4/12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0A96B2-5E94-C143-B07F-6CC3BA9ECE2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gradFill flip="none" rotWithShape="1">
          <a:gsLst>
            <a:gs pos="0">
              <a:srgbClr val="3366FF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482346-73BA-DC43-8CFE-B9B26502F436}" type="datetimeFigureOut">
              <a:rPr lang="en-US" smtClean="0"/>
              <a:t>9/4/12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52B8FC-1AA0-3A4D-89F6-15B0303FF5C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571500" y="1066800"/>
            <a:ext cx="8001000" cy="4648200"/>
          </a:xfrm>
        </p:spPr>
        <p:txBody>
          <a:bodyPr>
            <a:noAutofit/>
          </a:bodyPr>
          <a:lstStyle/>
          <a:p>
            <a:pPr algn="ctr">
              <a:buNone/>
            </a:pPr>
            <a:r>
              <a:rPr lang="en-US" sz="2000" dirty="0" smtClean="0"/>
              <a:t>Answer one of the following questions.</a:t>
            </a:r>
          </a:p>
          <a:p>
            <a:pPr algn="ctr">
              <a:buNone/>
            </a:pPr>
            <a:endParaRPr lang="en-US" sz="3000" dirty="0" smtClean="0"/>
          </a:p>
          <a:p>
            <a:pPr algn="ctr">
              <a:buNone/>
            </a:pPr>
            <a:r>
              <a:rPr lang="en-US" sz="3000" dirty="0" smtClean="0"/>
              <a:t>-(If </a:t>
            </a:r>
            <a:r>
              <a:rPr lang="en-US" sz="3000" dirty="0" smtClean="0">
                <a:solidFill>
                  <a:srgbClr val="FF0000"/>
                </a:solidFill>
              </a:rPr>
              <a:t>you have </a:t>
            </a:r>
            <a:r>
              <a:rPr lang="en-US" sz="3000" dirty="0" smtClean="0"/>
              <a:t>written poetry before) What suggestions can you give your classmates about how to write poetry?</a:t>
            </a:r>
          </a:p>
          <a:p>
            <a:pPr algn="ctr">
              <a:buNone/>
            </a:pPr>
            <a:endParaRPr lang="en-US" sz="3000" dirty="0" smtClean="0"/>
          </a:p>
          <a:p>
            <a:pPr algn="ctr">
              <a:buNone/>
            </a:pPr>
            <a:r>
              <a:rPr lang="en-US" sz="3000" dirty="0" smtClean="0"/>
              <a:t>-(If </a:t>
            </a:r>
            <a:r>
              <a:rPr lang="en-US" sz="3000" dirty="0" smtClean="0"/>
              <a:t>you </a:t>
            </a:r>
            <a:r>
              <a:rPr lang="en-US" sz="3000" u="sng" dirty="0" smtClean="0">
                <a:solidFill>
                  <a:srgbClr val="FF0000"/>
                </a:solidFill>
              </a:rPr>
              <a:t>have not </a:t>
            </a:r>
            <a:r>
              <a:rPr lang="en-US" sz="3000" dirty="0" smtClean="0"/>
              <a:t>poetry before) What do you think will be the biggest challenge you face while writing poetry?</a:t>
            </a:r>
            <a:endParaRPr lang="en-US" sz="4000" dirty="0" smtClean="0"/>
          </a:p>
          <a:p>
            <a:pPr algn="ctr">
              <a:buNone/>
            </a:pPr>
            <a:r>
              <a:rPr lang="en-US" sz="5000" dirty="0" err="1" smtClean="0">
                <a:sym typeface="Wingdings"/>
              </a:rPr>
              <a:t></a:t>
            </a:r>
            <a:endParaRPr lang="en-US" sz="5000" dirty="0" smtClean="0"/>
          </a:p>
          <a:p>
            <a:pPr>
              <a:buNone/>
            </a:pPr>
            <a:r>
              <a:rPr lang="en-US" sz="3000" dirty="0" smtClean="0"/>
              <a:t>	</a:t>
            </a:r>
            <a:br>
              <a:rPr lang="en-US" sz="3000" dirty="0" smtClean="0"/>
            </a:br>
            <a:endParaRPr lang="en-US" sz="3000" dirty="0" smtClean="0"/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Do Now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09600" y="1143000"/>
            <a:ext cx="7391400" cy="5334000"/>
          </a:xfrm>
        </p:spPr>
        <p:txBody>
          <a:bodyPr>
            <a:normAutofit lnSpcReduction="10000"/>
          </a:bodyPr>
          <a:lstStyle/>
          <a:p>
            <a:pPr marL="1371600" lvl="2" indent="-457200" algn="ctr">
              <a:buAutoNum type="arabicPeriod"/>
            </a:pPr>
            <a:endParaRPr lang="en-US" sz="3500" dirty="0" smtClean="0"/>
          </a:p>
          <a:p>
            <a:pPr marL="1371600" lvl="2" indent="-457200" algn="ctr">
              <a:buAutoNum type="arabicPeriod"/>
            </a:pPr>
            <a:endParaRPr lang="en-US" sz="3500" dirty="0" smtClean="0"/>
          </a:p>
          <a:p>
            <a:pPr marL="1371600" lvl="2" indent="-457200" algn="ctr">
              <a:buAutoNum type="arabicPeriod"/>
            </a:pPr>
            <a:r>
              <a:rPr lang="en-US" sz="5000" dirty="0" smtClean="0"/>
              <a:t>Which one of Wooldridge will be most useful to you</a:t>
            </a:r>
            <a:r>
              <a:rPr lang="en-US" sz="5000" dirty="0" smtClean="0"/>
              <a:t>?  Why?</a:t>
            </a:r>
          </a:p>
          <a:p>
            <a:pPr marL="1371600" lvl="2" indent="-457200" algn="ctr">
              <a:buNone/>
            </a:pPr>
            <a:endParaRPr lang="en-US" sz="3500" dirty="0" smtClean="0">
              <a:sym typeface="Wingdings"/>
            </a:endParaRPr>
          </a:p>
          <a:p>
            <a:pPr marL="1371600" lvl="2" indent="-457200" algn="ctr">
              <a:buNone/>
            </a:pPr>
            <a:r>
              <a:rPr lang="en-US" sz="3500" dirty="0" err="1" smtClean="0">
                <a:sym typeface="Wingdings"/>
              </a:rPr>
              <a:t></a:t>
            </a:r>
            <a:endParaRPr lang="en-US" sz="3500" dirty="0" smtClean="0"/>
          </a:p>
        </p:txBody>
      </p:sp>
      <p:sp>
        <p:nvSpPr>
          <p:cNvPr id="9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Exit Slip (3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87575"/>
            <a:ext cx="7772400" cy="1470025"/>
          </a:xfrm>
        </p:spPr>
        <p:txBody>
          <a:bodyPr>
            <a:normAutofit fontScale="90000"/>
          </a:bodyPr>
          <a:lstStyle/>
          <a:p>
            <a:pPr algn="ctr"/>
            <a:r>
              <a:rPr lang="en-US" sz="6000" dirty="0" smtClean="0"/>
              <a:t>A Poet Speaks About Poetry</a:t>
            </a:r>
            <a:endParaRPr lang="en-US" sz="60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371157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dirty="0" smtClean="0">
                <a:latin typeface="+mj-lt"/>
                <a:ea typeface="+mj-ea"/>
                <a:cs typeface="+mj-cs"/>
                <a:sym typeface="Wingdings"/>
              </a:rPr>
              <a:t>Activity </a:t>
            </a:r>
            <a:r>
              <a:rPr lang="en-US" sz="4400" dirty="0" smtClean="0">
                <a:latin typeface="+mj-lt"/>
                <a:ea typeface="+mj-ea"/>
                <a:cs typeface="+mj-cs"/>
                <a:sym typeface="Wingdings"/>
              </a:rPr>
              <a:t>3.3</a:t>
            </a:r>
            <a:endParaRPr kumimoji="0" lang="en-US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  <a:sym typeface="Wingding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  <a:sym typeface="Wingdings"/>
              </a:rPr>
              <a:t>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638800"/>
          </a:xfrm>
        </p:spPr>
        <p:txBody>
          <a:bodyPr>
            <a:normAutofit lnSpcReduction="10000"/>
          </a:bodyPr>
          <a:lstStyle/>
          <a:p>
            <a:pPr marL="624078" indent="-514350">
              <a:buFont typeface="+mj-lt"/>
              <a:buAutoNum type="arabicPeriod"/>
            </a:pPr>
            <a:r>
              <a:rPr lang="en-US" dirty="0" smtClean="0"/>
              <a:t>Do Now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Objectives (2 min)</a:t>
            </a:r>
            <a:endParaRPr lang="en-US" dirty="0" smtClean="0"/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Think-pair-share about prior writing experiences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Read Wooldridge Essays (15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Summarize for classmates (30 min-5min/essay)</a:t>
            </a:r>
            <a:endParaRPr lang="en-US" dirty="0" smtClean="0"/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Closing </a:t>
            </a:r>
            <a:r>
              <a:rPr lang="en-US" dirty="0" smtClean="0"/>
              <a:t>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Exit Slip </a:t>
            </a:r>
            <a:r>
              <a:rPr lang="en-US" dirty="0" smtClean="0"/>
              <a:t>(2 </a:t>
            </a:r>
            <a:r>
              <a:rPr lang="en-US" dirty="0" smtClean="0"/>
              <a:t>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Participation Grades (3 min)</a:t>
            </a:r>
            <a:endParaRPr lang="en-US" dirty="0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Agenda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Objectives (2 min)</a:t>
            </a:r>
            <a:endParaRPr lang="en-US" sz="3000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3352800"/>
            <a:ext cx="9144000" cy="3505200"/>
          </a:xfrm>
        </p:spPr>
        <p:txBody>
          <a:bodyPr>
            <a:normAutofit fontScale="32500" lnSpcReduction="20000"/>
          </a:bodyPr>
          <a:lstStyle/>
          <a:p>
            <a:endParaRPr lang="en-US" dirty="0" smtClean="0"/>
          </a:p>
          <a:p>
            <a:pPr>
              <a:buNone/>
            </a:pPr>
            <a:r>
              <a:rPr lang="en-US" sz="12000" dirty="0" smtClean="0"/>
              <a:t>Language (How you will master the knowledge)</a:t>
            </a:r>
          </a:p>
          <a:p>
            <a:pPr>
              <a:spcAft>
                <a:spcPts val="600"/>
              </a:spcAft>
              <a:buNone/>
            </a:pPr>
            <a:r>
              <a:rPr lang="en-US" sz="8000" dirty="0" smtClean="0"/>
              <a:t>	</a:t>
            </a:r>
            <a:r>
              <a:rPr lang="en-US" sz="8000" u="sng" dirty="0" smtClean="0"/>
              <a:t>By:</a:t>
            </a: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r>
              <a:rPr lang="en-US" sz="8000" dirty="0" err="1" smtClean="0"/>
              <a:t>Jigsawing</a:t>
            </a:r>
            <a:r>
              <a:rPr lang="en-US" sz="8000" dirty="0" smtClean="0"/>
              <a:t> and notating a group of essays</a:t>
            </a:r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r>
              <a:rPr lang="en-US" sz="8000" dirty="0" smtClean="0"/>
              <a:t>Creating and presenting </a:t>
            </a:r>
            <a:r>
              <a:rPr lang="en-US" sz="8000" dirty="0" smtClean="0"/>
              <a:t>a poster highlighting the essays key points</a:t>
            </a:r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5" name="Rectangle 4"/>
          <p:cNvSpPr/>
          <p:nvPr/>
        </p:nvSpPr>
        <p:spPr>
          <a:xfrm>
            <a:off x="0" y="1143000"/>
            <a:ext cx="9220200" cy="256993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  <a:endParaRPr lang="en-US" sz="2000" dirty="0" smtClean="0"/>
          </a:p>
          <a:p>
            <a:pPr marL="1088136" lvl="2" indent="-457200">
              <a:buFont typeface="+mj-lt"/>
              <a:buAutoNum type="arabicPeriod"/>
            </a:pPr>
            <a:r>
              <a:rPr lang="en-US" sz="2600" dirty="0" smtClean="0"/>
              <a:t>Read and understand a text about writing poetry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600" dirty="0" smtClean="0"/>
              <a:t>Summarize the </a:t>
            </a:r>
            <a:r>
              <a:rPr lang="en-US" sz="2600" dirty="0" smtClean="0"/>
              <a:t>text’s key points for </a:t>
            </a:r>
            <a:r>
              <a:rPr lang="en-US" sz="2600" dirty="0" smtClean="0"/>
              <a:t>your classmates</a:t>
            </a:r>
            <a:endParaRPr lang="en-US" sz="2000" b="1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  <p:bldP spid="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0" y="46038"/>
            <a:ext cx="91440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000" dirty="0" smtClean="0"/>
              <a:t>Think-pair-share about prior writing experiences (5 min)</a:t>
            </a:r>
            <a:endParaRPr lang="en-US" sz="3000" dirty="0" smtClean="0"/>
          </a:p>
        </p:txBody>
      </p:sp>
      <p:sp>
        <p:nvSpPr>
          <p:cNvPr id="10" name="Rectangle 9"/>
          <p:cNvSpPr/>
          <p:nvPr/>
        </p:nvSpPr>
        <p:spPr>
          <a:xfrm>
            <a:off x="214548" y="1066800"/>
            <a:ext cx="4433652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b="1" dirty="0" smtClean="0"/>
              <a:t>Think-Pair-Share</a:t>
            </a:r>
          </a:p>
        </p:txBody>
      </p:sp>
      <p:sp>
        <p:nvSpPr>
          <p:cNvPr id="15" name="Rectangle 14"/>
          <p:cNvSpPr/>
          <p:nvPr/>
        </p:nvSpPr>
        <p:spPr>
          <a:xfrm>
            <a:off x="2667000" y="2145268"/>
            <a:ext cx="4433652" cy="36317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5000" dirty="0" smtClean="0"/>
              <a:t>Question:</a:t>
            </a:r>
          </a:p>
          <a:p>
            <a:pPr algn="ctr"/>
            <a:endParaRPr lang="en-US" sz="3000" dirty="0" smtClean="0"/>
          </a:p>
          <a:p>
            <a:pPr algn="ctr"/>
            <a:r>
              <a:rPr lang="en-US" sz="3000" dirty="0" smtClean="0"/>
              <a:t>In the past, </a:t>
            </a:r>
            <a:r>
              <a:rPr lang="en-US" sz="3000" dirty="0"/>
              <a:t>w</a:t>
            </a:r>
            <a:r>
              <a:rPr lang="en-US" sz="3000" dirty="0" smtClean="0"/>
              <a:t>hat have been some of the </a:t>
            </a:r>
            <a:r>
              <a:rPr lang="en-US" sz="3000" b="1" dirty="0" smtClean="0"/>
              <a:t>successes</a:t>
            </a:r>
            <a:r>
              <a:rPr lang="en-US" sz="3000" dirty="0" smtClean="0"/>
              <a:t> and </a:t>
            </a:r>
            <a:r>
              <a:rPr lang="en-US" sz="3000" b="1" dirty="0" smtClean="0"/>
              <a:t>struggles</a:t>
            </a:r>
            <a:r>
              <a:rPr lang="en-US" sz="3000" dirty="0" smtClean="0"/>
              <a:t> you’ve had completing writing assignments?</a:t>
            </a:r>
            <a:endParaRPr lang="en-US" sz="3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0" y="46038"/>
            <a:ext cx="91440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Read Wooldridge Essays (15 min)</a:t>
            </a:r>
            <a:endParaRPr lang="en-US" sz="3200" dirty="0" smtClean="0"/>
          </a:p>
        </p:txBody>
      </p:sp>
      <p:sp>
        <p:nvSpPr>
          <p:cNvPr id="12" name="Rectangle 11"/>
          <p:cNvSpPr/>
          <p:nvPr/>
        </p:nvSpPr>
        <p:spPr>
          <a:xfrm>
            <a:off x="660400" y="609600"/>
            <a:ext cx="81788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	Objective: SWBAT:</a:t>
            </a:r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Read and understand a text about writing poetry by notating and </a:t>
            </a:r>
            <a:r>
              <a:rPr lang="en-US" dirty="0" err="1" smtClean="0"/>
              <a:t>jigsawing</a:t>
            </a:r>
            <a:r>
              <a:rPr lang="en-US" dirty="0" smtClean="0"/>
              <a:t> a group of essays.</a:t>
            </a:r>
            <a:endParaRPr lang="en-US" dirty="0" smtClean="0"/>
          </a:p>
        </p:txBody>
      </p:sp>
      <p:sp>
        <p:nvSpPr>
          <p:cNvPr id="7" name="Rectangle 6"/>
          <p:cNvSpPr/>
          <p:nvPr/>
        </p:nvSpPr>
        <p:spPr>
          <a:xfrm>
            <a:off x="138348" y="1143000"/>
            <a:ext cx="4433652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-You and your partners will read one of the essays.</a:t>
            </a:r>
          </a:p>
        </p:txBody>
      </p:sp>
      <p:sp>
        <p:nvSpPr>
          <p:cNvPr id="9" name="Rectangle 8"/>
          <p:cNvSpPr/>
          <p:nvPr/>
        </p:nvSpPr>
        <p:spPr>
          <a:xfrm>
            <a:off x="76200" y="2286000"/>
            <a:ext cx="4433652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-While you read, make sure you notations answer the following question:</a:t>
            </a:r>
          </a:p>
          <a:p>
            <a:pPr algn="ctr"/>
            <a:r>
              <a:rPr lang="en-US" sz="3000" i="1" dirty="0" smtClean="0">
                <a:solidFill>
                  <a:srgbClr val="FF0000"/>
                </a:solidFill>
              </a:rPr>
              <a:t>What suggestions does Wooldridge make about writing poetry?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495800" y="914400"/>
            <a:ext cx="4433652" cy="48628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000" b="1" dirty="0" smtClean="0"/>
              <a:t>Block 2</a:t>
            </a:r>
          </a:p>
          <a:p>
            <a:pPr algn="ctr"/>
            <a:r>
              <a:rPr lang="en-US" sz="3000" dirty="0" smtClean="0"/>
              <a:t>Here are the partners:</a:t>
            </a:r>
          </a:p>
          <a:p>
            <a:pPr algn="ctr"/>
            <a:r>
              <a:rPr lang="en-US" sz="3000" dirty="0" smtClean="0"/>
              <a:t>Essay 1 (</a:t>
            </a:r>
            <a:r>
              <a:rPr lang="en-US" sz="3000" dirty="0" err="1" smtClean="0"/>
              <a:t>p</a:t>
            </a:r>
            <a:r>
              <a:rPr lang="en-US" sz="3000" dirty="0" smtClean="0"/>
              <a:t>. 194-196)</a:t>
            </a:r>
          </a:p>
          <a:p>
            <a:pPr algn="ctr"/>
            <a:r>
              <a:rPr lang="en-US" sz="2000" dirty="0" smtClean="0"/>
              <a:t>Antonio, Steven, Ellie, Amber</a:t>
            </a:r>
          </a:p>
          <a:p>
            <a:pPr algn="ctr"/>
            <a:r>
              <a:rPr lang="en-US" sz="3000" dirty="0" smtClean="0"/>
              <a:t>Essay 2 (</a:t>
            </a:r>
            <a:r>
              <a:rPr lang="en-US" sz="3000" dirty="0" err="1" smtClean="0"/>
              <a:t>p</a:t>
            </a:r>
            <a:r>
              <a:rPr lang="en-US" sz="3000" dirty="0" smtClean="0"/>
              <a:t>. 197-199)</a:t>
            </a:r>
          </a:p>
          <a:p>
            <a:pPr algn="ctr"/>
            <a:r>
              <a:rPr lang="en-US" sz="2000" dirty="0" smtClean="0"/>
              <a:t>Monika, Jorge, Valentine, Christian</a:t>
            </a:r>
          </a:p>
          <a:p>
            <a:pPr algn="ctr"/>
            <a:r>
              <a:rPr lang="en-US" sz="3000" dirty="0" smtClean="0"/>
              <a:t>Essay 3 (</a:t>
            </a:r>
            <a:r>
              <a:rPr lang="en-US" sz="3000" dirty="0" err="1" smtClean="0"/>
              <a:t>p</a:t>
            </a:r>
            <a:r>
              <a:rPr lang="en-US" sz="3000" dirty="0" smtClean="0"/>
              <a:t>. 200-201)</a:t>
            </a:r>
          </a:p>
          <a:p>
            <a:pPr algn="ctr"/>
            <a:r>
              <a:rPr lang="en-US" sz="2000" dirty="0" err="1" smtClean="0"/>
              <a:t>Ahsten</a:t>
            </a:r>
            <a:r>
              <a:rPr lang="en-US" sz="2000" dirty="0" smtClean="0"/>
              <a:t>, </a:t>
            </a:r>
            <a:r>
              <a:rPr lang="en-US" sz="2000" dirty="0" err="1" smtClean="0"/>
              <a:t>Uriel</a:t>
            </a:r>
            <a:r>
              <a:rPr lang="en-US" sz="2000" dirty="0" smtClean="0"/>
              <a:t>, Brittany</a:t>
            </a:r>
          </a:p>
          <a:p>
            <a:pPr algn="ctr"/>
            <a:r>
              <a:rPr lang="en-US" sz="3000" dirty="0" smtClean="0"/>
              <a:t>Essay 4 (</a:t>
            </a:r>
            <a:r>
              <a:rPr lang="en-US" sz="3000" dirty="0" err="1" smtClean="0"/>
              <a:t>p</a:t>
            </a:r>
            <a:r>
              <a:rPr lang="en-US" sz="3000" dirty="0" smtClean="0"/>
              <a:t>. 202-203)</a:t>
            </a:r>
          </a:p>
          <a:p>
            <a:pPr algn="ctr"/>
            <a:r>
              <a:rPr lang="en-US" sz="2000" dirty="0" smtClean="0"/>
              <a:t>Thomas, Federico, </a:t>
            </a:r>
            <a:r>
              <a:rPr lang="en-US" sz="2000" dirty="0" err="1" smtClean="0"/>
              <a:t>Aliyah</a:t>
            </a:r>
            <a:endParaRPr lang="en-US" sz="2000" dirty="0" smtClean="0"/>
          </a:p>
          <a:p>
            <a:pPr algn="ctr"/>
            <a:r>
              <a:rPr lang="en-US" sz="3000" dirty="0" smtClean="0"/>
              <a:t>Essay 5 (</a:t>
            </a:r>
            <a:r>
              <a:rPr lang="en-US" sz="3000" dirty="0" err="1" smtClean="0"/>
              <a:t>p</a:t>
            </a:r>
            <a:r>
              <a:rPr lang="en-US" sz="3000" dirty="0" smtClean="0"/>
              <a:t>. 204-205)</a:t>
            </a:r>
          </a:p>
          <a:p>
            <a:pPr algn="ctr"/>
            <a:r>
              <a:rPr lang="en-US" sz="2000" dirty="0" err="1" smtClean="0"/>
              <a:t>Isela</a:t>
            </a:r>
            <a:r>
              <a:rPr lang="en-US" sz="2000" dirty="0" smtClean="0"/>
              <a:t>, Brenda, Nick,</a:t>
            </a:r>
          </a:p>
        </p:txBody>
      </p:sp>
      <p:sp>
        <p:nvSpPr>
          <p:cNvPr id="8" name="Rectangle 7"/>
          <p:cNvSpPr/>
          <p:nvPr/>
        </p:nvSpPr>
        <p:spPr>
          <a:xfrm>
            <a:off x="4710348" y="6135469"/>
            <a:ext cx="443365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*If your name is not listed, please raise your hand.  </a:t>
            </a:r>
            <a:r>
              <a:rPr lang="en-US" smtClean="0"/>
              <a:t>I have another activity for you.</a:t>
            </a:r>
            <a:endParaRPr lang="en-US" dirty="0" smtClean="0"/>
          </a:p>
        </p:txBody>
      </p:sp>
      <p:sp>
        <p:nvSpPr>
          <p:cNvPr id="13" name="Rectangle 12"/>
          <p:cNvSpPr/>
          <p:nvPr/>
        </p:nvSpPr>
        <p:spPr>
          <a:xfrm>
            <a:off x="138348" y="5257800"/>
            <a:ext cx="4433652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As you read, make poster of your key points, you will copy this on to the board</a:t>
            </a:r>
            <a:endParaRPr lang="en-US" sz="3000" i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0" y="46038"/>
            <a:ext cx="9144000" cy="6397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200" dirty="0" smtClean="0"/>
              <a:t>Read Wooldridge Essays (15 min)</a:t>
            </a:r>
            <a:endParaRPr lang="en-US" sz="3200" dirty="0" smtClean="0"/>
          </a:p>
        </p:txBody>
      </p:sp>
      <p:sp>
        <p:nvSpPr>
          <p:cNvPr id="12" name="Rectangle 11"/>
          <p:cNvSpPr/>
          <p:nvPr/>
        </p:nvSpPr>
        <p:spPr>
          <a:xfrm>
            <a:off x="660400" y="609600"/>
            <a:ext cx="81788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	Objective: SWBAT: </a:t>
            </a:r>
            <a:r>
              <a:rPr lang="en-US" dirty="0" smtClean="0"/>
              <a:t>Read and understand a text about writing poetry by notating and </a:t>
            </a:r>
            <a:r>
              <a:rPr lang="en-US" dirty="0" err="1" smtClean="0"/>
              <a:t>jigsawing</a:t>
            </a:r>
            <a:r>
              <a:rPr lang="en-US" dirty="0" smtClean="0"/>
              <a:t> a group of essays.</a:t>
            </a:r>
            <a:endParaRPr lang="en-US" dirty="0" smtClean="0"/>
          </a:p>
        </p:txBody>
      </p:sp>
      <p:sp>
        <p:nvSpPr>
          <p:cNvPr id="11" name="Rectangle 10"/>
          <p:cNvSpPr/>
          <p:nvPr/>
        </p:nvSpPr>
        <p:spPr>
          <a:xfrm>
            <a:off x="4495800" y="914400"/>
            <a:ext cx="4433652" cy="48628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000" b="1" dirty="0" smtClean="0"/>
              <a:t>Block 3</a:t>
            </a:r>
          </a:p>
          <a:p>
            <a:pPr algn="ctr"/>
            <a:r>
              <a:rPr lang="en-US" sz="3000" dirty="0" smtClean="0"/>
              <a:t>Here are the partners:</a:t>
            </a:r>
          </a:p>
          <a:p>
            <a:pPr algn="ctr"/>
            <a:r>
              <a:rPr lang="en-US" sz="3000" dirty="0" smtClean="0"/>
              <a:t>Essay 1 (</a:t>
            </a:r>
            <a:r>
              <a:rPr lang="en-US" sz="3000" dirty="0" err="1" smtClean="0"/>
              <a:t>p</a:t>
            </a:r>
            <a:r>
              <a:rPr lang="en-US" sz="3000" dirty="0" smtClean="0"/>
              <a:t>. 194-196)</a:t>
            </a:r>
          </a:p>
          <a:p>
            <a:pPr algn="ctr"/>
            <a:r>
              <a:rPr lang="en-US" sz="2000" dirty="0" smtClean="0"/>
              <a:t>Savannah, Jazzy, </a:t>
            </a:r>
            <a:r>
              <a:rPr lang="en-US" sz="2000" dirty="0" err="1" smtClean="0"/>
              <a:t>Glendi</a:t>
            </a:r>
            <a:endParaRPr lang="en-US" sz="2000" dirty="0" smtClean="0"/>
          </a:p>
          <a:p>
            <a:pPr algn="ctr"/>
            <a:r>
              <a:rPr lang="en-US" sz="3000" dirty="0" smtClean="0"/>
              <a:t>Essay 2 (</a:t>
            </a:r>
            <a:r>
              <a:rPr lang="en-US" sz="3000" dirty="0" err="1" smtClean="0"/>
              <a:t>p</a:t>
            </a:r>
            <a:r>
              <a:rPr lang="en-US" sz="3000" dirty="0" smtClean="0"/>
              <a:t>. 197-199)</a:t>
            </a:r>
          </a:p>
          <a:p>
            <a:pPr algn="ctr"/>
            <a:r>
              <a:rPr lang="en-US" sz="2000" dirty="0" smtClean="0"/>
              <a:t>Greg, Michelle, </a:t>
            </a:r>
            <a:r>
              <a:rPr lang="en-US" sz="2000" dirty="0" err="1" smtClean="0"/>
              <a:t>Jakeela</a:t>
            </a:r>
            <a:endParaRPr lang="en-US" sz="2000" dirty="0" smtClean="0"/>
          </a:p>
          <a:p>
            <a:pPr algn="ctr"/>
            <a:r>
              <a:rPr lang="en-US" sz="3000" dirty="0" smtClean="0"/>
              <a:t>Essay 3 (</a:t>
            </a:r>
            <a:r>
              <a:rPr lang="en-US" sz="3000" dirty="0" err="1" smtClean="0"/>
              <a:t>p</a:t>
            </a:r>
            <a:r>
              <a:rPr lang="en-US" sz="3000" dirty="0" smtClean="0"/>
              <a:t>. 200-201)</a:t>
            </a:r>
          </a:p>
          <a:p>
            <a:pPr algn="ctr"/>
            <a:r>
              <a:rPr lang="en-US" sz="2000" dirty="0" err="1" smtClean="0"/>
              <a:t>Illycia</a:t>
            </a:r>
            <a:r>
              <a:rPr lang="en-US" sz="2000" dirty="0" smtClean="0"/>
              <a:t>, Samuel, Adrianne</a:t>
            </a:r>
          </a:p>
          <a:p>
            <a:pPr algn="ctr"/>
            <a:r>
              <a:rPr lang="en-US" sz="3000" dirty="0" smtClean="0"/>
              <a:t>Essay 4 (</a:t>
            </a:r>
            <a:r>
              <a:rPr lang="en-US" sz="3000" dirty="0" err="1" smtClean="0"/>
              <a:t>p</a:t>
            </a:r>
            <a:r>
              <a:rPr lang="en-US" sz="3000" dirty="0" smtClean="0"/>
              <a:t>. 202-203)</a:t>
            </a:r>
          </a:p>
          <a:p>
            <a:pPr algn="ctr"/>
            <a:r>
              <a:rPr lang="en-US" sz="2000" dirty="0" smtClean="0"/>
              <a:t>Bianca, Alexander</a:t>
            </a:r>
          </a:p>
          <a:p>
            <a:pPr algn="ctr"/>
            <a:r>
              <a:rPr lang="en-US" sz="3000" dirty="0" smtClean="0"/>
              <a:t>Essay 5 (</a:t>
            </a:r>
            <a:r>
              <a:rPr lang="en-US" sz="3000" dirty="0" err="1" smtClean="0"/>
              <a:t>p</a:t>
            </a:r>
            <a:r>
              <a:rPr lang="en-US" sz="3000" dirty="0" smtClean="0"/>
              <a:t>. 204-205)</a:t>
            </a:r>
          </a:p>
          <a:p>
            <a:pPr algn="ctr"/>
            <a:r>
              <a:rPr lang="en-US" sz="2000" dirty="0" smtClean="0"/>
              <a:t>Jose, Troy</a:t>
            </a:r>
          </a:p>
        </p:txBody>
      </p:sp>
      <p:sp>
        <p:nvSpPr>
          <p:cNvPr id="8" name="Rectangle 7"/>
          <p:cNvSpPr/>
          <p:nvPr/>
        </p:nvSpPr>
        <p:spPr>
          <a:xfrm>
            <a:off x="4710348" y="6135469"/>
            <a:ext cx="443365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*If your name is not listed, please raise your hand.  I have another activity for you.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14548" y="1113472"/>
            <a:ext cx="4433652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-You and your partners will read one of the essays.</a:t>
            </a:r>
          </a:p>
        </p:txBody>
      </p:sp>
      <p:sp>
        <p:nvSpPr>
          <p:cNvPr id="14" name="Rectangle 13"/>
          <p:cNvSpPr/>
          <p:nvPr/>
        </p:nvSpPr>
        <p:spPr>
          <a:xfrm>
            <a:off x="152400" y="2256472"/>
            <a:ext cx="4433652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-While you read, make sure you notations answer the following question:</a:t>
            </a:r>
          </a:p>
          <a:p>
            <a:pPr algn="ctr"/>
            <a:r>
              <a:rPr lang="en-US" sz="3000" i="1" dirty="0" smtClean="0">
                <a:solidFill>
                  <a:srgbClr val="FF0000"/>
                </a:solidFill>
              </a:rPr>
              <a:t>What suggestions does Wooldridge make about writing poetry?</a:t>
            </a:r>
          </a:p>
        </p:txBody>
      </p:sp>
      <p:sp>
        <p:nvSpPr>
          <p:cNvPr id="15" name="Rectangle 14"/>
          <p:cNvSpPr/>
          <p:nvPr/>
        </p:nvSpPr>
        <p:spPr>
          <a:xfrm>
            <a:off x="214548" y="5228272"/>
            <a:ext cx="4433652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As you read, make poster of your key points, you will copy this on to the board</a:t>
            </a:r>
            <a:endParaRPr lang="en-US" sz="3000" i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304800" y="46038"/>
            <a:ext cx="8534400" cy="639762"/>
          </a:xfrm>
          <a:ln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624078" indent="-514350"/>
            <a:r>
              <a:rPr lang="en-US" sz="3000" dirty="0" smtClean="0"/>
              <a:t>Summarize for classmates (30 min-5min/essay)</a:t>
            </a:r>
            <a:endParaRPr lang="en-US" sz="3000" dirty="0" smtClean="0"/>
          </a:p>
        </p:txBody>
      </p:sp>
      <p:sp>
        <p:nvSpPr>
          <p:cNvPr id="12" name="Rectangle 11"/>
          <p:cNvSpPr/>
          <p:nvPr/>
        </p:nvSpPr>
        <p:spPr>
          <a:xfrm>
            <a:off x="660400" y="609600"/>
            <a:ext cx="817880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Summarize the text’s key points for your classmates by creating and sharing a poster highlighting the essays key points</a:t>
            </a:r>
            <a:endParaRPr lang="en-US" sz="1400" b="1" dirty="0" smtClean="0"/>
          </a:p>
          <a:p>
            <a:pPr marL="1088136" lvl="2" indent="-457200"/>
            <a:endParaRPr lang="en-US" dirty="0" smtClean="0"/>
          </a:p>
          <a:p>
            <a:pPr marL="1088136" lvl="2" indent="-457200">
              <a:buFont typeface="+mj-lt"/>
              <a:buAutoNum type="arabicPeriod"/>
            </a:pPr>
            <a:endParaRPr lang="en-US" dirty="0" smtClean="0"/>
          </a:p>
        </p:txBody>
      </p:sp>
      <p:sp>
        <p:nvSpPr>
          <p:cNvPr id="11" name="Rectangle 10"/>
          <p:cNvSpPr/>
          <p:nvPr/>
        </p:nvSpPr>
        <p:spPr>
          <a:xfrm>
            <a:off x="660400" y="1809929"/>
            <a:ext cx="7797800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5000" dirty="0" smtClean="0"/>
              <a:t>Presenting Group:</a:t>
            </a:r>
          </a:p>
          <a:p>
            <a:pPr algn="ctr"/>
            <a:r>
              <a:rPr lang="en-US" sz="5000" dirty="0" smtClean="0"/>
              <a:t>Please share your poster!</a:t>
            </a:r>
            <a:endParaRPr lang="en-US" sz="5000" i="1" dirty="0" smtClean="0"/>
          </a:p>
        </p:txBody>
      </p:sp>
      <p:sp>
        <p:nvSpPr>
          <p:cNvPr id="13" name="Rectangle 12"/>
          <p:cNvSpPr/>
          <p:nvPr/>
        </p:nvSpPr>
        <p:spPr>
          <a:xfrm>
            <a:off x="685800" y="3931384"/>
            <a:ext cx="7797800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5000" dirty="0" smtClean="0"/>
              <a:t>Listening Groups:</a:t>
            </a:r>
          </a:p>
          <a:p>
            <a:pPr algn="ctr"/>
            <a:r>
              <a:rPr lang="en-US" sz="5000" dirty="0" smtClean="0"/>
              <a:t>Please </a:t>
            </a:r>
            <a:r>
              <a:rPr lang="en-US" sz="5000" u="sng" dirty="0" smtClean="0"/>
              <a:t>take notes</a:t>
            </a:r>
            <a:r>
              <a:rPr lang="en-US" sz="5000" dirty="0" smtClean="0"/>
              <a:t>.</a:t>
            </a:r>
            <a:endParaRPr lang="en-US" sz="5000" i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Closing (</a:t>
            </a:r>
            <a:r>
              <a:rPr lang="en-US" sz="3000" dirty="0"/>
              <a:t>1</a:t>
            </a:r>
            <a:r>
              <a:rPr lang="en-US" sz="3000" dirty="0" smtClean="0"/>
              <a:t>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6" name="Rectangle 5"/>
          <p:cNvSpPr/>
          <p:nvPr/>
        </p:nvSpPr>
        <p:spPr>
          <a:xfrm>
            <a:off x="0" y="817602"/>
            <a:ext cx="8742261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lvl="0" indent="-256032" algn="ctr" defTabSz="914400">
              <a:spcBef>
                <a:spcPts val="400"/>
              </a:spcBef>
              <a:buClr>
                <a:schemeClr val="accent1"/>
              </a:buClr>
              <a:buSzPct val="68000"/>
              <a:buFont typeface="Wingdings 3"/>
              <a:buChar char=""/>
              <a:defRPr/>
            </a:pPr>
            <a:r>
              <a:rPr lang="en-US" sz="3000" dirty="0" smtClean="0">
                <a:solidFill>
                  <a:srgbClr val="FF0000"/>
                </a:solidFill>
              </a:rPr>
              <a:t>Did you master the following objectives?</a:t>
            </a:r>
          </a:p>
        </p:txBody>
      </p:sp>
      <p:sp>
        <p:nvSpPr>
          <p:cNvPr id="10" name="Content Placeholder 1"/>
          <p:cNvSpPr>
            <a:spLocks noGrp="1"/>
          </p:cNvSpPr>
          <p:nvPr>
            <p:ph idx="1"/>
          </p:nvPr>
        </p:nvSpPr>
        <p:spPr>
          <a:xfrm>
            <a:off x="0" y="3733800"/>
            <a:ext cx="9144000" cy="3505200"/>
          </a:xfrm>
        </p:spPr>
        <p:txBody>
          <a:bodyPr>
            <a:normAutofit fontScale="32500" lnSpcReduction="20000"/>
          </a:bodyPr>
          <a:lstStyle/>
          <a:p>
            <a:endParaRPr lang="en-US" dirty="0" smtClean="0"/>
          </a:p>
          <a:p>
            <a:pPr>
              <a:buNone/>
            </a:pPr>
            <a:r>
              <a:rPr lang="en-US" sz="12000" dirty="0" smtClean="0"/>
              <a:t>Language (How you will master the knowledge)</a:t>
            </a:r>
          </a:p>
          <a:p>
            <a:pPr>
              <a:spcAft>
                <a:spcPts val="600"/>
              </a:spcAft>
              <a:buNone/>
            </a:pPr>
            <a:r>
              <a:rPr lang="en-US" sz="8000" dirty="0" smtClean="0"/>
              <a:t>	</a:t>
            </a:r>
            <a:r>
              <a:rPr lang="en-US" sz="8000" u="sng" dirty="0" smtClean="0"/>
              <a:t>By:</a:t>
            </a:r>
            <a:endParaRPr lang="en-US" sz="8000" dirty="0" smtClean="0"/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r>
              <a:rPr lang="en-US" sz="8000" dirty="0" err="1" smtClean="0"/>
              <a:t>Jigsawing</a:t>
            </a:r>
            <a:r>
              <a:rPr lang="en-US" sz="8000" dirty="0" smtClean="0"/>
              <a:t> and notating a group of essays</a:t>
            </a:r>
          </a:p>
          <a:p>
            <a:pPr marL="1117854" lvl="2" indent="-514350">
              <a:spcAft>
                <a:spcPts val="600"/>
              </a:spcAft>
              <a:buFont typeface="+mj-lt"/>
              <a:buAutoNum type="arabicPeriod"/>
            </a:pPr>
            <a:r>
              <a:rPr lang="en-US" sz="8000" dirty="0" smtClean="0"/>
              <a:t>Creating a poster highlighting the essays key points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0" y="1524000"/>
            <a:ext cx="9220200" cy="256993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  <a:endParaRPr lang="en-US" sz="2000" dirty="0" smtClean="0"/>
          </a:p>
          <a:p>
            <a:pPr marL="1088136" lvl="2" indent="-457200">
              <a:buFont typeface="+mj-lt"/>
              <a:buAutoNum type="arabicPeriod"/>
            </a:pPr>
            <a:r>
              <a:rPr lang="en-US" sz="2600" dirty="0" smtClean="0"/>
              <a:t>Read and understand a text about writing poetry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600" dirty="0" smtClean="0"/>
              <a:t>Summarize the </a:t>
            </a:r>
            <a:r>
              <a:rPr lang="en-US" sz="2600" dirty="0" smtClean="0"/>
              <a:t>text’s key points for </a:t>
            </a:r>
            <a:r>
              <a:rPr lang="en-US" sz="2600" dirty="0" smtClean="0"/>
              <a:t>your classmates</a:t>
            </a:r>
            <a:endParaRPr lang="en-US" sz="2000" b="1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build="p"/>
      <p:bldP spid="11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909</Words>
  <Application>Microsoft Macintosh PowerPoint</Application>
  <PresentationFormat>On-screen Show (4:3)</PresentationFormat>
  <Paragraphs>122</Paragraphs>
  <Slides>11</Slides>
  <Notes>3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Slide 1</vt:lpstr>
      <vt:lpstr>A Poet Speaks About Poetry</vt:lpstr>
      <vt:lpstr>Slide 3</vt:lpstr>
      <vt:lpstr>Objectives (2 min)</vt:lpstr>
      <vt:lpstr>Think-pair-share about prior writing experiences (5 min)</vt:lpstr>
      <vt:lpstr>Read Wooldridge Essays (15 min)</vt:lpstr>
      <vt:lpstr>Read Wooldridge Essays (15 min)</vt:lpstr>
      <vt:lpstr>Summarize for classmates (30 min-5min/essay)</vt:lpstr>
      <vt:lpstr>Closing (1 min)</vt:lpstr>
      <vt:lpstr>Slide 10</vt:lpstr>
      <vt:lpstr>Slide 11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Seth Schy</dc:creator>
  <cp:lastModifiedBy>Seth Schy</cp:lastModifiedBy>
  <cp:revision>16</cp:revision>
  <dcterms:created xsi:type="dcterms:W3CDTF">2012-09-04T14:10:56Z</dcterms:created>
  <dcterms:modified xsi:type="dcterms:W3CDTF">2012-09-04T14:47:36Z</dcterms:modified>
</cp:coreProperties>
</file>

<file path=docProps/thumbnail.jpeg>
</file>