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7" r:id="rId2"/>
    <p:sldId id="258" r:id="rId3"/>
    <p:sldId id="259" r:id="rId4"/>
    <p:sldId id="260" r:id="rId5"/>
    <p:sldId id="264" r:id="rId6"/>
    <p:sldId id="265" r:id="rId7"/>
    <p:sldId id="272" r:id="rId8"/>
    <p:sldId id="273" r:id="rId9"/>
    <p:sldId id="274" r:id="rId10"/>
    <p:sldId id="275" r:id="rId11"/>
    <p:sldId id="276" r:id="rId12"/>
    <p:sldId id="269" r:id="rId13"/>
    <p:sldId id="270"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148D6C-5007-BF46-9816-FA12B51ABC32}" type="datetimeFigureOut">
              <a:rPr lang="en-US" smtClean="0"/>
              <a:pPr/>
              <a:t>9/6/12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3557E7-DEF3-824D-8657-07CDC51CD1F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F2000-AA19-ED43-94BE-9FFBECADD53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C2D3A1-B294-D84B-9CA5-8045638F7ABE}" type="datetimeFigureOut">
              <a:rPr lang="en-US" smtClean="0"/>
              <a:pPr/>
              <a:t>9/6/12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C2D3A1-B294-D84B-9CA5-8045638F7ABE}" type="datetimeFigureOut">
              <a:rPr lang="en-US" smtClean="0"/>
              <a:pPr/>
              <a:t>9/6/12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C2D3A1-B294-D84B-9CA5-8045638F7ABE}" type="datetimeFigureOut">
              <a:rPr lang="en-US" smtClean="0"/>
              <a:pPr/>
              <a:t>9/6/12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C2D3A1-B294-D84B-9CA5-8045638F7ABE}" type="datetimeFigureOut">
              <a:rPr lang="en-US" smtClean="0"/>
              <a:pPr/>
              <a:t>9/6/12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C2D3A1-B294-D84B-9CA5-8045638F7ABE}" type="datetimeFigureOut">
              <a:rPr lang="en-US" smtClean="0"/>
              <a:pPr/>
              <a:t>9/6/12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C2D3A1-B294-D84B-9CA5-8045638F7ABE}" type="datetimeFigureOut">
              <a:rPr lang="en-US" smtClean="0"/>
              <a:pPr/>
              <a:t>9/6/12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C2D3A1-B294-D84B-9CA5-8045638F7ABE}" type="datetimeFigureOut">
              <a:rPr lang="en-US" smtClean="0"/>
              <a:pPr/>
              <a:t>9/6/12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C2D3A1-B294-D84B-9CA5-8045638F7ABE}" type="datetimeFigureOut">
              <a:rPr lang="en-US" smtClean="0"/>
              <a:pPr/>
              <a:t>9/6/12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C2D3A1-B294-D84B-9CA5-8045638F7ABE}" type="datetimeFigureOut">
              <a:rPr lang="en-US" smtClean="0"/>
              <a:pPr/>
              <a:t>9/6/12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C2D3A1-B294-D84B-9CA5-8045638F7ABE}" type="datetimeFigureOut">
              <a:rPr lang="en-US" smtClean="0"/>
              <a:pPr/>
              <a:t>9/6/12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C2D3A1-B294-D84B-9CA5-8045638F7ABE}" type="datetimeFigureOut">
              <a:rPr lang="en-US" smtClean="0"/>
              <a:pPr/>
              <a:t>9/6/12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253B-8884-464D-9669-8A48B21E61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rgbClr val="8000FF">
                <a:alpha val="45000"/>
              </a:srgbClr>
            </a:gs>
            <a:gs pos="100000">
              <a:srgbClr val="FFFF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C2D3A1-B294-D84B-9CA5-8045638F7ABE}" type="datetimeFigureOut">
              <a:rPr lang="en-US" smtClean="0"/>
              <a:pPr/>
              <a:t>9/6/12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5253B-8884-464D-9669-8A48B21E61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5.xml"/><Relationship Id="rId3" Type="http://schemas.openxmlformats.org/officeDocument/2006/relationships/oleObject" Target="!OLE_LINK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1500" y="1371600"/>
            <a:ext cx="8001000" cy="4648200"/>
          </a:xfrm>
        </p:spPr>
        <p:txBody>
          <a:bodyPr>
            <a:noAutofit/>
          </a:bodyPr>
          <a:lstStyle/>
          <a:p>
            <a:pPr algn="ctr">
              <a:buNone/>
            </a:pPr>
            <a:r>
              <a:rPr lang="en-US" sz="5000" dirty="0" smtClean="0"/>
              <a:t>Why is it important to read?</a:t>
            </a:r>
            <a:endParaRPr lang="en-US" sz="5000" dirty="0" smtClean="0"/>
          </a:p>
        </p:txBody>
      </p:sp>
      <p:sp>
        <p:nvSpPr>
          <p:cNvPr id="5"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Do Now (5 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Picture 5"/>
          <p:cNvPicPr>
            <a:picLocks noChangeAspect="1"/>
          </p:cNvPicPr>
          <p:nvPr/>
        </p:nvPicPr>
        <p:blipFill>
          <a:blip r:embed="rId3"/>
          <a:stretch>
            <a:fillRect/>
          </a:stretch>
        </p:blipFill>
        <p:spPr>
          <a:xfrm>
            <a:off x="552450" y="2225714"/>
            <a:ext cx="8134350" cy="42512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6934200" cy="639762"/>
          </a:xfrm>
          <a:ln>
            <a:solidFill>
              <a:schemeClr val="tx1"/>
            </a:solidFill>
          </a:ln>
        </p:spPr>
        <p:txBody>
          <a:bodyPr>
            <a:noAutofit/>
          </a:bodyPr>
          <a:lstStyle/>
          <a:p>
            <a:pPr marL="624078" indent="-514350"/>
            <a:r>
              <a:rPr lang="en-US" sz="3200" dirty="0" smtClean="0"/>
              <a:t>Book Descriptions (15 min)</a:t>
            </a:r>
          </a:p>
        </p:txBody>
      </p:sp>
      <p:sp>
        <p:nvSpPr>
          <p:cNvPr id="18" name="Rectangle 17"/>
          <p:cNvSpPr/>
          <p:nvPr/>
        </p:nvSpPr>
        <p:spPr>
          <a:xfrm>
            <a:off x="476839" y="914400"/>
            <a:ext cx="1958489" cy="707886"/>
          </a:xfrm>
          <a:prstGeom prst="rect">
            <a:avLst/>
          </a:prstGeom>
        </p:spPr>
        <p:txBody>
          <a:bodyPr wrap="none">
            <a:spAutoFit/>
          </a:bodyPr>
          <a:lstStyle/>
          <a:p>
            <a:r>
              <a:rPr lang="en-US" sz="4000" dirty="0" smtClean="0"/>
              <a:t>Monster</a:t>
            </a:r>
            <a:endParaRPr lang="en-US" sz="4000" dirty="0"/>
          </a:p>
        </p:txBody>
      </p:sp>
      <p:pic>
        <p:nvPicPr>
          <p:cNvPr id="4" name="Picture 3"/>
          <p:cNvPicPr>
            <a:picLocks noChangeAspect="1"/>
          </p:cNvPicPr>
          <p:nvPr/>
        </p:nvPicPr>
        <p:blipFill>
          <a:blip r:embed="rId2"/>
          <a:stretch>
            <a:fillRect/>
          </a:stretch>
        </p:blipFill>
        <p:spPr>
          <a:xfrm>
            <a:off x="228600" y="1622285"/>
            <a:ext cx="3581400" cy="5040489"/>
          </a:xfrm>
          <a:prstGeom prst="rect">
            <a:avLst/>
          </a:prstGeom>
        </p:spPr>
      </p:pic>
      <p:sp>
        <p:nvSpPr>
          <p:cNvPr id="5" name="Rectangle 4"/>
          <p:cNvSpPr/>
          <p:nvPr/>
        </p:nvSpPr>
        <p:spPr>
          <a:xfrm>
            <a:off x="4343400" y="1197887"/>
            <a:ext cx="4572000" cy="5355313"/>
          </a:xfrm>
          <a:prstGeom prst="rect">
            <a:avLst/>
          </a:prstGeom>
        </p:spPr>
        <p:txBody>
          <a:bodyPr>
            <a:spAutoFit/>
          </a:bodyPr>
          <a:lstStyle/>
          <a:p>
            <a:r>
              <a:rPr lang="en-US" dirty="0" smtClean="0"/>
              <a:t>"Monster" is what the prosecutor called 16-year-old Steve Harmon for his supposed role in the fatal shooting of a convenience-store owner. But was Steve really the lookout who gave the "all clear" to the murderer, or was he just in the wrong place at the wrong time? In this innovative novel by Walter Dean Myers, the reader becomes both juror and witness during the trial of Steve's life. To calm his nerves as he sits in the courtroom, aspiring filmmaker Steve chronicles the proceedings in movie script format. Interspersed throughout his screenplay are journal writings that provide insight into Steve's life before the murder and his feelings about being held in prison during the trial. "They take away your shoelaces and your belt so you can't kill yourself no matter how bad it is. I guess making you live is part of the punishment."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0" y="990600"/>
            <a:ext cx="3048000" cy="3951288"/>
          </a:xfrm>
        </p:spPr>
        <p:txBody>
          <a:bodyPr>
            <a:normAutofit fontScale="92500" lnSpcReduction="10000"/>
          </a:bodyPr>
          <a:lstStyle/>
          <a:p>
            <a:pPr>
              <a:buNone/>
            </a:pPr>
            <a:r>
              <a:rPr lang="en-US" dirty="0" smtClean="0"/>
              <a:t>Your  </a:t>
            </a:r>
            <a:r>
              <a:rPr lang="en-US" b="1" dirty="0" smtClean="0"/>
              <a:t>Independent Reading Book Ad-Campaign</a:t>
            </a:r>
            <a:r>
              <a:rPr lang="en-US" dirty="0" smtClean="0"/>
              <a:t> is DUE BY November 9</a:t>
            </a:r>
            <a:r>
              <a:rPr lang="en-US" baseline="30000" dirty="0" smtClean="0"/>
              <a:t>th</a:t>
            </a:r>
            <a:r>
              <a:rPr lang="en-US" dirty="0" smtClean="0"/>
              <a:t> </a:t>
            </a:r>
            <a:r>
              <a:rPr lang="en-US" dirty="0" err="1" smtClean="0">
                <a:sym typeface="Wingdings"/>
              </a:rPr>
              <a:t></a:t>
            </a:r>
            <a:endParaRPr lang="en-US" dirty="0" smtClean="0">
              <a:sym typeface="Wingdings"/>
            </a:endParaRPr>
          </a:p>
          <a:p>
            <a:pPr>
              <a:buNone/>
            </a:pPr>
            <a:endParaRPr lang="en-US" dirty="0" smtClean="0">
              <a:sym typeface="Wingdings"/>
            </a:endParaRPr>
          </a:p>
          <a:p>
            <a:pPr>
              <a:buNone/>
            </a:pPr>
            <a:r>
              <a:rPr lang="en-US" dirty="0" smtClean="0">
                <a:sym typeface="Wingdings"/>
              </a:rPr>
              <a:t>That means you should be done reading </a:t>
            </a:r>
            <a:r>
              <a:rPr lang="en-US" u="sng" dirty="0" smtClean="0">
                <a:sym typeface="Wingdings"/>
              </a:rPr>
              <a:t>at least</a:t>
            </a:r>
            <a:r>
              <a:rPr lang="en-US" dirty="0" smtClean="0">
                <a:sym typeface="Wingdings"/>
              </a:rPr>
              <a:t> by November 5</a:t>
            </a:r>
            <a:r>
              <a:rPr lang="en-US" baseline="30000" dirty="0" smtClean="0">
                <a:sym typeface="Wingdings"/>
              </a:rPr>
              <a:t>th</a:t>
            </a:r>
            <a:endParaRPr lang="en-US" dirty="0" smtClean="0">
              <a:sym typeface="Wingdings"/>
            </a:endParaRPr>
          </a:p>
          <a:p>
            <a:pPr>
              <a:buNone/>
            </a:pPr>
            <a:endParaRPr lang="en-US" dirty="0" smtClean="0">
              <a:sym typeface="Wingdings"/>
            </a:endParaRPr>
          </a:p>
          <a:p>
            <a:pPr>
              <a:buNone/>
            </a:pPr>
            <a:r>
              <a:rPr lang="en-US" dirty="0" smtClean="0">
                <a:sym typeface="Wingdings"/>
              </a:rPr>
              <a:t>That gives you </a:t>
            </a:r>
            <a:r>
              <a:rPr lang="en-US" b="1" u="sng" dirty="0" smtClean="0">
                <a:sym typeface="Wingdings"/>
              </a:rPr>
              <a:t>58 days</a:t>
            </a:r>
            <a:r>
              <a:rPr lang="en-US" dirty="0" smtClean="0">
                <a:sym typeface="Wingdings"/>
              </a:rPr>
              <a:t> to read your books</a:t>
            </a:r>
          </a:p>
          <a:p>
            <a:pPr>
              <a:buNone/>
            </a:pPr>
            <a:endParaRPr lang="en-US" dirty="0" smtClean="0">
              <a:sym typeface="Wingdings"/>
            </a:endParaRPr>
          </a:p>
        </p:txBody>
      </p:sp>
      <p:sp>
        <p:nvSpPr>
          <p:cNvPr id="7" name="Title 2"/>
          <p:cNvSpPr txBox="1">
            <a:spLocks/>
          </p:cNvSpPr>
          <p:nvPr/>
        </p:nvSpPr>
        <p:spPr>
          <a:xfrm>
            <a:off x="1219200" y="122238"/>
            <a:ext cx="6934200" cy="639762"/>
          </a:xfrm>
          <a:prstGeom prst="rect">
            <a:avLst/>
          </a:prstGeom>
          <a:ln>
            <a:solidFill>
              <a:schemeClr val="tx1"/>
            </a:solidFill>
          </a:ln>
        </p:spPr>
        <p:txBody>
          <a:bodyPr vert="horz" lIns="91440" tIns="45720" rIns="91440" bIns="45720" rtlCol="0" anchor="ctr">
            <a:noAutofit/>
          </a:bodyPr>
          <a:lstStyle/>
          <a:p>
            <a:pPr marL="624078" marR="0" lvl="0" indent="-514350" algn="ctr"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Reading Timelines (5 min)</a:t>
            </a:r>
          </a:p>
        </p:txBody>
      </p:sp>
      <p:sp>
        <p:nvSpPr>
          <p:cNvPr id="8" name="Rectangle 7"/>
          <p:cNvSpPr/>
          <p:nvPr/>
        </p:nvSpPr>
        <p:spPr>
          <a:xfrm>
            <a:off x="3124200" y="1295400"/>
            <a:ext cx="6134499" cy="5170646"/>
          </a:xfrm>
          <a:prstGeom prst="rect">
            <a:avLst/>
          </a:prstGeom>
        </p:spPr>
        <p:txBody>
          <a:bodyPr wrap="none">
            <a:spAutoFit/>
          </a:bodyPr>
          <a:lstStyle/>
          <a:p>
            <a:pPr>
              <a:buNone/>
            </a:pPr>
            <a:r>
              <a:rPr lang="en-US" sz="3000" b="1" dirty="0" smtClean="0">
                <a:sym typeface="Wingdings"/>
              </a:rPr>
              <a:t>Speak </a:t>
            </a:r>
            <a:r>
              <a:rPr lang="en-US" sz="3000" dirty="0" smtClean="0">
                <a:sym typeface="Wingdings"/>
              </a:rPr>
              <a:t>= 4 pages per night</a:t>
            </a:r>
          </a:p>
          <a:p>
            <a:endParaRPr lang="en-US" sz="3000" b="1" dirty="0" smtClean="0">
              <a:sym typeface="Wingdings"/>
            </a:endParaRPr>
          </a:p>
          <a:p>
            <a:r>
              <a:rPr lang="en-US" sz="3000" b="1" dirty="0" smtClean="0">
                <a:sym typeface="Wingdings"/>
              </a:rPr>
              <a:t>Hunger Games </a:t>
            </a:r>
            <a:r>
              <a:rPr lang="en-US" sz="3000" dirty="0" smtClean="0">
                <a:sym typeface="Wingdings"/>
              </a:rPr>
              <a:t>= 7 </a:t>
            </a:r>
            <a:r>
              <a:rPr lang="en-US" sz="3000" dirty="0" smtClean="0">
                <a:sym typeface="Wingdings"/>
              </a:rPr>
              <a:t>pages per night</a:t>
            </a:r>
            <a:endParaRPr lang="en-US" sz="3000" dirty="0" smtClean="0"/>
          </a:p>
          <a:p>
            <a:endParaRPr lang="en-US" sz="3000" b="1" dirty="0" smtClean="0">
              <a:sym typeface="Wingdings"/>
            </a:endParaRPr>
          </a:p>
          <a:p>
            <a:r>
              <a:rPr lang="en-US" sz="3000" b="1" dirty="0" smtClean="0">
                <a:sym typeface="Wingdings"/>
              </a:rPr>
              <a:t>Catcher in the Rye </a:t>
            </a:r>
            <a:r>
              <a:rPr lang="en-US" sz="3000" dirty="0" smtClean="0">
                <a:sym typeface="Wingdings"/>
              </a:rPr>
              <a:t>= </a:t>
            </a:r>
            <a:r>
              <a:rPr lang="en-US" sz="3000" dirty="0" smtClean="0">
                <a:sym typeface="Wingdings"/>
              </a:rPr>
              <a:t>4 pages per night</a:t>
            </a:r>
            <a:endParaRPr lang="en-US" sz="3000" dirty="0" smtClean="0"/>
          </a:p>
          <a:p>
            <a:endParaRPr lang="en-US" sz="3000" b="1" dirty="0" smtClean="0">
              <a:sym typeface="Wingdings"/>
            </a:endParaRPr>
          </a:p>
          <a:p>
            <a:r>
              <a:rPr lang="en-US" sz="3000" b="1" dirty="0" smtClean="0">
                <a:sym typeface="Wingdings"/>
              </a:rPr>
              <a:t>The House on </a:t>
            </a:r>
          </a:p>
          <a:p>
            <a:r>
              <a:rPr lang="en-US" sz="3000" b="1" dirty="0" smtClean="0">
                <a:sym typeface="Wingdings"/>
              </a:rPr>
              <a:t>Mango Street </a:t>
            </a:r>
            <a:r>
              <a:rPr lang="en-US" sz="3000" dirty="0" smtClean="0">
                <a:sym typeface="Wingdings"/>
              </a:rPr>
              <a:t>= 3 </a:t>
            </a:r>
            <a:r>
              <a:rPr lang="en-US" sz="3000" dirty="0" smtClean="0">
                <a:sym typeface="Wingdings"/>
              </a:rPr>
              <a:t>pages per night</a:t>
            </a:r>
            <a:endParaRPr lang="en-US" sz="3000" dirty="0" smtClean="0"/>
          </a:p>
          <a:p>
            <a:endParaRPr lang="en-US" sz="3000" b="1" dirty="0" smtClean="0">
              <a:sym typeface="Wingdings"/>
            </a:endParaRPr>
          </a:p>
          <a:p>
            <a:r>
              <a:rPr lang="en-US" sz="3000" b="1" dirty="0" smtClean="0">
                <a:sym typeface="Wingdings"/>
              </a:rPr>
              <a:t>Monster</a:t>
            </a:r>
            <a:r>
              <a:rPr lang="en-US" sz="3000" dirty="0" smtClean="0">
                <a:sym typeface="Wingdings"/>
              </a:rPr>
              <a:t>= 6 </a:t>
            </a:r>
            <a:r>
              <a:rPr lang="en-US" sz="3000" dirty="0" smtClean="0">
                <a:sym typeface="Wingdings"/>
              </a:rPr>
              <a:t>pages per night</a:t>
            </a:r>
            <a:endParaRPr lang="en-US" sz="3000" dirty="0" smtClean="0"/>
          </a:p>
          <a:p>
            <a:pPr>
              <a:buNone/>
            </a:pPr>
            <a:endParaRPr lang="en-US" sz="3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2019300" y="274638"/>
            <a:ext cx="5524500" cy="639762"/>
          </a:xfrm>
          <a:ln>
            <a:solidFill>
              <a:schemeClr val="tx1"/>
            </a:solidFill>
          </a:ln>
        </p:spPr>
        <p:txBody>
          <a:bodyPr/>
          <a:lstStyle/>
          <a:p>
            <a:r>
              <a:rPr lang="en-US" sz="3000" dirty="0" smtClean="0"/>
              <a:t>Closing (</a:t>
            </a:r>
            <a:r>
              <a:rPr lang="en-US" sz="3000" dirty="0"/>
              <a:t>1</a:t>
            </a:r>
            <a:r>
              <a:rPr lang="en-US" sz="3000" dirty="0" smtClean="0"/>
              <a:t> min)</a:t>
            </a:r>
            <a:endParaRPr lang="en-US" sz="3000" dirty="0"/>
          </a:p>
        </p:txBody>
      </p:sp>
      <p:sp>
        <p:nvSpPr>
          <p:cNvPr id="4" name="Rectangle 3"/>
          <p:cNvSpPr/>
          <p:nvPr/>
        </p:nvSpPr>
        <p:spPr>
          <a:xfrm>
            <a:off x="2286000" y="-25494302"/>
            <a:ext cx="4572000" cy="3139321"/>
          </a:xfrm>
          <a:prstGeom prst="rect">
            <a:avLst/>
          </a:prstGeom>
        </p:spPr>
        <p:txBody>
          <a:bodyPr>
            <a:spAutoFit/>
          </a:bodyPr>
          <a:lstStyle/>
          <a:p>
            <a:r>
              <a:rPr lang="en-US" dirty="0" smtClean="0"/>
              <a:t>Content (The knowledge you’ll master today)</a:t>
            </a:r>
          </a:p>
          <a:p>
            <a:r>
              <a:rPr lang="en-US" u="sng" dirty="0" smtClean="0"/>
              <a:t>SWBAT</a:t>
            </a:r>
            <a:r>
              <a:rPr lang="en-US" dirty="0" smtClean="0"/>
              <a:t>:</a:t>
            </a:r>
          </a:p>
          <a:p>
            <a:pPr marL="1088136" lvl="2" indent="-457200">
              <a:buFont typeface="+mj-lt"/>
              <a:buAutoNum type="arabicPeriod"/>
            </a:pPr>
            <a:r>
              <a:rPr lang="en-US" dirty="0" smtClean="0"/>
              <a:t>Create rough draft classroom norms for 10 different situations</a:t>
            </a:r>
          </a:p>
          <a:p>
            <a:pPr marL="1088136" lvl="2" indent="-457200">
              <a:buFont typeface="+mj-lt"/>
              <a:buAutoNum type="arabicPeriod"/>
            </a:pPr>
            <a:r>
              <a:rPr lang="en-US" dirty="0" smtClean="0"/>
              <a:t>Create class-wide final-draft classroom norms for 10 different situations</a:t>
            </a:r>
          </a:p>
          <a:p>
            <a:pPr marL="1088136" lvl="2" indent="-457200">
              <a:buFont typeface="+mj-lt"/>
              <a:buAutoNum type="arabicPeriod"/>
            </a:pPr>
            <a:r>
              <a:rPr lang="en-US" dirty="0" smtClean="0"/>
              <a:t>Define the word “norm” and explain why it is important to have norms</a:t>
            </a:r>
          </a:p>
          <a:p>
            <a:pPr marL="1088136" lvl="2" indent="-457200">
              <a:buNone/>
            </a:pPr>
            <a:endParaRPr lang="en-US" b="1" dirty="0" smtClean="0"/>
          </a:p>
        </p:txBody>
      </p:sp>
      <p:sp>
        <p:nvSpPr>
          <p:cNvPr id="6" name="Rectangle 5"/>
          <p:cNvSpPr/>
          <p:nvPr/>
        </p:nvSpPr>
        <p:spPr>
          <a:xfrm>
            <a:off x="0" y="817602"/>
            <a:ext cx="8742261" cy="553998"/>
          </a:xfrm>
          <a:prstGeom prst="rect">
            <a:avLst/>
          </a:prstGeom>
        </p:spPr>
        <p:txBody>
          <a:bodyPr wrap="square">
            <a:spAutoFit/>
          </a:bodyPr>
          <a:lstStyle/>
          <a:p>
            <a:pPr marL="365760" lvl="0" indent="-256032" algn="ctr" defTabSz="914400">
              <a:spcBef>
                <a:spcPts val="400"/>
              </a:spcBef>
              <a:buClr>
                <a:schemeClr val="accent1"/>
              </a:buClr>
              <a:buSzPct val="68000"/>
              <a:buFont typeface="Wingdings 3"/>
              <a:buChar char=""/>
              <a:defRPr/>
            </a:pPr>
            <a:r>
              <a:rPr lang="en-US" sz="3000" dirty="0" smtClean="0">
                <a:solidFill>
                  <a:srgbClr val="FF0000"/>
                </a:solidFill>
              </a:rPr>
              <a:t>Did you master the following objectives?</a:t>
            </a:r>
          </a:p>
        </p:txBody>
      </p:sp>
      <p:sp>
        <p:nvSpPr>
          <p:cNvPr id="7" name="Content Placeholder 1"/>
          <p:cNvSpPr>
            <a:spLocks noGrp="1"/>
          </p:cNvSpPr>
          <p:nvPr>
            <p:ph idx="1"/>
          </p:nvPr>
        </p:nvSpPr>
        <p:spPr>
          <a:xfrm>
            <a:off x="0" y="3352800"/>
            <a:ext cx="9144000" cy="3505200"/>
          </a:xfrm>
        </p:spPr>
        <p:txBody>
          <a:bodyPr>
            <a:normAutofit fontScale="47500" lnSpcReduction="20000"/>
          </a:bodyPr>
          <a:lstStyle/>
          <a:p>
            <a:endParaRPr lang="en-US" dirty="0" smtClean="0"/>
          </a:p>
          <a:p>
            <a:pPr>
              <a:buNone/>
            </a:pPr>
            <a:r>
              <a:rPr lang="en-US" sz="12000" dirty="0" smtClean="0"/>
              <a:t>Language (How you will master the knowledge)</a:t>
            </a:r>
          </a:p>
          <a:p>
            <a:pPr>
              <a:spcAft>
                <a:spcPts val="600"/>
              </a:spcAft>
              <a:buNone/>
            </a:pPr>
            <a:r>
              <a:rPr lang="en-US" sz="8000" dirty="0" smtClean="0"/>
              <a:t>	</a:t>
            </a:r>
            <a:r>
              <a:rPr lang="en-US" sz="8000" u="sng" dirty="0" smtClean="0"/>
              <a:t>By:</a:t>
            </a:r>
            <a:endParaRPr lang="en-US" sz="8000" dirty="0" smtClean="0"/>
          </a:p>
          <a:p>
            <a:pPr marL="1117854" lvl="2" indent="-514350">
              <a:spcAft>
                <a:spcPts val="600"/>
              </a:spcAft>
              <a:buFont typeface="+mj-lt"/>
              <a:buAutoNum type="arabicPeriod"/>
            </a:pPr>
            <a:r>
              <a:rPr lang="en-US" sz="8000" dirty="0" smtClean="0"/>
              <a:t>Writing notes in a </a:t>
            </a:r>
            <a:r>
              <a:rPr lang="en-US" sz="8000" dirty="0" smtClean="0"/>
              <a:t>double entry journal</a:t>
            </a:r>
            <a:endParaRPr lang="en-US" sz="8000" dirty="0" smtClean="0"/>
          </a:p>
          <a:p>
            <a:pPr marL="1117854" lvl="2" indent="-514350">
              <a:spcAft>
                <a:spcPts val="600"/>
              </a:spcAft>
              <a:buNone/>
            </a:pPr>
            <a:endParaRPr lang="en-US" sz="8000" dirty="0" smtClean="0"/>
          </a:p>
        </p:txBody>
      </p:sp>
      <p:sp>
        <p:nvSpPr>
          <p:cNvPr id="8" name="Rectangle 7"/>
          <p:cNvSpPr/>
          <p:nvPr/>
        </p:nvSpPr>
        <p:spPr>
          <a:xfrm>
            <a:off x="0" y="1143000"/>
            <a:ext cx="9220200" cy="1862048"/>
          </a:xfrm>
          <a:prstGeom prst="rect">
            <a:avLst/>
          </a:prstGeom>
        </p:spPr>
        <p:txBody>
          <a:bodyPr wrap="square">
            <a:spAutoFit/>
          </a:bodyPr>
          <a:lstStyle/>
          <a:p>
            <a:r>
              <a:rPr lang="en-US" sz="3900" dirty="0" smtClean="0"/>
              <a:t>Content (The knowledge you’ll master today)</a:t>
            </a:r>
          </a:p>
          <a:p>
            <a:r>
              <a:rPr lang="en-US" sz="2000" u="sng" dirty="0" smtClean="0"/>
              <a:t>SWBAT</a:t>
            </a:r>
            <a:r>
              <a:rPr lang="en-US" sz="2000" dirty="0" smtClean="0"/>
              <a:t>:</a:t>
            </a:r>
            <a:endParaRPr lang="en-US" sz="2000" dirty="0" smtClean="0"/>
          </a:p>
          <a:p>
            <a:pPr marL="1088136" lvl="2" indent="-457200">
              <a:buFont typeface="+mj-lt"/>
              <a:buAutoNum type="arabicPeriod"/>
            </a:pPr>
            <a:r>
              <a:rPr lang="en-US" sz="2600" dirty="0" smtClean="0"/>
              <a:t>Actively read</a:t>
            </a:r>
            <a:endParaRPr lang="en-US" sz="2000" b="1" dirty="0" smtClean="0"/>
          </a:p>
          <a:p>
            <a:pPr marL="1088136" lvl="2" indent="-457200"/>
            <a:endParaRPr lang="en-US" sz="2000" b="1" dirty="0"/>
          </a:p>
          <a:p>
            <a:pPr marL="1088136" lvl="2" indent="-457200"/>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28600"/>
            <a:ext cx="7391400" cy="5334000"/>
          </a:xfrm>
        </p:spPr>
        <p:txBody>
          <a:bodyPr>
            <a:normAutofit/>
          </a:bodyPr>
          <a:lstStyle/>
          <a:p>
            <a:pPr marL="1371600" lvl="2" indent="-457200" algn="ctr">
              <a:buNone/>
            </a:pPr>
            <a:endParaRPr lang="en-US" sz="3500" dirty="0" smtClean="0"/>
          </a:p>
          <a:p>
            <a:pPr marL="1371600" lvl="2" indent="-457200" algn="ctr">
              <a:buNone/>
            </a:pPr>
            <a:endParaRPr lang="en-US" sz="3500" dirty="0" smtClean="0"/>
          </a:p>
          <a:p>
            <a:pPr marL="1371600" lvl="2" indent="-457200" algn="ctr">
              <a:buNone/>
            </a:pPr>
            <a:r>
              <a:rPr lang="en-US" sz="3500" dirty="0" smtClean="0"/>
              <a:t>What is the double-entry journal </a:t>
            </a:r>
            <a:r>
              <a:rPr lang="en-US" sz="3500" smtClean="0"/>
              <a:t>used for?</a:t>
            </a:r>
            <a:endParaRPr lang="en-US" sz="3500" dirty="0" smtClean="0"/>
          </a:p>
        </p:txBody>
      </p:sp>
      <p:sp>
        <p:nvSpPr>
          <p:cNvPr id="9"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Exit Slip (3 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25562"/>
            <a:ext cx="8915400" cy="1005702"/>
          </a:xfrm>
        </p:spPr>
        <p:txBody>
          <a:bodyPr anchor="t">
            <a:noAutofit/>
          </a:bodyPr>
          <a:lstStyle/>
          <a:p>
            <a:pPr algn="ctr">
              <a:buNone/>
            </a:pPr>
            <a:r>
              <a:rPr lang="en-US" sz="2000" dirty="0" smtClean="0"/>
              <a:t>Your 5-point daily participation grade is based on </a:t>
            </a:r>
            <a:r>
              <a:rPr lang="en-US" sz="2000" dirty="0" err="1" smtClean="0"/>
              <a:t>CLA’s</a:t>
            </a:r>
            <a:r>
              <a:rPr lang="en-US" sz="2000" dirty="0" smtClean="0"/>
              <a:t> core-values:</a:t>
            </a:r>
          </a:p>
          <a:p>
            <a:pPr algn="ctr">
              <a:buNone/>
            </a:pPr>
            <a:r>
              <a:rPr lang="en-US" sz="2400" b="1" dirty="0" smtClean="0"/>
              <a:t>CLA Students are S.M.A.R.T.</a:t>
            </a:r>
          </a:p>
        </p:txBody>
      </p:sp>
      <p:sp>
        <p:nvSpPr>
          <p:cNvPr id="5" name="Title 2"/>
          <p:cNvSpPr txBox="1">
            <a:spLocks/>
          </p:cNvSpPr>
          <p:nvPr/>
        </p:nvSpPr>
        <p:spPr>
          <a:xfrm>
            <a:off x="914400" y="76200"/>
            <a:ext cx="76200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SMART (Participation) Grade (5 min)</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Rectangle 3"/>
          <p:cNvSpPr/>
          <p:nvPr/>
        </p:nvSpPr>
        <p:spPr>
          <a:xfrm>
            <a:off x="0" y="5638800"/>
            <a:ext cx="9067800" cy="1261884"/>
          </a:xfrm>
          <a:prstGeom prst="rect">
            <a:avLst/>
          </a:prstGeom>
        </p:spPr>
        <p:txBody>
          <a:bodyPr wrap="square">
            <a:spAutoFit/>
          </a:bodyPr>
          <a:lstStyle/>
          <a:p>
            <a:pPr algn="ctr">
              <a:buNone/>
            </a:pPr>
            <a:r>
              <a:rPr lang="en-US" sz="4000" dirty="0" smtClean="0"/>
              <a:t>What do you deserve today?</a:t>
            </a:r>
            <a:endParaRPr lang="en-US" sz="2800" dirty="0" smtClean="0"/>
          </a:p>
          <a:p>
            <a:pPr algn="r">
              <a:buNone/>
            </a:pPr>
            <a:r>
              <a:rPr lang="en-US" dirty="0" smtClean="0"/>
              <a:t>*One point for each core-value (5 points possible each day).  I reserve the right to change these grades.</a:t>
            </a:r>
          </a:p>
        </p:txBody>
      </p:sp>
      <p:sp>
        <p:nvSpPr>
          <p:cNvPr id="6" name="Rectangle 5"/>
          <p:cNvSpPr/>
          <p:nvPr/>
        </p:nvSpPr>
        <p:spPr>
          <a:xfrm>
            <a:off x="3124200" y="2443797"/>
            <a:ext cx="3048000" cy="3118803"/>
          </a:xfrm>
          <a:prstGeom prst="rect">
            <a:avLst/>
          </a:prstGeom>
          <a:ln>
            <a:solidFill>
              <a:schemeClr val="tx1"/>
            </a:solidFill>
          </a:ln>
        </p:spPr>
        <p:txBody>
          <a:bodyPr wrap="square">
            <a:spAutoFit/>
          </a:bodyPr>
          <a:lstStyle/>
          <a:p>
            <a:pPr>
              <a:spcAft>
                <a:spcPts val="1400"/>
              </a:spcAft>
              <a:buNone/>
            </a:pPr>
            <a:r>
              <a:rPr lang="en-US" sz="3000" b="1" dirty="0" smtClean="0"/>
              <a:t>S </a:t>
            </a:r>
            <a:r>
              <a:rPr lang="en-US" sz="3000" dirty="0" smtClean="0"/>
              <a:t>= Self-Controlled</a:t>
            </a:r>
          </a:p>
          <a:p>
            <a:pPr>
              <a:spcAft>
                <a:spcPts val="1400"/>
              </a:spcAft>
              <a:buNone/>
            </a:pPr>
            <a:r>
              <a:rPr lang="en-US" sz="3000" b="1" dirty="0" smtClean="0"/>
              <a:t>M </a:t>
            </a:r>
            <a:r>
              <a:rPr lang="en-US" sz="3000" dirty="0" smtClean="0"/>
              <a:t>= Motivated</a:t>
            </a:r>
          </a:p>
          <a:p>
            <a:pPr>
              <a:spcAft>
                <a:spcPts val="1400"/>
              </a:spcAft>
              <a:buNone/>
            </a:pPr>
            <a:r>
              <a:rPr lang="en-US" sz="3000" b="1" dirty="0" smtClean="0"/>
              <a:t>A </a:t>
            </a:r>
            <a:r>
              <a:rPr lang="en-US" sz="3000" dirty="0" smtClean="0"/>
              <a:t>= Accountable</a:t>
            </a:r>
          </a:p>
          <a:p>
            <a:pPr>
              <a:spcAft>
                <a:spcPts val="1400"/>
              </a:spcAft>
              <a:buNone/>
            </a:pPr>
            <a:r>
              <a:rPr lang="en-US" sz="3000" b="1" dirty="0" smtClean="0"/>
              <a:t>R </a:t>
            </a:r>
            <a:r>
              <a:rPr lang="en-US" sz="3000" dirty="0" smtClean="0"/>
              <a:t>= Respectful</a:t>
            </a:r>
          </a:p>
          <a:p>
            <a:pPr>
              <a:spcAft>
                <a:spcPts val="1400"/>
              </a:spcAft>
              <a:buNone/>
            </a:pPr>
            <a:r>
              <a:rPr lang="en-US" sz="3000" b="1" dirty="0" smtClean="0"/>
              <a:t>T </a:t>
            </a:r>
            <a:r>
              <a:rPr lang="en-US" sz="3000" dirty="0" smtClean="0"/>
              <a:t>= Timely</a:t>
            </a:r>
          </a:p>
        </p:txBody>
      </p:sp>
      <p:sp>
        <p:nvSpPr>
          <p:cNvPr id="7" name="Rectangle 6"/>
          <p:cNvSpPr/>
          <p:nvPr/>
        </p:nvSpPr>
        <p:spPr>
          <a:xfrm>
            <a:off x="1219200" y="697468"/>
            <a:ext cx="7315200" cy="369332"/>
          </a:xfrm>
          <a:prstGeom prst="rect">
            <a:avLst/>
          </a:prstGeom>
        </p:spPr>
        <p:txBody>
          <a:bodyPr wrap="square">
            <a:spAutoFit/>
          </a:bodyPr>
          <a:lstStyle/>
          <a:p>
            <a:pPr algn="ctr">
              <a:buNone/>
            </a:pPr>
            <a:r>
              <a:rPr lang="en-US" dirty="0" smtClean="0"/>
              <a:t>Each day </a:t>
            </a:r>
            <a:r>
              <a:rPr lang="en-US" b="1" dirty="0" smtClean="0"/>
              <a:t>YOU</a:t>
            </a:r>
            <a:r>
              <a:rPr lang="en-US" dirty="0" smtClean="0"/>
              <a:t> will decide the grade you deserve.*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87575"/>
            <a:ext cx="7772400" cy="1470025"/>
          </a:xfrm>
        </p:spPr>
        <p:txBody>
          <a:bodyPr>
            <a:normAutofit fontScale="90000"/>
          </a:bodyPr>
          <a:lstStyle/>
          <a:p>
            <a:pPr algn="ctr"/>
            <a:r>
              <a:rPr lang="en-US" sz="6000" dirty="0" smtClean="0"/>
              <a:t>Introducing Independent Reading</a:t>
            </a:r>
            <a:endParaRPr lang="en-US" sz="6000" dirty="0"/>
          </a:p>
        </p:txBody>
      </p:sp>
      <p:sp>
        <p:nvSpPr>
          <p:cNvPr id="3" name="Title 1"/>
          <p:cNvSpPr txBox="1">
            <a:spLocks/>
          </p:cNvSpPr>
          <p:nvPr/>
        </p:nvSpPr>
        <p:spPr>
          <a:xfrm>
            <a:off x="685800" y="3711575"/>
            <a:ext cx="7772400" cy="147002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sym typeface="Wingdings"/>
              </a:rPr>
              <a:t>Activity</a:t>
            </a:r>
            <a:r>
              <a:rPr lang="en-US" sz="4400" dirty="0" smtClean="0">
                <a:latin typeface="+mj-lt"/>
                <a:ea typeface="+mj-ea"/>
                <a:cs typeface="+mj-cs"/>
                <a:sym typeface="Wingdings"/>
              </a:rPr>
              <a:t> </a:t>
            </a:r>
            <a:r>
              <a:rPr lang="en-US" sz="4400" dirty="0" smtClean="0">
                <a:latin typeface="+mj-lt"/>
                <a:ea typeface="+mj-ea"/>
                <a:cs typeface="+mj-cs"/>
                <a:sym typeface="Wingdings"/>
              </a:rPr>
              <a:t>1.6</a:t>
            </a:r>
            <a:endParaRPr kumimoji="0" lang="en-US" sz="4400" b="0" i="0" u="none" strike="noStrike" kern="1200" cap="none" spc="0" normalizeH="0" baseline="0" noProof="0" dirty="0" smtClean="0">
              <a:ln>
                <a:noFill/>
              </a:ln>
              <a:solidFill>
                <a:schemeClr val="tx1"/>
              </a:solidFill>
              <a:effectLst/>
              <a:uLnTx/>
              <a:uFillTx/>
              <a:latin typeface="+mj-lt"/>
              <a:ea typeface="+mj-ea"/>
              <a:cs typeface="+mj-cs"/>
              <a:sym typeface="Wingding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mj-lt"/>
                <a:ea typeface="+mj-ea"/>
                <a:cs typeface="+mj-cs"/>
                <a:sym typeface="Wingdings"/>
              </a:rPr>
              <a: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686800" cy="5638800"/>
          </a:xfrm>
        </p:spPr>
        <p:txBody>
          <a:bodyPr>
            <a:normAutofit lnSpcReduction="10000"/>
          </a:bodyPr>
          <a:lstStyle/>
          <a:p>
            <a:pPr marL="624078" indent="-514350">
              <a:buFont typeface="+mj-lt"/>
              <a:buAutoNum type="arabicPeriod"/>
            </a:pPr>
            <a:r>
              <a:rPr lang="en-US" dirty="0" smtClean="0"/>
              <a:t>Do Now (5 min)</a:t>
            </a:r>
          </a:p>
          <a:p>
            <a:pPr marL="624078" indent="-514350">
              <a:buFont typeface="+mj-lt"/>
              <a:buAutoNum type="arabicPeriod"/>
            </a:pPr>
            <a:r>
              <a:rPr lang="en-US" dirty="0" smtClean="0"/>
              <a:t>Objectives (2 min)</a:t>
            </a:r>
            <a:endParaRPr lang="en-US" dirty="0" smtClean="0"/>
          </a:p>
          <a:p>
            <a:pPr marL="624078" indent="-514350">
              <a:buFont typeface="+mj-lt"/>
              <a:buAutoNum type="arabicPeriod"/>
            </a:pPr>
            <a:r>
              <a:rPr lang="en-US" dirty="0" smtClean="0"/>
              <a:t>The Double Entry Journal Method (3 min)</a:t>
            </a:r>
          </a:p>
          <a:p>
            <a:pPr marL="624078" indent="-514350">
              <a:buFont typeface="+mj-lt"/>
              <a:buAutoNum type="arabicPeriod"/>
            </a:pPr>
            <a:r>
              <a:rPr lang="en-US" dirty="0" smtClean="0"/>
              <a:t>Book Descriptions (15 min)</a:t>
            </a:r>
          </a:p>
          <a:p>
            <a:pPr marL="624078" indent="-514350">
              <a:buFont typeface="+mj-lt"/>
              <a:buAutoNum type="arabicPeriod"/>
            </a:pPr>
            <a:r>
              <a:rPr lang="en-US" dirty="0" smtClean="0"/>
              <a:t>Reading Timelines (5 min)</a:t>
            </a:r>
            <a:endParaRPr lang="en-US" dirty="0" smtClean="0"/>
          </a:p>
          <a:p>
            <a:pPr marL="624078" indent="-514350">
              <a:buFont typeface="+mj-lt"/>
              <a:buAutoNum type="arabicPeriod"/>
            </a:pPr>
            <a:r>
              <a:rPr lang="en-US" dirty="0" smtClean="0"/>
              <a:t>Checking </a:t>
            </a:r>
            <a:r>
              <a:rPr lang="en-US" dirty="0" smtClean="0"/>
              <a:t>Out Books (10 min)</a:t>
            </a:r>
            <a:endParaRPr lang="en-US" dirty="0" smtClean="0"/>
          </a:p>
          <a:p>
            <a:pPr marL="624078" indent="-514350">
              <a:buFont typeface="+mj-lt"/>
              <a:buAutoNum type="arabicPeriod"/>
            </a:pPr>
            <a:r>
              <a:rPr lang="en-US" dirty="0" smtClean="0"/>
              <a:t>Reading Time (15 min)</a:t>
            </a:r>
          </a:p>
          <a:p>
            <a:pPr marL="624078" indent="-514350">
              <a:buFont typeface="+mj-lt"/>
              <a:buAutoNum type="arabicPeriod"/>
            </a:pPr>
            <a:r>
              <a:rPr lang="en-US" dirty="0" smtClean="0"/>
              <a:t>Closing </a:t>
            </a:r>
            <a:r>
              <a:rPr lang="en-US" dirty="0" smtClean="0"/>
              <a:t>(1 min)</a:t>
            </a:r>
          </a:p>
          <a:p>
            <a:pPr marL="624078" indent="-514350">
              <a:buFont typeface="+mj-lt"/>
              <a:buAutoNum type="arabicPeriod"/>
            </a:pPr>
            <a:r>
              <a:rPr lang="en-US" dirty="0" smtClean="0"/>
              <a:t>Exit Slip </a:t>
            </a:r>
            <a:r>
              <a:rPr lang="en-US" dirty="0" smtClean="0"/>
              <a:t>(0 </a:t>
            </a:r>
            <a:r>
              <a:rPr lang="en-US" dirty="0" smtClean="0"/>
              <a:t>min)</a:t>
            </a:r>
          </a:p>
          <a:p>
            <a:pPr marL="624078" indent="-514350">
              <a:buFont typeface="+mj-lt"/>
              <a:buAutoNum type="arabicPeriod"/>
            </a:pPr>
            <a:r>
              <a:rPr lang="en-US" dirty="0" smtClean="0"/>
              <a:t>Participation Grades (3 min)</a:t>
            </a:r>
            <a:endParaRPr lang="en-US" dirty="0"/>
          </a:p>
        </p:txBody>
      </p:sp>
      <p:sp>
        <p:nvSpPr>
          <p:cNvPr id="4" name="Title 2"/>
          <p:cNvSpPr txBox="1">
            <a:spLocks/>
          </p:cNvSpPr>
          <p:nvPr/>
        </p:nvSpPr>
        <p:spPr>
          <a:xfrm>
            <a:off x="2019300" y="274638"/>
            <a:ext cx="5524500" cy="639762"/>
          </a:xfrm>
          <a:prstGeom prst="rect">
            <a:avLst/>
          </a:prstGeom>
          <a:ln>
            <a:solidFill>
              <a:schemeClr val="tx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j-lt"/>
                <a:ea typeface="+mj-ea"/>
                <a:cs typeface="+mj-cs"/>
              </a:rPr>
              <a:t>Agenda</a:t>
            </a:r>
            <a:endParaRPr kumimoji="0" lang="en-US" sz="3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2019300" y="274638"/>
            <a:ext cx="5524500" cy="639762"/>
          </a:xfrm>
          <a:ln>
            <a:solidFill>
              <a:schemeClr val="tx1"/>
            </a:solidFill>
          </a:ln>
        </p:spPr>
        <p:txBody>
          <a:bodyPr/>
          <a:lstStyle/>
          <a:p>
            <a:r>
              <a:rPr lang="en-US" sz="3000" dirty="0" smtClean="0"/>
              <a:t>Objectives (2 min)</a:t>
            </a:r>
            <a:endParaRPr lang="en-US" sz="3000" dirty="0"/>
          </a:p>
        </p:txBody>
      </p:sp>
      <p:sp>
        <p:nvSpPr>
          <p:cNvPr id="2" name="Content Placeholder 1"/>
          <p:cNvSpPr>
            <a:spLocks noGrp="1"/>
          </p:cNvSpPr>
          <p:nvPr>
            <p:ph idx="1"/>
          </p:nvPr>
        </p:nvSpPr>
        <p:spPr>
          <a:xfrm>
            <a:off x="0" y="3352800"/>
            <a:ext cx="9144000" cy="3505200"/>
          </a:xfrm>
        </p:spPr>
        <p:txBody>
          <a:bodyPr>
            <a:normAutofit fontScale="47500" lnSpcReduction="20000"/>
          </a:bodyPr>
          <a:lstStyle/>
          <a:p>
            <a:endParaRPr lang="en-US" dirty="0" smtClean="0"/>
          </a:p>
          <a:p>
            <a:pPr>
              <a:buNone/>
            </a:pPr>
            <a:r>
              <a:rPr lang="en-US" sz="12000" dirty="0" smtClean="0"/>
              <a:t>Language (How you will master the knowledge)</a:t>
            </a:r>
          </a:p>
          <a:p>
            <a:pPr>
              <a:spcAft>
                <a:spcPts val="600"/>
              </a:spcAft>
              <a:buNone/>
            </a:pPr>
            <a:r>
              <a:rPr lang="en-US" sz="8000" dirty="0" smtClean="0"/>
              <a:t>	</a:t>
            </a:r>
            <a:r>
              <a:rPr lang="en-US" sz="8000" u="sng" dirty="0" smtClean="0"/>
              <a:t>By:</a:t>
            </a:r>
            <a:endParaRPr lang="en-US" sz="8000" dirty="0" smtClean="0"/>
          </a:p>
          <a:p>
            <a:pPr marL="1117854" lvl="2" indent="-514350">
              <a:spcAft>
                <a:spcPts val="600"/>
              </a:spcAft>
              <a:buFont typeface="+mj-lt"/>
              <a:buAutoNum type="arabicPeriod"/>
            </a:pPr>
            <a:r>
              <a:rPr lang="en-US" sz="8000" dirty="0" smtClean="0"/>
              <a:t>Writing notes in a </a:t>
            </a:r>
            <a:r>
              <a:rPr lang="en-US" sz="8000" dirty="0" smtClean="0"/>
              <a:t>double entry journal</a:t>
            </a:r>
            <a:endParaRPr lang="en-US" sz="8000" dirty="0" smtClean="0"/>
          </a:p>
          <a:p>
            <a:pPr marL="1117854" lvl="2" indent="-514350">
              <a:spcAft>
                <a:spcPts val="600"/>
              </a:spcAft>
              <a:buNone/>
            </a:pPr>
            <a:endParaRPr lang="en-US" sz="8000" dirty="0" smtClean="0"/>
          </a:p>
        </p:txBody>
      </p:sp>
      <p:sp>
        <p:nvSpPr>
          <p:cNvPr id="4" name="Rectangle 3"/>
          <p:cNvSpPr/>
          <p:nvPr/>
        </p:nvSpPr>
        <p:spPr>
          <a:xfrm>
            <a:off x="2286000" y="-25494302"/>
            <a:ext cx="4572000" cy="3139321"/>
          </a:xfrm>
          <a:prstGeom prst="rect">
            <a:avLst/>
          </a:prstGeom>
        </p:spPr>
        <p:txBody>
          <a:bodyPr>
            <a:spAutoFit/>
          </a:bodyPr>
          <a:lstStyle/>
          <a:p>
            <a:r>
              <a:rPr lang="en-US" dirty="0" smtClean="0"/>
              <a:t>Content (The knowledge you’ll master today)</a:t>
            </a:r>
          </a:p>
          <a:p>
            <a:r>
              <a:rPr lang="en-US" u="sng" dirty="0" smtClean="0"/>
              <a:t>SWBAT</a:t>
            </a:r>
            <a:r>
              <a:rPr lang="en-US" dirty="0" smtClean="0"/>
              <a:t>:</a:t>
            </a:r>
          </a:p>
          <a:p>
            <a:pPr marL="1088136" lvl="2" indent="-457200">
              <a:buFont typeface="+mj-lt"/>
              <a:buAutoNum type="arabicPeriod"/>
            </a:pPr>
            <a:r>
              <a:rPr lang="en-US" dirty="0" smtClean="0"/>
              <a:t>Create rough draft classroom norms for 10 different situations</a:t>
            </a:r>
          </a:p>
          <a:p>
            <a:pPr marL="1088136" lvl="2" indent="-457200">
              <a:buFont typeface="+mj-lt"/>
              <a:buAutoNum type="arabicPeriod"/>
            </a:pPr>
            <a:r>
              <a:rPr lang="en-US" dirty="0" smtClean="0"/>
              <a:t>Create class-wide final-draft classroom norms for 10 different situations</a:t>
            </a:r>
          </a:p>
          <a:p>
            <a:pPr marL="1088136" lvl="2" indent="-457200">
              <a:buFont typeface="+mj-lt"/>
              <a:buAutoNum type="arabicPeriod"/>
            </a:pPr>
            <a:r>
              <a:rPr lang="en-US" dirty="0" smtClean="0"/>
              <a:t>Define the word “norm” and explain why it is important to have norms</a:t>
            </a:r>
          </a:p>
          <a:p>
            <a:pPr marL="1088136" lvl="2" indent="-457200">
              <a:buNone/>
            </a:pPr>
            <a:endParaRPr lang="en-US" b="1" dirty="0" smtClean="0"/>
          </a:p>
        </p:txBody>
      </p:sp>
      <p:sp>
        <p:nvSpPr>
          <p:cNvPr id="5" name="Rectangle 4"/>
          <p:cNvSpPr/>
          <p:nvPr/>
        </p:nvSpPr>
        <p:spPr>
          <a:xfrm>
            <a:off x="0" y="1143000"/>
            <a:ext cx="9220200" cy="1862048"/>
          </a:xfrm>
          <a:prstGeom prst="rect">
            <a:avLst/>
          </a:prstGeom>
        </p:spPr>
        <p:txBody>
          <a:bodyPr wrap="square">
            <a:spAutoFit/>
          </a:bodyPr>
          <a:lstStyle/>
          <a:p>
            <a:r>
              <a:rPr lang="en-US" sz="3900" dirty="0" smtClean="0"/>
              <a:t>Content (The knowledge you’ll master today)</a:t>
            </a:r>
          </a:p>
          <a:p>
            <a:r>
              <a:rPr lang="en-US" sz="2000" u="sng" dirty="0" smtClean="0"/>
              <a:t>SWBAT</a:t>
            </a:r>
            <a:r>
              <a:rPr lang="en-US" sz="2000" dirty="0" smtClean="0"/>
              <a:t>:</a:t>
            </a:r>
            <a:endParaRPr lang="en-US" sz="2000" dirty="0" smtClean="0"/>
          </a:p>
          <a:p>
            <a:pPr marL="1088136" lvl="2" indent="-457200">
              <a:buFont typeface="+mj-lt"/>
              <a:buAutoNum type="arabicPeriod"/>
            </a:pPr>
            <a:r>
              <a:rPr lang="en-US" sz="2600" dirty="0" smtClean="0"/>
              <a:t>Actively read</a:t>
            </a:r>
            <a:endParaRPr lang="en-US" sz="2000" b="1" dirty="0" smtClean="0"/>
          </a:p>
          <a:p>
            <a:pPr marL="1088136" lvl="2" indent="-457200"/>
            <a:endParaRPr lang="en-US" sz="2000" b="1" dirty="0"/>
          </a:p>
          <a:p>
            <a:pPr marL="1088136" lvl="2" indent="-457200"/>
            <a:endParaRPr lang="en-US" sz="1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990600" y="46038"/>
            <a:ext cx="7620000" cy="639762"/>
          </a:xfrm>
          <a:ln>
            <a:solidFill>
              <a:schemeClr val="tx1"/>
            </a:solidFill>
          </a:ln>
        </p:spPr>
        <p:txBody>
          <a:bodyPr>
            <a:noAutofit/>
          </a:bodyPr>
          <a:lstStyle/>
          <a:p>
            <a:pPr marL="624078" indent="-514350"/>
            <a:r>
              <a:rPr lang="en-US" sz="3200" dirty="0" smtClean="0"/>
              <a:t>The Double Entry Journal Method (3 min)</a:t>
            </a:r>
          </a:p>
        </p:txBody>
      </p:sp>
      <p:sp>
        <p:nvSpPr>
          <p:cNvPr id="10" name="Rectangle 9"/>
          <p:cNvSpPr/>
          <p:nvPr/>
        </p:nvSpPr>
        <p:spPr>
          <a:xfrm>
            <a:off x="660400" y="609600"/>
            <a:ext cx="8178800" cy="1200329"/>
          </a:xfrm>
          <a:prstGeom prst="rect">
            <a:avLst/>
          </a:prstGeom>
        </p:spPr>
        <p:txBody>
          <a:bodyPr wrap="square">
            <a:spAutoFit/>
          </a:bodyPr>
          <a:lstStyle/>
          <a:p>
            <a:pPr marL="1088136" lvl="2" indent="-457200"/>
            <a:r>
              <a:rPr lang="en-US" dirty="0" smtClean="0">
                <a:solidFill>
                  <a:schemeClr val="tx2"/>
                </a:solidFill>
                <a:effectLst>
                  <a:outerShdw blurRad="31750" dist="25400" dir="5400000" algn="tl" rotWithShape="0">
                    <a:srgbClr val="000000">
                      <a:alpha val="25000"/>
                    </a:srgbClr>
                  </a:outerShdw>
                </a:effectLst>
                <a:cs typeface="Calisto MT (Headings)"/>
              </a:rPr>
              <a:t>	Objective: SWBAT:</a:t>
            </a:r>
            <a:r>
              <a:rPr lang="en-US" dirty="0" smtClean="0">
                <a:solidFill>
                  <a:schemeClr val="tx2"/>
                </a:solidFill>
                <a:effectLst>
                  <a:outerShdw blurRad="31750" dist="25400" dir="5400000" algn="tl" rotWithShape="0">
                    <a:srgbClr val="000000">
                      <a:alpha val="25000"/>
                    </a:srgbClr>
                  </a:outerShdw>
                </a:effectLst>
                <a:cs typeface="Calisto MT (Headings)"/>
              </a:rPr>
              <a:t> </a:t>
            </a:r>
            <a:r>
              <a:rPr lang="en-US" dirty="0" smtClean="0"/>
              <a:t>Actively ready by writing notes in a double entry journal</a:t>
            </a:r>
          </a:p>
          <a:p>
            <a:pPr marL="1088136" lvl="2" indent="-457200"/>
            <a:endParaRPr lang="en-US" b="1" dirty="0" smtClean="0"/>
          </a:p>
          <a:p>
            <a:pPr marL="1088136" lvl="2" indent="-457200"/>
            <a:endParaRPr lang="en-US" dirty="0" smtClean="0"/>
          </a:p>
        </p:txBody>
      </p:sp>
      <p:graphicFrame>
        <p:nvGraphicFramePr>
          <p:cNvPr id="23554" name="Object 2"/>
          <p:cNvGraphicFramePr>
            <a:graphicFrameLocks noChangeAspect="1"/>
          </p:cNvGraphicFramePr>
          <p:nvPr/>
        </p:nvGraphicFramePr>
        <p:xfrm>
          <a:off x="2667000" y="1072387"/>
          <a:ext cx="4549775" cy="5633213"/>
        </p:xfrm>
        <a:graphic>
          <a:graphicData uri="http://schemas.openxmlformats.org/presentationml/2006/ole">
            <p:oleObj spid="_x0000_s23554" name="Document" r:id="rId3" imgW="6997700" imgH="9017000" progId="Word.Document.12">
              <p:link updateAutomatic="1"/>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6934200" cy="639762"/>
          </a:xfrm>
          <a:ln>
            <a:solidFill>
              <a:schemeClr val="tx1"/>
            </a:solidFill>
          </a:ln>
        </p:spPr>
        <p:txBody>
          <a:bodyPr>
            <a:noAutofit/>
          </a:bodyPr>
          <a:lstStyle/>
          <a:p>
            <a:pPr marL="624078" indent="-514350"/>
            <a:r>
              <a:rPr lang="en-US" sz="3200" dirty="0" smtClean="0"/>
              <a:t>Book Descriptions (15 min)</a:t>
            </a:r>
          </a:p>
        </p:txBody>
      </p:sp>
      <p:sp>
        <p:nvSpPr>
          <p:cNvPr id="18" name="Rectangle 17"/>
          <p:cNvSpPr/>
          <p:nvPr/>
        </p:nvSpPr>
        <p:spPr>
          <a:xfrm>
            <a:off x="476839" y="914400"/>
            <a:ext cx="1423988" cy="707886"/>
          </a:xfrm>
          <a:prstGeom prst="rect">
            <a:avLst/>
          </a:prstGeom>
        </p:spPr>
        <p:txBody>
          <a:bodyPr wrap="none">
            <a:spAutoFit/>
          </a:bodyPr>
          <a:lstStyle/>
          <a:p>
            <a:r>
              <a:rPr lang="en-US" sz="4000" dirty="0" smtClean="0"/>
              <a:t>Speak</a:t>
            </a:r>
            <a:endParaRPr lang="en-US" sz="4000" dirty="0"/>
          </a:p>
        </p:txBody>
      </p:sp>
      <p:pic>
        <p:nvPicPr>
          <p:cNvPr id="19" name="Picture 18"/>
          <p:cNvPicPr>
            <a:picLocks noChangeAspect="1"/>
          </p:cNvPicPr>
          <p:nvPr/>
        </p:nvPicPr>
        <p:blipFill>
          <a:blip r:embed="rId2"/>
          <a:stretch>
            <a:fillRect/>
          </a:stretch>
        </p:blipFill>
        <p:spPr>
          <a:xfrm>
            <a:off x="261257" y="1752600"/>
            <a:ext cx="3320143" cy="4648200"/>
          </a:xfrm>
          <a:prstGeom prst="rect">
            <a:avLst/>
          </a:prstGeom>
        </p:spPr>
      </p:pic>
      <p:sp>
        <p:nvSpPr>
          <p:cNvPr id="20" name="Rectangle 19"/>
          <p:cNvSpPr/>
          <p:nvPr/>
        </p:nvSpPr>
        <p:spPr>
          <a:xfrm>
            <a:off x="3886200" y="873977"/>
            <a:ext cx="4572000" cy="5755423"/>
          </a:xfrm>
          <a:prstGeom prst="rect">
            <a:avLst/>
          </a:prstGeom>
        </p:spPr>
        <p:txBody>
          <a:bodyPr>
            <a:spAutoFit/>
          </a:bodyPr>
          <a:lstStyle/>
          <a:p>
            <a:r>
              <a:rPr lang="en-US" sz="1600" dirty="0" smtClean="0"/>
              <a:t>"Speak up for yourself - we want to know what you have to say." From the first moment of her freshman year at </a:t>
            </a:r>
            <a:r>
              <a:rPr lang="en-US" sz="1600" dirty="0" err="1" smtClean="0"/>
              <a:t>Merryweather</a:t>
            </a:r>
            <a:r>
              <a:rPr lang="en-US" sz="1600" dirty="0" smtClean="0"/>
              <a:t> High, Melinda knows that this is a big fat lie, part of the nonsense of high school. She is friendless, outcast, because she busted an end-of-summer party by calling the cops, so now nobody will talk to her, let alone listen to her. As time passes, she becomes increasingly isolated and practically stops talking altogether. Only her art class offers any solace, and it is through her work on an art project that she is finally able to face what really happened at that terrible party: she was raped by an upperclassman, a guy who still attends </a:t>
            </a:r>
            <a:r>
              <a:rPr lang="en-US" sz="1600" dirty="0" err="1" smtClean="0"/>
              <a:t>Merryweather</a:t>
            </a:r>
            <a:r>
              <a:rPr lang="en-US" sz="1600" dirty="0" smtClean="0"/>
              <a:t> and is still a threat to her. Her healing process has just begun when she has another violent encounter with him. But this time Melinda fights back, refuses to be silent, and thereby achieves a measure of vindication. In this powerful novel, an utterly </a:t>
            </a:r>
            <a:r>
              <a:rPr lang="en-US" sz="1600" dirty="0" err="1" smtClean="0"/>
              <a:t>believeable</a:t>
            </a:r>
            <a:r>
              <a:rPr lang="en-US" sz="1600" dirty="0" smtClean="0"/>
              <a:t> heroine with a bitterly ironic voice delivers a blow to the hypocritical world of high school. She speaks for many a disenfranchised teenager while demonstrating the importance of speaking up for oneself.</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6934200" cy="639762"/>
          </a:xfrm>
          <a:ln>
            <a:solidFill>
              <a:schemeClr val="tx1"/>
            </a:solidFill>
          </a:ln>
        </p:spPr>
        <p:txBody>
          <a:bodyPr>
            <a:noAutofit/>
          </a:bodyPr>
          <a:lstStyle/>
          <a:p>
            <a:pPr marL="624078" indent="-514350"/>
            <a:r>
              <a:rPr lang="en-US" sz="3200" dirty="0" smtClean="0"/>
              <a:t>Book Descriptions (15 min)</a:t>
            </a:r>
          </a:p>
        </p:txBody>
      </p:sp>
      <p:sp>
        <p:nvSpPr>
          <p:cNvPr id="18" name="Rectangle 17"/>
          <p:cNvSpPr/>
          <p:nvPr/>
        </p:nvSpPr>
        <p:spPr>
          <a:xfrm>
            <a:off x="476839" y="914400"/>
            <a:ext cx="4156106" cy="707886"/>
          </a:xfrm>
          <a:prstGeom prst="rect">
            <a:avLst/>
          </a:prstGeom>
        </p:spPr>
        <p:txBody>
          <a:bodyPr wrap="none">
            <a:spAutoFit/>
          </a:bodyPr>
          <a:lstStyle/>
          <a:p>
            <a:r>
              <a:rPr lang="en-US" sz="4000" dirty="0" smtClean="0"/>
              <a:t>The Hunger Games</a:t>
            </a:r>
            <a:endParaRPr lang="en-US" sz="4000" dirty="0"/>
          </a:p>
        </p:txBody>
      </p:sp>
      <p:pic>
        <p:nvPicPr>
          <p:cNvPr id="4" name="Picture 3"/>
          <p:cNvPicPr>
            <a:picLocks noChangeAspect="1"/>
          </p:cNvPicPr>
          <p:nvPr/>
        </p:nvPicPr>
        <p:blipFill>
          <a:blip r:embed="rId2"/>
          <a:stretch>
            <a:fillRect/>
          </a:stretch>
        </p:blipFill>
        <p:spPr>
          <a:xfrm>
            <a:off x="114300" y="1676400"/>
            <a:ext cx="3314700" cy="4999220"/>
          </a:xfrm>
          <a:prstGeom prst="rect">
            <a:avLst/>
          </a:prstGeom>
        </p:spPr>
      </p:pic>
      <p:sp>
        <p:nvSpPr>
          <p:cNvPr id="5" name="Rectangle 4"/>
          <p:cNvSpPr/>
          <p:nvPr/>
        </p:nvSpPr>
        <p:spPr>
          <a:xfrm>
            <a:off x="3810000" y="1724084"/>
            <a:ext cx="4572000" cy="4524316"/>
          </a:xfrm>
          <a:prstGeom prst="rect">
            <a:avLst/>
          </a:prstGeom>
        </p:spPr>
        <p:txBody>
          <a:bodyPr>
            <a:spAutoFit/>
          </a:bodyPr>
          <a:lstStyle/>
          <a:p>
            <a:r>
              <a:rPr lang="en-US" dirty="0" smtClean="0"/>
              <a:t>In the ruins of a place once known as North America lies the nation of </a:t>
            </a:r>
            <a:r>
              <a:rPr lang="en-US" dirty="0" err="1" smtClean="0"/>
              <a:t>Panem</a:t>
            </a:r>
            <a:r>
              <a:rPr lang="en-US" dirty="0" smtClean="0"/>
              <a:t>, a shining Capitol surrounded by twelve outlying districts. Long ago the districts waged war on the Capitol and were defeated. As part of the surrender terms, each district agreed to send one boy and one girl to appear in an annual televised event called, "The Hunger Games," a fight to the death on live TV. Sixteen-year-old </a:t>
            </a:r>
            <a:r>
              <a:rPr lang="en-US" dirty="0" err="1" smtClean="0"/>
              <a:t>Katniss</a:t>
            </a:r>
            <a:r>
              <a:rPr lang="en-US" dirty="0" smtClean="0"/>
              <a:t> </a:t>
            </a:r>
            <a:r>
              <a:rPr lang="en-US" dirty="0" err="1" smtClean="0"/>
              <a:t>Everdeen</a:t>
            </a:r>
            <a:r>
              <a:rPr lang="en-US" dirty="0" smtClean="0"/>
              <a:t>, who lives alone with her mother and younger sister, regards it as a death sentence when she is forced to represent her district in the Games. The terrain, rules, and level of audience participation may change but one thing is constant: kill or be killed.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6934200" cy="639762"/>
          </a:xfrm>
          <a:ln>
            <a:solidFill>
              <a:schemeClr val="tx1"/>
            </a:solidFill>
          </a:ln>
        </p:spPr>
        <p:txBody>
          <a:bodyPr>
            <a:noAutofit/>
          </a:bodyPr>
          <a:lstStyle/>
          <a:p>
            <a:pPr marL="624078" indent="-514350"/>
            <a:r>
              <a:rPr lang="en-US" sz="3200" dirty="0" smtClean="0"/>
              <a:t>Book Descriptions (15 min)</a:t>
            </a:r>
          </a:p>
        </p:txBody>
      </p:sp>
      <p:sp>
        <p:nvSpPr>
          <p:cNvPr id="18" name="Rectangle 17"/>
          <p:cNvSpPr/>
          <p:nvPr/>
        </p:nvSpPr>
        <p:spPr>
          <a:xfrm>
            <a:off x="476839" y="914400"/>
            <a:ext cx="3968254" cy="707886"/>
          </a:xfrm>
          <a:prstGeom prst="rect">
            <a:avLst/>
          </a:prstGeom>
        </p:spPr>
        <p:txBody>
          <a:bodyPr wrap="none">
            <a:spAutoFit/>
          </a:bodyPr>
          <a:lstStyle/>
          <a:p>
            <a:r>
              <a:rPr lang="en-US" sz="4000" dirty="0" smtClean="0"/>
              <a:t>Catcher in the Rye</a:t>
            </a:r>
            <a:endParaRPr lang="en-US" sz="4000" dirty="0"/>
          </a:p>
        </p:txBody>
      </p:sp>
      <p:pic>
        <p:nvPicPr>
          <p:cNvPr id="4" name="Picture 3"/>
          <p:cNvPicPr>
            <a:picLocks noChangeAspect="1"/>
          </p:cNvPicPr>
          <p:nvPr/>
        </p:nvPicPr>
        <p:blipFill>
          <a:blip r:embed="rId2"/>
          <a:stretch>
            <a:fillRect/>
          </a:stretch>
        </p:blipFill>
        <p:spPr>
          <a:xfrm>
            <a:off x="203200" y="1622285"/>
            <a:ext cx="3073400" cy="4840605"/>
          </a:xfrm>
          <a:prstGeom prst="rect">
            <a:avLst/>
          </a:prstGeom>
        </p:spPr>
      </p:pic>
      <p:sp>
        <p:nvSpPr>
          <p:cNvPr id="5" name="Rectangle 4"/>
          <p:cNvSpPr/>
          <p:nvPr/>
        </p:nvSpPr>
        <p:spPr>
          <a:xfrm>
            <a:off x="4419600" y="1149489"/>
            <a:ext cx="4572000" cy="5632311"/>
          </a:xfrm>
          <a:prstGeom prst="rect">
            <a:avLst/>
          </a:prstGeom>
        </p:spPr>
        <p:txBody>
          <a:bodyPr>
            <a:spAutoFit/>
          </a:bodyPr>
          <a:lstStyle/>
          <a:p>
            <a:r>
              <a:rPr lang="en-US" sz="1500" dirty="0" smtClean="0"/>
              <a:t>The </a:t>
            </a:r>
            <a:r>
              <a:rPr lang="en-US" sz="1500" dirty="0" smtClean="0"/>
              <a:t>hero-narrator of The Catcher in the Rye is an ancient child of sixteen, a native New Yorker named Holden Caulfield.</a:t>
            </a:r>
          </a:p>
          <a:p>
            <a:endParaRPr lang="en-US" sz="1500" dirty="0" smtClean="0"/>
          </a:p>
          <a:p>
            <a:r>
              <a:rPr lang="en-US" sz="1500" dirty="0" smtClean="0"/>
              <a:t>Through circumstances that tend to preclude adult, secondhand description, he leaves his prep school in Pennsylvania and goes underground in New York City for three days. The boy himself is at once too simple and too complex for us to make any final comment about him or his story. Perhaps the safest thing we can say about Holden is that he was born in the world not just strongly attracted to beauty but, almost, hopelessly impaled on it.</a:t>
            </a:r>
          </a:p>
          <a:p>
            <a:endParaRPr lang="en-US" sz="1500" dirty="0" smtClean="0"/>
          </a:p>
          <a:p>
            <a:r>
              <a:rPr lang="en-US" sz="1500" dirty="0" smtClean="0"/>
              <a:t>There are many voices in this novel: children's voices, adult voices, underground voices-but Holden's voice is the most eloquent of all. Transcending his own vernacular, yet remaining marvelously faithful to it, he issues a perfectly articulated cry of mixed pain and pleasure. However, like most lovers and clowns and poets of the higher orders, he keeps most of the pain to, and for, himself. The pleasure he gives away, or sets aside, with all his heart. It is there for the reader who can handle it to keep.</a:t>
            </a:r>
            <a:endParaRPr lang="en-US" sz="15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2"/>
          <p:cNvSpPr>
            <a:spLocks noGrp="1"/>
          </p:cNvSpPr>
          <p:nvPr>
            <p:ph type="title"/>
          </p:nvPr>
        </p:nvSpPr>
        <p:spPr>
          <a:xfrm>
            <a:off x="1219200" y="46038"/>
            <a:ext cx="6934200" cy="639762"/>
          </a:xfrm>
          <a:ln>
            <a:solidFill>
              <a:schemeClr val="tx1"/>
            </a:solidFill>
          </a:ln>
        </p:spPr>
        <p:txBody>
          <a:bodyPr>
            <a:noAutofit/>
          </a:bodyPr>
          <a:lstStyle/>
          <a:p>
            <a:pPr marL="624078" indent="-514350"/>
            <a:r>
              <a:rPr lang="en-US" sz="3200" dirty="0" smtClean="0"/>
              <a:t>Book Descriptions (15 min)</a:t>
            </a:r>
          </a:p>
        </p:txBody>
      </p:sp>
      <p:sp>
        <p:nvSpPr>
          <p:cNvPr id="18" name="Rectangle 17"/>
          <p:cNvSpPr/>
          <p:nvPr/>
        </p:nvSpPr>
        <p:spPr>
          <a:xfrm>
            <a:off x="476839" y="609600"/>
            <a:ext cx="2331250" cy="1015663"/>
          </a:xfrm>
          <a:prstGeom prst="rect">
            <a:avLst/>
          </a:prstGeom>
        </p:spPr>
        <p:txBody>
          <a:bodyPr wrap="none">
            <a:spAutoFit/>
          </a:bodyPr>
          <a:lstStyle/>
          <a:p>
            <a:r>
              <a:rPr lang="en-US" sz="3000" dirty="0" smtClean="0"/>
              <a:t>The House on </a:t>
            </a:r>
          </a:p>
          <a:p>
            <a:r>
              <a:rPr lang="en-US" sz="3000" dirty="0" smtClean="0"/>
              <a:t>Mango Street</a:t>
            </a:r>
            <a:endParaRPr lang="en-US" sz="3000" dirty="0"/>
          </a:p>
        </p:txBody>
      </p:sp>
      <p:sp>
        <p:nvSpPr>
          <p:cNvPr id="5" name="Rectangle 4"/>
          <p:cNvSpPr/>
          <p:nvPr/>
        </p:nvSpPr>
        <p:spPr>
          <a:xfrm>
            <a:off x="4015288" y="762000"/>
            <a:ext cx="4572000" cy="3693319"/>
          </a:xfrm>
          <a:prstGeom prst="rect">
            <a:avLst/>
          </a:prstGeom>
        </p:spPr>
        <p:txBody>
          <a:bodyPr>
            <a:spAutoFit/>
          </a:bodyPr>
          <a:lstStyle/>
          <a:p>
            <a:endParaRPr lang="en-US" b="1" dirty="0" smtClean="0"/>
          </a:p>
          <a:p>
            <a:r>
              <a:rPr lang="en-US" dirty="0" smtClean="0"/>
              <a:t>Acclaimed by critics, beloved by readers of all ages, taught everywhere from inner-city grade schools to universities across the country, and translated all over the world, </a:t>
            </a:r>
            <a:r>
              <a:rPr lang="en-US" b="1" dirty="0" smtClean="0"/>
              <a:t>The House on Mango Street</a:t>
            </a:r>
            <a:r>
              <a:rPr lang="en-US" dirty="0" smtClean="0"/>
              <a:t> is the remarkable story of Esperanza Cordero. Told in a series of vignettes – sometimes heartbreaking, sometimes deeply joyous – it is the story of a young Latina girl growing up in Chicago, inventing for herself who and what she will become. Few other books in our time have touched so many readers.</a:t>
            </a:r>
            <a:endParaRPr lang="en-US" dirty="0"/>
          </a:p>
        </p:txBody>
      </p:sp>
      <p:pic>
        <p:nvPicPr>
          <p:cNvPr id="7" name="Picture 6"/>
          <p:cNvPicPr>
            <a:picLocks noChangeAspect="1"/>
          </p:cNvPicPr>
          <p:nvPr/>
        </p:nvPicPr>
        <p:blipFill>
          <a:blip r:embed="rId2"/>
          <a:stretch>
            <a:fillRect/>
          </a:stretch>
        </p:blipFill>
        <p:spPr>
          <a:xfrm>
            <a:off x="457200" y="1600200"/>
            <a:ext cx="3414596" cy="523571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TotalTime>
  <Words>1351</Words>
  <Application>Microsoft Macintosh PowerPoint</Application>
  <PresentationFormat>On-screen Show (4:3)</PresentationFormat>
  <Paragraphs>100</Paragraphs>
  <Slides>14</Slides>
  <Notes>3</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14</vt:i4>
      </vt:variant>
    </vt:vector>
  </HeadingPairs>
  <TitlesOfParts>
    <vt:vector size="16" baseType="lpstr">
      <vt:lpstr>Office Theme</vt:lpstr>
      <vt:lpstr>!OLE_LINK1</vt:lpstr>
      <vt:lpstr>Slide 1</vt:lpstr>
      <vt:lpstr>Introducing Independent Reading</vt:lpstr>
      <vt:lpstr>Slide 3</vt:lpstr>
      <vt:lpstr>Objectives (2 min)</vt:lpstr>
      <vt:lpstr>The Double Entry Journal Method (3 min)</vt:lpstr>
      <vt:lpstr>Book Descriptions (15 min)</vt:lpstr>
      <vt:lpstr>Book Descriptions (15 min)</vt:lpstr>
      <vt:lpstr>Book Descriptions (15 min)</vt:lpstr>
      <vt:lpstr>Book Descriptions (15 min)</vt:lpstr>
      <vt:lpstr>Book Descriptions (15 min)</vt:lpstr>
      <vt:lpstr>Slide 11</vt:lpstr>
      <vt:lpstr>Closing (1 min)</vt:lpstr>
      <vt:lpstr>Slide 13</vt:lpstr>
      <vt:lpstr>Slide 14</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Seth Schy</dc:creator>
  <cp:lastModifiedBy>Seth Schy</cp:lastModifiedBy>
  <cp:revision>17</cp:revision>
  <dcterms:created xsi:type="dcterms:W3CDTF">2012-09-06T16:33:48Z</dcterms:created>
  <dcterms:modified xsi:type="dcterms:W3CDTF">2012-09-06T18:21:00Z</dcterms:modified>
</cp:coreProperties>
</file>